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_rels/presentation.xml.rels" ContentType="application/vnd.openxmlformats-package.relationships+xml"/>
  <Override PartName="/ppt/media/image9.png" ContentType="image/png"/>
  <Override PartName="/ppt/media/image10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1.png" ContentType="image/png"/>
  <Override PartName="/ppt/media/image2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18.png" ContentType="image/png"/>
  <Override PartName="/ppt/media/image19.png" ContentType="image/png"/>
  <Override PartName="/ppt/media/image17.png" ContentType="image/png"/>
  <Override PartName="/ppt/media/image20.png" ContentType="image/png"/>
  <Override PartName="/ppt/media/image14.png" ContentType="image/png"/>
  <Override PartName="/ppt/media/image16.png" ContentType="image/png"/>
  <Override PartName="/ppt/media/image15.png" ContentType="image/png"/>
  <Override PartName="/ppt/media/image13.png" ContentType="image/png"/>
  <Override PartName="/ppt/media/image12.png" ContentType="image/png"/>
  <Override PartName="/ppt/media/image11.png" ContentType="image/png"/>
  <Override PartName="/ppt/slides/_rels/slide10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8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-815760" y="-815760"/>
            <a:ext cx="1637640" cy="163764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cap="rnd"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560" rotWithShape="0">
              <a:srgbClr val="000000">
                <a:alpha val="43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CustomShape 2" hidden="1"/>
          <p:cNvSpPr/>
          <p:nvPr/>
        </p:nvSpPr>
        <p:spPr>
          <a:xfrm>
            <a:off x="168840" y="21240"/>
            <a:ext cx="1701000" cy="1701000"/>
          </a:xfrm>
          <a:prstGeom prst="ellipse">
            <a:avLst/>
          </a:prstGeom>
          <a:noFill/>
          <a:ln cap="rnd"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56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 hidden="1"/>
          <p:cNvSpPr/>
          <p:nvPr/>
        </p:nvSpPr>
        <p:spPr>
          <a:xfrm rot="2315400">
            <a:off x="182880" y="1054440"/>
            <a:ext cx="1124640" cy="1101600"/>
          </a:xfrm>
          <a:prstGeom prst="donut">
            <a:avLst>
              <a:gd name="adj" fmla="val 11833"/>
            </a:avLst>
          </a:prstGeom>
          <a:gradFill rotWithShape="0">
            <a:gsLst>
              <a:gs pos="0">
                <a:srgbClr val="fefaf6"/>
              </a:gs>
              <a:gs pos="100000">
                <a:srgbClr val="eed18e"/>
              </a:gs>
            </a:gsLst>
            <a:path path="circle"/>
          </a:gradFill>
          <a:ln cap="rnd"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686680" dist="13979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1013040" y="0"/>
            <a:ext cx="8129880" cy="6856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560" rotWithShape="0">
              <a:srgbClr val="000000">
                <a:alpha val="43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 hidden="1"/>
          <p:cNvSpPr/>
          <p:nvPr/>
        </p:nvSpPr>
        <p:spPr>
          <a:xfrm>
            <a:off x="1014840" y="0"/>
            <a:ext cx="72000" cy="6856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16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014840" y="0"/>
            <a:ext cx="8128080" cy="6856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560" rotWithShape="0">
              <a:srgbClr val="000000">
                <a:alpha val="43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014840" y="0"/>
            <a:ext cx="72000" cy="6856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16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-815760" y="-815760"/>
            <a:ext cx="1637640" cy="163764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cap="rnd"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560" rotWithShape="0">
              <a:srgbClr val="000000">
                <a:alpha val="43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168840" y="21240"/>
            <a:ext cx="1701000" cy="1701000"/>
          </a:xfrm>
          <a:prstGeom prst="ellipse">
            <a:avLst/>
          </a:prstGeom>
          <a:noFill/>
          <a:ln cap="rnd"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56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" name="CustomShape 3"/>
          <p:cNvSpPr/>
          <p:nvPr/>
        </p:nvSpPr>
        <p:spPr>
          <a:xfrm rot="2315400">
            <a:off x="182880" y="1054440"/>
            <a:ext cx="1124640" cy="1101600"/>
          </a:xfrm>
          <a:prstGeom prst="donut">
            <a:avLst>
              <a:gd name="adj" fmla="val 11833"/>
            </a:avLst>
          </a:prstGeom>
          <a:gradFill rotWithShape="0">
            <a:gsLst>
              <a:gs pos="0">
                <a:srgbClr val="fefaf6"/>
              </a:gs>
              <a:gs pos="100000">
                <a:srgbClr val="eed18e"/>
              </a:gs>
            </a:gsLst>
            <a:path path="circle"/>
          </a:gradFill>
          <a:ln cap="rnd"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686680" dist="13979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CustomShape 4"/>
          <p:cNvSpPr/>
          <p:nvPr/>
        </p:nvSpPr>
        <p:spPr>
          <a:xfrm>
            <a:off x="1013040" y="0"/>
            <a:ext cx="8129880" cy="6856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560" rotWithShape="0">
              <a:srgbClr val="000000">
                <a:alpha val="43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9" name="CustomShape 5"/>
          <p:cNvSpPr/>
          <p:nvPr/>
        </p:nvSpPr>
        <p:spPr>
          <a:xfrm>
            <a:off x="1014840" y="0"/>
            <a:ext cx="72000" cy="6856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16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0" name="PlaceHolder 6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Второй уровень структуры</a:t>
            </a:r>
            <a:endParaRPr b="0" lang="ru-RU" sz="1800" spc="-1" strike="noStrike"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Третий уровень структуры</a:t>
            </a:r>
            <a:endParaRPr b="0" lang="ru-RU" sz="1800" spc="-1" strike="noStrike"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Четвёртый уровень структуры</a:t>
            </a:r>
            <a:endParaRPr b="0" lang="ru-RU" sz="1800" spc="-1" strike="noStrike"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Пятый уровень структуры</a:t>
            </a:r>
            <a:endParaRPr b="0" lang="ru-RU" sz="1800" spc="-1" strike="noStrike"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Шестой уровень структуры</a:t>
            </a:r>
            <a:endParaRPr b="0" lang="ru-RU" sz="1800" spc="-1" strike="noStrike"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Седьмой уровень структуры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Второй уровень структуры</a:t>
            </a:r>
            <a:endParaRPr b="0" lang="ru-RU" sz="1800" spc="-1" strike="noStrike"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Третий уровень структуры</a:t>
            </a:r>
            <a:endParaRPr b="0" lang="ru-RU" sz="1800" spc="-1" strike="noStrike"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Четвёртый уровень структуры</a:t>
            </a:r>
            <a:endParaRPr b="0" lang="ru-RU" sz="1800" spc="-1" strike="noStrike"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Пятый уровень структуры</a:t>
            </a:r>
            <a:endParaRPr b="0" lang="ru-RU" sz="1800" spc="-1" strike="noStrike"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Шестой уровень структуры</a:t>
            </a:r>
            <a:endParaRPr b="0" lang="ru-RU" sz="1800" spc="-1" strike="noStrike"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Седьмой уровень структуры</a:t>
            </a:r>
            <a:endParaRPr b="0" lang="ru-RU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1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://mmedia.nsu.ru/culture/DATA/obj5006/BIG_VIEW_2.htm" TargetMode="External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642960" y="1357200"/>
            <a:ext cx="8071560" cy="155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4800" spc="-1" strike="noStrike">
                <a:solidFill>
                  <a:srgbClr val="000000"/>
                </a:solidFill>
                <a:latin typeface="Gill Sans MT"/>
                <a:ea typeface="DejaVu Sans"/>
              </a:rPr>
              <a:t>О судьбе и жизненных ценностях</a:t>
            </a:r>
            <a:endParaRPr b="0" lang="ru-RU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1435680" y="274320"/>
            <a:ext cx="7497000" cy="114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76000"/>
          </a:bodyPr>
          <a:p>
            <a:pPr>
              <a:lnSpc>
                <a:spcPct val="100000"/>
              </a:lnSpc>
            </a:pPr>
            <a:r>
              <a:rPr b="1" lang="ru-RU" sz="4300" spc="-1" strike="noStrike">
                <a:solidFill>
                  <a:srgbClr val="572314"/>
                </a:solidFill>
                <a:latin typeface="Gill Sans MT"/>
                <a:ea typeface="DejaVu Sans"/>
              </a:rPr>
              <a:t>Детство и юность</a:t>
            </a:r>
            <a:br/>
            <a:endParaRPr b="0" lang="ru-RU" sz="4300" spc="-1" strike="noStrike"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1143000" y="1523880"/>
            <a:ext cx="3356640" cy="466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2400" spc="-1" strike="noStrike">
                <a:solidFill>
                  <a:srgbClr val="000000"/>
                </a:solidFill>
                <a:latin typeface="Gill Sans MT"/>
                <a:ea typeface="DejaVu Sans"/>
              </a:rPr>
              <a:t>Дмитрий Сергеевич родился 28  ноября 1906 года в Санкт-Петербурге 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92" name="Picture 2" descr=""/>
          <p:cNvPicPr/>
          <p:nvPr/>
        </p:nvPicPr>
        <p:blipFill>
          <a:blip r:embed="rId1"/>
          <a:srcRect l="24640" t="8875" r="39961" b="12504"/>
          <a:stretch/>
        </p:blipFill>
        <p:spPr>
          <a:xfrm>
            <a:off x="4786200" y="1214280"/>
            <a:ext cx="3642120" cy="514260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 descr=""/>
          <p:cNvPicPr/>
          <p:nvPr/>
        </p:nvPicPr>
        <p:blipFill>
          <a:blip r:embed="rId1"/>
          <a:srcRect l="13089" t="8465" r="27368" b="11108"/>
          <a:stretch/>
        </p:blipFill>
        <p:spPr>
          <a:xfrm>
            <a:off x="1143000" y="500040"/>
            <a:ext cx="7785720" cy="5428080"/>
          </a:xfrm>
          <a:prstGeom prst="rect">
            <a:avLst/>
          </a:prstGeom>
          <a:ln w="9360">
            <a:noFill/>
          </a:ln>
        </p:spPr>
      </p:pic>
      <p:sp>
        <p:nvSpPr>
          <p:cNvPr id="94" name="CustomShape 1"/>
          <p:cNvSpPr/>
          <p:nvPr/>
        </p:nvSpPr>
        <p:spPr>
          <a:xfrm>
            <a:off x="3429000" y="6215040"/>
            <a:ext cx="249912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Мариинский театр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2" descr=""/>
          <p:cNvPicPr/>
          <p:nvPr/>
        </p:nvPicPr>
        <p:blipFill>
          <a:blip r:embed="rId1"/>
          <a:srcRect l="17803" t="17036" r="31494" b="22058"/>
          <a:stretch/>
        </p:blipFill>
        <p:spPr>
          <a:xfrm>
            <a:off x="1214280" y="428760"/>
            <a:ext cx="2427840" cy="5642640"/>
          </a:xfrm>
          <a:prstGeom prst="rect">
            <a:avLst/>
          </a:prstGeom>
          <a:ln w="9360"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3843720" y="6357960"/>
            <a:ext cx="24336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Куаккалу( Репино)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97" name="Picture 3" descr=""/>
          <p:cNvPicPr/>
          <p:nvPr/>
        </p:nvPicPr>
        <p:blipFill>
          <a:blip r:embed="rId2"/>
          <a:srcRect l="16067" t="30758" r="29520" b="27461"/>
          <a:stretch/>
        </p:blipFill>
        <p:spPr>
          <a:xfrm>
            <a:off x="3643200" y="428760"/>
            <a:ext cx="5070960" cy="564264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143000" y="357120"/>
            <a:ext cx="764280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Учёба Дмитрия начиналась в 1914 году в петербургской гимназии, а завершилось общее среднее образование в советской школе в 1923 году.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99" name="Picture 2" descr=""/>
          <p:cNvPicPr/>
          <p:nvPr/>
        </p:nvPicPr>
        <p:blipFill>
          <a:blip r:embed="rId1"/>
          <a:srcRect l="50602" t="28560" r="33024" b="25701"/>
          <a:stretch/>
        </p:blipFill>
        <p:spPr>
          <a:xfrm>
            <a:off x="5572080" y="1143000"/>
            <a:ext cx="3285000" cy="5142600"/>
          </a:xfrm>
          <a:prstGeom prst="rect">
            <a:avLst/>
          </a:prstGeom>
          <a:ln w="9360">
            <a:noFill/>
          </a:ln>
        </p:spPr>
      </p:pic>
      <p:sp>
        <p:nvSpPr>
          <p:cNvPr id="100" name="CustomShape 2"/>
          <p:cNvSpPr/>
          <p:nvPr/>
        </p:nvSpPr>
        <p:spPr>
          <a:xfrm>
            <a:off x="5643720" y="6357960"/>
            <a:ext cx="34282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Д.С. Лихачёв. 1926г.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01" name="Picture 3" descr=""/>
          <p:cNvPicPr/>
          <p:nvPr/>
        </p:nvPicPr>
        <p:blipFill>
          <a:blip r:embed="rId2"/>
          <a:srcRect l="19535" t="33375" r="36768" b="20294"/>
          <a:stretch/>
        </p:blipFill>
        <p:spPr>
          <a:xfrm>
            <a:off x="1214280" y="1357200"/>
            <a:ext cx="3856680" cy="4785120"/>
          </a:xfrm>
          <a:prstGeom prst="rect">
            <a:avLst/>
          </a:prstGeom>
          <a:ln w="9360">
            <a:noFill/>
          </a:ln>
        </p:spPr>
      </p:pic>
      <p:sp>
        <p:nvSpPr>
          <p:cNvPr id="102" name="CustomShape 3"/>
          <p:cNvSpPr/>
          <p:nvPr/>
        </p:nvSpPr>
        <p:spPr>
          <a:xfrm>
            <a:off x="1080000" y="6357960"/>
            <a:ext cx="41040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   </a:t>
            </a: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Петроградский университет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1435680" y="274320"/>
            <a:ext cx="7497000" cy="114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ru-RU" sz="4300" spc="-1" strike="noStrike">
                <a:solidFill>
                  <a:srgbClr val="572314"/>
                </a:solidFill>
                <a:latin typeface="Gill Sans MT"/>
                <a:ea typeface="DejaVu Sans"/>
              </a:rPr>
              <a:t>Ссылка</a:t>
            </a:r>
            <a:endParaRPr b="0" lang="ru-RU" sz="4300" spc="-1" strike="noStrike">
              <a:latin typeface="Arial"/>
            </a:endParaRPr>
          </a:p>
        </p:txBody>
      </p:sp>
      <p:sp>
        <p:nvSpPr>
          <p:cNvPr id="104" name="CustomShape 2"/>
          <p:cNvSpPr/>
          <p:nvPr/>
        </p:nvSpPr>
        <p:spPr>
          <a:xfrm>
            <a:off x="1435680" y="1523880"/>
            <a:ext cx="3656520" cy="466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40000"/>
          </a:bodyPr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rgbClr val="000000"/>
                </a:solidFill>
                <a:latin typeface="Gill Sans MT"/>
                <a:ea typeface="DejaVu Sans"/>
              </a:rPr>
              <a:t>Кружок  «Космическая академия наук»</a:t>
            </a:r>
            <a:endParaRPr b="0" lang="ru-RU" sz="28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rgbClr val="000000"/>
                </a:solidFill>
                <a:latin typeface="Gill Sans MT"/>
                <a:ea typeface="DejaVu Sans"/>
              </a:rPr>
              <a:t>Книга«Международное еврейство»</a:t>
            </a:r>
            <a:endParaRPr b="0" lang="ru-RU" sz="28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rgbClr val="000000"/>
                </a:solidFill>
                <a:latin typeface="Gill Sans MT"/>
                <a:ea typeface="DejaVu Sans"/>
              </a:rPr>
              <a:t>Соловки – срок на  5 лет (1928-1930гг)</a:t>
            </a:r>
            <a:endParaRPr b="0" lang="ru-RU" sz="28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rgbClr val="000000"/>
                </a:solidFill>
                <a:latin typeface="Gill Sans MT"/>
                <a:ea typeface="DejaVu Sans"/>
              </a:rPr>
              <a:t>Кличка</a:t>
            </a:r>
            <a:endParaRPr b="0" lang="ru-RU" sz="28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Gill Sans MT"/>
                <a:ea typeface="DejaVu Sans"/>
              </a:rPr>
              <a:t>«Медяковыйштым»</a:t>
            </a:r>
            <a:endParaRPr b="0" lang="ru-RU" sz="28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Gill Sans MT"/>
                <a:ea typeface="DejaVu Sans"/>
              </a:rPr>
              <a:t>Статья «Картежные игры уголовников»</a:t>
            </a:r>
            <a:endParaRPr b="0" lang="ru-RU" sz="28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Gill Sans MT"/>
                <a:ea typeface="DejaVu Sans"/>
              </a:rPr>
              <a:t>Досрочное освобождение 1930г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ru-RU" sz="2800" spc="-1" strike="noStrike">
              <a:latin typeface="Arial"/>
            </a:endParaRPr>
          </a:p>
        </p:txBody>
      </p:sp>
      <p:pic>
        <p:nvPicPr>
          <p:cNvPr id="105" name="Picture 2" descr=""/>
          <p:cNvPicPr/>
          <p:nvPr/>
        </p:nvPicPr>
        <p:blipFill>
          <a:blip r:embed="rId1"/>
          <a:srcRect l="21102" t="8875" r="33772" b="12504"/>
          <a:stretch/>
        </p:blipFill>
        <p:spPr>
          <a:xfrm>
            <a:off x="5572080" y="785880"/>
            <a:ext cx="3285000" cy="2999160"/>
          </a:xfrm>
          <a:prstGeom prst="rect">
            <a:avLst/>
          </a:prstGeom>
          <a:ln w="9360">
            <a:noFill/>
          </a:ln>
        </p:spPr>
      </p:pic>
      <p:sp>
        <p:nvSpPr>
          <p:cNvPr id="106" name="CustomShape 3"/>
          <p:cNvSpPr/>
          <p:nvPr/>
        </p:nvSpPr>
        <p:spPr>
          <a:xfrm>
            <a:off x="5214960" y="3714840"/>
            <a:ext cx="3642120" cy="51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Г.Форд «Международное еврейство»,1923г.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5743080" y="6429240"/>
            <a:ext cx="203292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Соловки,1923г.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08" name="Picture 4" descr=""/>
          <p:cNvPicPr/>
          <p:nvPr/>
        </p:nvPicPr>
        <p:blipFill>
          <a:blip r:embed="rId2"/>
          <a:srcRect l="23994" t="23843" r="46650" b="42943"/>
          <a:stretch/>
        </p:blipFill>
        <p:spPr>
          <a:xfrm>
            <a:off x="5429160" y="4143240"/>
            <a:ext cx="3285000" cy="199908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 descr=""/>
          <p:cNvPicPr/>
          <p:nvPr/>
        </p:nvPicPr>
        <p:blipFill>
          <a:blip r:embed="rId1"/>
          <a:srcRect l="13744" t="11111" r="27488" b="31097"/>
          <a:stretch/>
        </p:blipFill>
        <p:spPr>
          <a:xfrm>
            <a:off x="1285920" y="428760"/>
            <a:ext cx="3642120" cy="2356200"/>
          </a:xfrm>
          <a:prstGeom prst="rect">
            <a:avLst/>
          </a:prstGeom>
          <a:ln w="9360">
            <a:noFill/>
          </a:ln>
        </p:spPr>
      </p:pic>
      <p:sp>
        <p:nvSpPr>
          <p:cNvPr id="110" name="CustomShape 1"/>
          <p:cNvSpPr/>
          <p:nvPr/>
        </p:nvSpPr>
        <p:spPr>
          <a:xfrm>
            <a:off x="1285920" y="2928960"/>
            <a:ext cx="364212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Встреча с родителями. Соловки,1929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11" name="Picture 4" descr=""/>
          <p:cNvPicPr/>
          <p:nvPr/>
        </p:nvPicPr>
        <p:blipFill>
          <a:blip r:embed="rId2"/>
          <a:srcRect l="12792" t="14467" r="26745" b="19377"/>
          <a:stretch/>
        </p:blipFill>
        <p:spPr>
          <a:xfrm>
            <a:off x="5286240" y="1643040"/>
            <a:ext cx="3713760" cy="2284920"/>
          </a:xfrm>
          <a:prstGeom prst="rect">
            <a:avLst/>
          </a:prstGeom>
          <a:ln w="9360">
            <a:noFill/>
          </a:ln>
        </p:spPr>
      </p:pic>
      <p:sp>
        <p:nvSpPr>
          <p:cNvPr id="112" name="CustomShape 2"/>
          <p:cNvSpPr/>
          <p:nvPr/>
        </p:nvSpPr>
        <p:spPr>
          <a:xfrm>
            <a:off x="5572080" y="4071960"/>
            <a:ext cx="342792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Д.С. Лихачёв у «растрельной стены»,Соловки,1988г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13" name="Picture 5" descr=""/>
          <p:cNvPicPr/>
          <p:nvPr/>
        </p:nvPicPr>
        <p:blipFill>
          <a:blip r:embed="rId3"/>
          <a:srcRect l="11792" t="14517" r="25606" b="17739"/>
          <a:stretch/>
        </p:blipFill>
        <p:spPr>
          <a:xfrm>
            <a:off x="1285920" y="3571920"/>
            <a:ext cx="3820680" cy="2284920"/>
          </a:xfrm>
          <a:prstGeom prst="rect">
            <a:avLst/>
          </a:prstGeom>
          <a:ln w="9360">
            <a:noFill/>
          </a:ln>
        </p:spPr>
      </p:pic>
      <p:sp>
        <p:nvSpPr>
          <p:cNvPr id="114" name="CustomShape 3"/>
          <p:cNvSpPr/>
          <p:nvPr/>
        </p:nvSpPr>
        <p:spPr>
          <a:xfrm>
            <a:off x="1214280" y="6000840"/>
            <a:ext cx="385668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Камень Лихачёва -Короленко, Соловки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5" name="CustomShape 4"/>
          <p:cNvSpPr/>
          <p:nvPr/>
        </p:nvSpPr>
        <p:spPr>
          <a:xfrm>
            <a:off x="5000760" y="785880"/>
            <a:ext cx="399960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«Тебя включили в список на расстрел»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1435680" y="274320"/>
            <a:ext cx="7497000" cy="114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76000"/>
          </a:bodyPr>
          <a:p>
            <a:pPr>
              <a:lnSpc>
                <a:spcPct val="100000"/>
              </a:lnSpc>
            </a:pPr>
            <a:r>
              <a:rPr b="1" lang="ru-RU" sz="4300" spc="-1" strike="noStrike">
                <a:solidFill>
                  <a:srgbClr val="572314"/>
                </a:solidFill>
                <a:latin typeface="Gill Sans MT"/>
                <a:ea typeface="DejaVu Sans"/>
              </a:rPr>
              <a:t>Наука и творчество</a:t>
            </a:r>
            <a:br/>
            <a:endParaRPr b="0" lang="ru-RU" sz="4300" spc="-1" strike="noStrike"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1143000" y="928800"/>
            <a:ext cx="3856680" cy="519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51000"/>
          </a:bodyPr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В 1938 году Дмитрий Сергеевич стал сотрудником Института русской литературы АН СССР (Пушкинский дом)</a:t>
            </a:r>
            <a:endParaRPr b="0" lang="ru-RU" sz="14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В июне 1941-го защитил кандидатскую диссертацию по теме «Новгородские летописные своды XII века»</a:t>
            </a:r>
            <a:endParaRPr b="0" lang="ru-RU" sz="14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В 1941–1942 гг. в блокадном Ленинграде Лихачев не прекращал научной деятельности над  «Обороной древнерусских городов»</a:t>
            </a:r>
            <a:endParaRPr b="0" lang="ru-RU" sz="14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В 1946 году он получил звание доцента, год спустя защитил диссертацию на тему «Очерки по истории литературных форм летописания XI–XVI вв.»,получив степень доктора филологических наук</a:t>
            </a:r>
            <a:endParaRPr b="0" lang="ru-RU" sz="14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В 1951 году Лихачев был утвержден в звании профессора</a:t>
            </a:r>
            <a:endParaRPr b="0" lang="ru-RU" sz="14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В  1953 году был избран членом-корреспондентом Академии наук СССР</a:t>
            </a:r>
            <a:endParaRPr b="0" lang="ru-RU" sz="14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В 1956г Дмитрий Сергеевич стал членом Союза писателей СССР</a:t>
            </a:r>
            <a:endParaRPr b="0" lang="ru-RU" sz="1400" spc="-1" strike="noStrike">
              <a:latin typeface="Arial"/>
            </a:endParaRPr>
          </a:p>
          <a:p>
            <a:pPr marL="365760" indent="-282240">
              <a:lnSpc>
                <a:spcPct val="100000"/>
              </a:lnSpc>
              <a:spcBef>
                <a:spcPts val="601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b="0" lang="ru-RU" sz="1400" spc="-1" strike="noStrike">
                <a:solidFill>
                  <a:srgbClr val="000000"/>
                </a:solidFill>
                <a:latin typeface="Gill Sans MT"/>
                <a:ea typeface="DejaVu Sans"/>
              </a:rPr>
              <a:t>Автор работ (в том числе более сорока книг) по широкому кругу проблем теории и истории древнерусской литературы, многие из которых переведены на разные языки. Автор около 500 научных и 600 публицистических трудов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118" name="Picture 5" descr=""/>
          <p:cNvPicPr/>
          <p:nvPr/>
        </p:nvPicPr>
        <p:blipFill>
          <a:blip r:embed="rId1"/>
          <a:srcRect l="21305" t="19990" r="21305" b="58548"/>
          <a:stretch/>
        </p:blipFill>
        <p:spPr>
          <a:xfrm>
            <a:off x="5143680" y="928800"/>
            <a:ext cx="3785040" cy="1713600"/>
          </a:xfrm>
          <a:prstGeom prst="rect">
            <a:avLst/>
          </a:prstGeom>
          <a:ln w="9360">
            <a:noFill/>
          </a:ln>
        </p:spPr>
      </p:pic>
      <p:pic>
        <p:nvPicPr>
          <p:cNvPr id="119" name="Picture 6" descr=""/>
          <p:cNvPicPr/>
          <p:nvPr/>
        </p:nvPicPr>
        <p:blipFill>
          <a:blip r:embed="rId2"/>
          <a:srcRect l="22260" t="12497" r="21478" b="68721"/>
          <a:stretch/>
        </p:blipFill>
        <p:spPr>
          <a:xfrm>
            <a:off x="5214960" y="2714760"/>
            <a:ext cx="3785040" cy="1570680"/>
          </a:xfrm>
          <a:prstGeom prst="rect">
            <a:avLst/>
          </a:prstGeom>
          <a:ln w="9360">
            <a:noFill/>
          </a:ln>
        </p:spPr>
      </p:pic>
      <p:pic>
        <p:nvPicPr>
          <p:cNvPr id="120" name="Picture 7" descr=""/>
          <p:cNvPicPr/>
          <p:nvPr/>
        </p:nvPicPr>
        <p:blipFill>
          <a:blip r:embed="rId3"/>
          <a:srcRect l="22215" t="33323" r="20825" b="46894"/>
          <a:stretch/>
        </p:blipFill>
        <p:spPr>
          <a:xfrm>
            <a:off x="5214960" y="4429080"/>
            <a:ext cx="3785040" cy="192780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1435680" y="274320"/>
            <a:ext cx="7497000" cy="114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76000"/>
          </a:bodyPr>
          <a:p>
            <a:pPr>
              <a:lnSpc>
                <a:spcPct val="100000"/>
              </a:lnSpc>
            </a:pPr>
            <a:r>
              <a:rPr b="1" lang="ru-RU" sz="4300" spc="-1" strike="noStrike">
                <a:solidFill>
                  <a:srgbClr val="572314"/>
                </a:solidFill>
                <a:latin typeface="Gill Sans MT"/>
                <a:ea typeface="DejaVu Sans"/>
              </a:rPr>
              <a:t>Личная жизнь</a:t>
            </a:r>
            <a:br/>
            <a:endParaRPr b="0" lang="ru-RU" sz="4300" spc="-1" strike="noStrike">
              <a:latin typeface="Arial"/>
            </a:endParaRPr>
          </a:p>
        </p:txBody>
      </p:sp>
      <p:pic>
        <p:nvPicPr>
          <p:cNvPr id="122" name="Picture 3" descr=""/>
          <p:cNvPicPr/>
          <p:nvPr/>
        </p:nvPicPr>
        <p:blipFill>
          <a:blip r:embed="rId1"/>
          <a:srcRect l="18742" t="12014" r="35248" b="28220"/>
          <a:stretch/>
        </p:blipFill>
        <p:spPr>
          <a:xfrm>
            <a:off x="1143000" y="1857240"/>
            <a:ext cx="3570840" cy="2427840"/>
          </a:xfrm>
          <a:prstGeom prst="rect">
            <a:avLst/>
          </a:prstGeom>
          <a:ln w="9360">
            <a:noFill/>
          </a:ln>
        </p:spPr>
      </p:pic>
      <p:pic>
        <p:nvPicPr>
          <p:cNvPr id="123" name="Picture 2" descr=""/>
          <p:cNvPicPr/>
          <p:nvPr/>
        </p:nvPicPr>
        <p:blipFill>
          <a:blip r:embed="rId2"/>
          <a:srcRect l="17565" t="37158" r="41728" b="25078"/>
          <a:stretch/>
        </p:blipFill>
        <p:spPr>
          <a:xfrm>
            <a:off x="4857840" y="1000080"/>
            <a:ext cx="4070880" cy="1927800"/>
          </a:xfrm>
          <a:prstGeom prst="rect">
            <a:avLst/>
          </a:prstGeom>
          <a:ln w="9360">
            <a:noFill/>
          </a:ln>
        </p:spPr>
      </p:pic>
      <p:sp>
        <p:nvSpPr>
          <p:cNvPr id="124" name="CustomShape 2"/>
          <p:cNvSpPr/>
          <p:nvPr/>
        </p:nvSpPr>
        <p:spPr>
          <a:xfrm>
            <a:off x="5286240" y="3071880"/>
            <a:ext cx="35708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Дмитрий Сергеевич и супруга Зинаида Александровна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1143000" y="4357800"/>
            <a:ext cx="421380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Дмитрий Сергеевич, Зинаида Александровна, мать Вера Семеновна, дочери ЛюдмилаиВера,Комарово,1946г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26" name="Picture 4" descr=""/>
          <p:cNvPicPr/>
          <p:nvPr/>
        </p:nvPicPr>
        <p:blipFill>
          <a:blip r:embed="rId3"/>
          <a:srcRect l="31240" t="8885" r="46232" b="31101"/>
          <a:stretch/>
        </p:blipFill>
        <p:spPr>
          <a:xfrm>
            <a:off x="6643800" y="3984480"/>
            <a:ext cx="2284920" cy="2658240"/>
          </a:xfrm>
          <a:prstGeom prst="rect">
            <a:avLst/>
          </a:prstGeom>
          <a:ln w="9360">
            <a:noFill/>
          </a:ln>
        </p:spPr>
      </p:pic>
      <p:sp>
        <p:nvSpPr>
          <p:cNvPr id="127" name="CustomShape 4"/>
          <p:cNvSpPr/>
          <p:nvPr/>
        </p:nvSpPr>
        <p:spPr>
          <a:xfrm>
            <a:off x="2714760" y="5982120"/>
            <a:ext cx="364212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Дмитрий Сергеевич и правнучка Вера Курбатова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1214280" y="428760"/>
            <a:ext cx="728568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Скончался Дмитрий Сергеевич Лихачёв 30 сентября 1999 года в Боткинской больнице Санкт-Петербурга. Накануне ему провели онкологическую операцию, после которой он, не приходя в сознание, умер.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29" name="Picture 2" descr=""/>
          <p:cNvPicPr/>
          <p:nvPr/>
        </p:nvPicPr>
        <p:blipFill>
          <a:blip r:embed="rId1"/>
          <a:srcRect l="22215" t="7409" r="33321" b="20976"/>
          <a:stretch/>
        </p:blipFill>
        <p:spPr>
          <a:xfrm>
            <a:off x="5429160" y="1500120"/>
            <a:ext cx="3499560" cy="3171240"/>
          </a:xfrm>
          <a:prstGeom prst="rect">
            <a:avLst/>
          </a:prstGeom>
          <a:ln w="9360">
            <a:noFill/>
          </a:ln>
        </p:spPr>
      </p:pic>
      <p:pic>
        <p:nvPicPr>
          <p:cNvPr id="130" name="Picture 3" descr=""/>
          <p:cNvPicPr/>
          <p:nvPr/>
        </p:nvPicPr>
        <p:blipFill>
          <a:blip r:embed="rId2"/>
          <a:srcRect l="19994" t="17767" r="33736" b="22212"/>
          <a:stretch/>
        </p:blipFill>
        <p:spPr>
          <a:xfrm>
            <a:off x="1143000" y="2928960"/>
            <a:ext cx="3999600" cy="3070800"/>
          </a:xfrm>
          <a:prstGeom prst="rect">
            <a:avLst/>
          </a:prstGeom>
          <a:ln w="9360">
            <a:noFill/>
          </a:ln>
        </p:spPr>
      </p:pic>
      <p:sp>
        <p:nvSpPr>
          <p:cNvPr id="131" name="CustomShape 2"/>
          <p:cNvSpPr/>
          <p:nvPr/>
        </p:nvSpPr>
        <p:spPr>
          <a:xfrm>
            <a:off x="5357880" y="5000760"/>
            <a:ext cx="37850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Gill Sans MT"/>
                <a:ea typeface="DejaVu Sans"/>
              </a:rPr>
              <a:t>Кладбище- место захоронения Д.С.Лихачёва,Комарово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1456920" y="482400"/>
            <a:ext cx="6390720" cy="60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8dc765"/>
                </a:solidFill>
                <a:uFillTx/>
                <a:latin typeface="Arial"/>
                <a:hlinkClick r:id="rId1"/>
              </a:rPr>
              <a:t>http://mmedia.nsu.ru/culture/DATA/obj5006/BIG_VIEW_2.htm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133" name="CustomShape 2"/>
          <p:cNvSpPr/>
          <p:nvPr/>
        </p:nvSpPr>
        <p:spPr>
          <a:xfrm>
            <a:off x="1456920" y="842400"/>
            <a:ext cx="7470720" cy="60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https://kuda-spb.ru/place/gosudarstvennyj-akademicheskij-mariinskij-teatr/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4" name="CustomShape 3"/>
          <p:cNvSpPr/>
          <p:nvPr/>
        </p:nvSpPr>
        <p:spPr>
          <a:xfrm>
            <a:off x="1512000" y="1512000"/>
            <a:ext cx="6263640" cy="35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https://repino-park.ru/vospominaniya-d-lixacheva/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5" name="TextShape 4"/>
          <p:cNvSpPr txBox="1"/>
          <p:nvPr/>
        </p:nvSpPr>
        <p:spPr>
          <a:xfrm>
            <a:off x="1584000" y="1871640"/>
            <a:ext cx="4555800" cy="360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ru-RU" sz="1800" spc="-1" strike="noStrike">
                <a:latin typeface="Arial"/>
              </a:rPr>
              <a:t>https://pastvu.com/p/115500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6" name="TextShape 5"/>
          <p:cNvSpPr txBox="1"/>
          <p:nvPr/>
        </p:nvSpPr>
        <p:spPr>
          <a:xfrm>
            <a:off x="1152000" y="2304000"/>
            <a:ext cx="7591320" cy="64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ru-RU" sz="1800" spc="-1" strike="noStrike">
                <a:latin typeface="Arial"/>
              </a:rPr>
              <a:t>https://www.pravmir.ru/soprotivlyalsya-nash-vladychka-bez-ozlobleniya-pamyati-svyashhennoispovednika-viktora-ostrovidova/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7" name="TextShape 6"/>
          <p:cNvSpPr txBox="1"/>
          <p:nvPr/>
        </p:nvSpPr>
        <p:spPr>
          <a:xfrm>
            <a:off x="1368000" y="3096000"/>
            <a:ext cx="5291280" cy="36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ru-RU" sz="1800" spc="-1" strike="noStrike">
                <a:latin typeface="Arial"/>
              </a:rPr>
              <a:t>http://1937god.info/taxonomy/term/748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8" name="TextShape 7"/>
          <p:cNvSpPr txBox="1"/>
          <p:nvPr/>
        </p:nvSpPr>
        <p:spPr>
          <a:xfrm>
            <a:off x="1440000" y="3528000"/>
            <a:ext cx="54723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ru-RU" sz="1800" spc="-1" strike="noStrike">
                <a:latin typeface="Arial"/>
              </a:rPr>
              <a:t>http://cbs-kurgan.com/fenomen_likhacheva/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9" name="TextShape 8"/>
          <p:cNvSpPr txBox="1"/>
          <p:nvPr/>
        </p:nvSpPr>
        <p:spPr>
          <a:xfrm>
            <a:off x="1152000" y="3874320"/>
            <a:ext cx="8064360" cy="589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ru-RU" sz="1800" spc="-1" strike="noStrike">
                <a:latin typeface="Arial"/>
              </a:rPr>
              <a:t>https://www.solovki.ca/events/kamen_likhachova_korolenko_na_solovkah.php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40" name="TextShape 9"/>
          <p:cNvSpPr txBox="1"/>
          <p:nvPr/>
        </p:nvSpPr>
        <p:spPr>
          <a:xfrm>
            <a:off x="1368000" y="4303800"/>
            <a:ext cx="53280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ru-RU" sz="1800" spc="-1" strike="noStrike">
                <a:latin typeface="Arial"/>
              </a:rPr>
              <a:t>https://ria.ru/20111128/500147282.html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</TotalTime>
  <Application>LibreOffice/6.4.6.2$Linux_X86_64 LibreOffice_project/40$Build-2</Application>
  <Words>329</Words>
  <Paragraphs>38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2023-03-27T13:02:28Z</dcterms:created>
  <dc:creator>User</dc:creator>
  <dc:description/>
  <dc:language>ru-RU</dc:language>
  <cp:lastModifiedBy/>
  <dcterms:modified xsi:type="dcterms:W3CDTF">2023-03-31T10:12:30Z</dcterms:modified>
  <cp:revision>4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</vt:i4>
  </property>
</Properties>
</file>