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65E90-CA8E-4B51-82AB-002F1CC72CF3}" v="459" dt="2023-04-05T14:28:39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607B8D-5A6C-4ECB-9047-3836C51C14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84D6C4-24A3-44DC-9607-566CF5A222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70"/>
            <a:ext cx="6096000" cy="6856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F7300B-53A6-4A16-AA84-78597664F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229" y="685800"/>
            <a:ext cx="474307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7293" y="1259958"/>
            <a:ext cx="3490033" cy="2885138"/>
          </a:xfrm>
        </p:spPr>
        <p:txBody>
          <a:bodyPr anchor="b">
            <a:normAutofit/>
          </a:bodyPr>
          <a:lstStyle/>
          <a:p>
            <a:r>
              <a:rPr lang="ru-RU" sz="40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 Light"/>
              </a:rPr>
              <a:t>ДМИТРИЙ СЕРГЕЕВИЧ ЛИХАЧЕВ</a:t>
            </a:r>
            <a:r>
              <a:rPr lang="ru-RU" sz="3200" i="1" dirty="0">
                <a:cs typeface="Calibri Light"/>
              </a:rPr>
              <a:t/>
            </a:r>
            <a:br>
              <a:rPr lang="ru-RU" sz="3200" i="1" dirty="0">
                <a:cs typeface="Calibri Light"/>
              </a:rPr>
            </a:br>
            <a:endParaRPr lang="ru-RU" sz="3200" i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4430" y="4868860"/>
            <a:ext cx="2934586" cy="15515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(1906-1999)</a:t>
            </a:r>
          </a:p>
        </p:txBody>
      </p:sp>
      <p:pic>
        <p:nvPicPr>
          <p:cNvPr id="4" name="Рисунок 4" descr="Изображение выглядит как человек, в помещении, очки&#10;&#10;Автоматически созданное описание">
            <a:extLst>
              <a:ext uri="{FF2B5EF4-FFF2-40B4-BE49-F238E27FC236}">
                <a16:creationId xmlns:a16="http://schemas.microsoft.com/office/drawing/2014/main" id="{B172B053-40EA-B0F0-2B98-527FA3D74A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91" r="2" b="468"/>
          <a:stretch/>
        </p:blipFill>
        <p:spPr>
          <a:xfrm>
            <a:off x="6096000" y="1571"/>
            <a:ext cx="6096000" cy="6856429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52727133-2A63-646B-B410-DC5AABC0D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341" y="3711125"/>
            <a:ext cx="1510554" cy="104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CE31A-5D44-C585-9F90-33F6CED7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i="1"/>
              <a:t>ВОСПОМИНАНИЕ О ДЕТСТВЕ...</a:t>
            </a:r>
          </a:p>
        </p:txBody>
      </p:sp>
      <p:pic>
        <p:nvPicPr>
          <p:cNvPr id="4" name="Рисунок 4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9276902-7D88-3CA0-131D-518C7A2BC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444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995B93-273A-3B2E-5A81-31082E2E82C6}"/>
              </a:ext>
            </a:extLst>
          </p:cNvPr>
          <p:cNvSpPr txBox="1"/>
          <p:nvPr/>
        </p:nvSpPr>
        <p:spPr>
          <a:xfrm>
            <a:off x="7320465" y="2194102"/>
            <a:ext cx="4140013" cy="39085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 err="1"/>
              <a:t>На</a:t>
            </a:r>
            <a:r>
              <a:rPr lang="en-US" sz="2000" i="1" dirty="0"/>
              <a:t> </a:t>
            </a:r>
            <a:r>
              <a:rPr lang="en-US" sz="2000" i="1" dirty="0" err="1"/>
              <a:t>квартире</a:t>
            </a:r>
            <a:r>
              <a:rPr lang="en-US" sz="2000" i="1" dirty="0"/>
              <a:t>, </a:t>
            </a:r>
            <a:r>
              <a:rPr lang="en-US" sz="2000" i="1" dirty="0" err="1"/>
              <a:t>где</a:t>
            </a:r>
            <a:r>
              <a:rPr lang="en-US" sz="2000" i="1" dirty="0"/>
              <a:t> я </a:t>
            </a:r>
            <a:r>
              <a:rPr lang="en-US" sz="2000" i="1" dirty="0" err="1"/>
              <a:t>родился</a:t>
            </a:r>
            <a:r>
              <a:rPr lang="en-US" sz="2000" i="1" dirty="0"/>
              <a:t>, </a:t>
            </a:r>
            <a:r>
              <a:rPr lang="en-US" sz="2000" i="1" dirty="0" err="1"/>
              <a:t>мы</a:t>
            </a:r>
            <a:r>
              <a:rPr lang="en-US" sz="2000" i="1" dirty="0"/>
              <a:t> </a:t>
            </a:r>
            <a:r>
              <a:rPr lang="en-US" sz="2000" i="1" dirty="0" err="1"/>
              <a:t>прожили</a:t>
            </a:r>
            <a:r>
              <a:rPr lang="en-US" sz="2000" i="1" dirty="0"/>
              <a:t> </a:t>
            </a:r>
            <a:r>
              <a:rPr lang="en-US" sz="2000" i="1" dirty="0" err="1"/>
              <a:t>года</a:t>
            </a:r>
            <a:r>
              <a:rPr lang="en-US" sz="2000" i="1" dirty="0"/>
              <a:t> </a:t>
            </a:r>
            <a:r>
              <a:rPr lang="en-US" sz="2000" i="1" dirty="0" err="1"/>
              <a:t>два</a:t>
            </a:r>
            <a:r>
              <a:rPr lang="en-US" sz="2000" i="1" dirty="0"/>
              <a:t> — </a:t>
            </a:r>
            <a:r>
              <a:rPr lang="en-US" sz="2000" i="1" dirty="0" err="1"/>
              <a:t>пока</a:t>
            </a:r>
            <a:r>
              <a:rPr lang="en-US" sz="2000" i="1" dirty="0"/>
              <a:t> я </a:t>
            </a:r>
            <a:r>
              <a:rPr lang="en-US" sz="2000" i="1" dirty="0" err="1"/>
              <a:t>еще</a:t>
            </a:r>
            <a:r>
              <a:rPr lang="en-US" sz="2000" i="1" dirty="0"/>
              <a:t> </a:t>
            </a:r>
            <a:r>
              <a:rPr lang="en-US" sz="2000" i="1" dirty="0" err="1"/>
              <a:t>не</a:t>
            </a:r>
            <a:r>
              <a:rPr lang="en-US" sz="2000" i="1" dirty="0"/>
              <a:t> </a:t>
            </a:r>
            <a:r>
              <a:rPr lang="en-US" sz="2000" i="1" dirty="0" err="1"/>
              <a:t>говорил</a:t>
            </a:r>
            <a:r>
              <a:rPr lang="en-US" sz="2000" i="1" dirty="0"/>
              <a:t>. </a:t>
            </a:r>
            <a:r>
              <a:rPr lang="en-US" sz="2000" i="1" dirty="0" err="1"/>
              <a:t>Квартира</a:t>
            </a:r>
            <a:r>
              <a:rPr lang="en-US" sz="2000" i="1" dirty="0"/>
              <a:t> </a:t>
            </a:r>
            <a:r>
              <a:rPr lang="en-US" sz="2000" i="1" dirty="0" err="1"/>
              <a:t>была</a:t>
            </a:r>
            <a:r>
              <a:rPr lang="en-US" sz="2000" i="1" dirty="0"/>
              <a:t> </a:t>
            </a:r>
            <a:r>
              <a:rPr lang="en-US" sz="2000" i="1" dirty="0" err="1"/>
              <a:t>темной</a:t>
            </a:r>
            <a:r>
              <a:rPr lang="en-US" sz="2000" i="1" dirty="0"/>
              <a:t>, и </a:t>
            </a:r>
            <a:r>
              <a:rPr lang="en-US" sz="2000" i="1" dirty="0" err="1"/>
              <a:t>чтобы</a:t>
            </a:r>
            <a:r>
              <a:rPr lang="en-US" sz="2000" i="1" dirty="0"/>
              <a:t> </a:t>
            </a:r>
            <a:r>
              <a:rPr lang="en-US" sz="2000" i="1" dirty="0" err="1"/>
              <a:t>расторгнуть</a:t>
            </a:r>
            <a:r>
              <a:rPr lang="en-US" sz="2000" i="1" dirty="0"/>
              <a:t> </a:t>
            </a:r>
            <a:r>
              <a:rPr lang="en-US" sz="2000" i="1" dirty="0" err="1"/>
              <a:t>договор</a:t>
            </a:r>
            <a:r>
              <a:rPr lang="en-US" sz="2000" i="1" dirty="0"/>
              <a:t> с </a:t>
            </a:r>
            <a:r>
              <a:rPr lang="en-US" sz="2000" i="1" dirty="0" err="1"/>
              <a:t>домовладельцем</a:t>
            </a:r>
            <a:r>
              <a:rPr lang="en-US" sz="2000" i="1" dirty="0"/>
              <a:t>, </a:t>
            </a:r>
            <a:r>
              <a:rPr lang="en-US" sz="2000" i="1" dirty="0" err="1"/>
              <a:t>отец</a:t>
            </a:r>
            <a:r>
              <a:rPr lang="en-US" sz="2000" i="1" dirty="0"/>
              <a:t> </a:t>
            </a:r>
            <a:r>
              <a:rPr lang="en-US" sz="2000" i="1" dirty="0" err="1"/>
              <a:t>вызывал</a:t>
            </a:r>
            <a:r>
              <a:rPr lang="en-US" sz="2000" i="1" dirty="0"/>
              <a:t> </a:t>
            </a:r>
            <a:r>
              <a:rPr lang="en-US" sz="2000" i="1" dirty="0" err="1"/>
              <a:t>санитарного</a:t>
            </a:r>
            <a:r>
              <a:rPr lang="en-US" sz="2000" i="1" dirty="0"/>
              <a:t> </a:t>
            </a:r>
            <a:r>
              <a:rPr lang="en-US" sz="2000" i="1" dirty="0" err="1"/>
              <a:t>врача</a:t>
            </a:r>
            <a:r>
              <a:rPr lang="en-US" sz="2000" i="1" dirty="0"/>
              <a:t>. </a:t>
            </a:r>
            <a:r>
              <a:rPr lang="en-US" sz="2000" i="1" dirty="0" err="1"/>
              <a:t>Единственное</a:t>
            </a:r>
            <a:r>
              <a:rPr lang="en-US" sz="2000" i="1" dirty="0"/>
              <a:t>, </a:t>
            </a:r>
            <a:r>
              <a:rPr lang="en-US" sz="2000" i="1" dirty="0" err="1"/>
              <a:t>что</a:t>
            </a:r>
            <a:r>
              <a:rPr lang="en-US" sz="2000" i="1" dirty="0"/>
              <a:t> </a:t>
            </a:r>
            <a:r>
              <a:rPr lang="en-US" sz="2000" i="1" dirty="0" err="1"/>
              <a:t>мне</a:t>
            </a:r>
            <a:r>
              <a:rPr lang="en-US" sz="2000" i="1" dirty="0"/>
              <a:t> </a:t>
            </a:r>
            <a:r>
              <a:rPr lang="en-US" sz="2000" i="1" dirty="0" err="1"/>
              <a:t>запомнилось</a:t>
            </a:r>
            <a:r>
              <a:rPr lang="en-US" sz="2000" i="1" dirty="0"/>
              <a:t> </a:t>
            </a:r>
            <a:r>
              <a:rPr lang="en-US" sz="2000" i="1" dirty="0" err="1"/>
              <a:t>на</a:t>
            </a:r>
            <a:r>
              <a:rPr lang="en-US" sz="2000" i="1" dirty="0"/>
              <a:t> </a:t>
            </a:r>
            <a:r>
              <a:rPr lang="en-US" sz="2000" i="1" dirty="0" err="1"/>
              <a:t>той</a:t>
            </a:r>
            <a:r>
              <a:rPr lang="en-US" sz="2000" i="1" dirty="0"/>
              <a:t> </a:t>
            </a:r>
            <a:r>
              <a:rPr lang="en-US" sz="2000" i="1" dirty="0" err="1"/>
              <a:t>квартире</a:t>
            </a:r>
            <a:r>
              <a:rPr lang="en-US" sz="2000" i="1" dirty="0"/>
              <a:t>, </a:t>
            </a:r>
            <a:r>
              <a:rPr lang="en-US" sz="2000" i="1" dirty="0" err="1"/>
              <a:t>это</a:t>
            </a:r>
            <a:r>
              <a:rPr lang="en-US" sz="2000" i="1" dirty="0"/>
              <a:t> </a:t>
            </a:r>
            <a:r>
              <a:rPr lang="en-US" sz="2000" i="1" dirty="0" err="1"/>
              <a:t>показывавшиеся</a:t>
            </a:r>
            <a:r>
              <a:rPr lang="en-US" sz="2000" i="1" dirty="0"/>
              <a:t> </a:t>
            </a:r>
            <a:r>
              <a:rPr lang="en-US" sz="2000" i="1" dirty="0" err="1"/>
              <a:t>мне</a:t>
            </a:r>
            <a:r>
              <a:rPr lang="en-US" sz="2000" i="1" dirty="0"/>
              <a:t> </a:t>
            </a:r>
            <a:r>
              <a:rPr lang="en-US" sz="2000" i="1" dirty="0" err="1"/>
              <a:t>волшебные</a:t>
            </a:r>
            <a:r>
              <a:rPr lang="en-US" sz="2000" i="1" dirty="0"/>
              <a:t> </a:t>
            </a:r>
            <a:r>
              <a:rPr lang="en-US" sz="2000" i="1" dirty="0" err="1"/>
              <a:t>картинки</a:t>
            </a:r>
            <a:r>
              <a:rPr lang="en-US" sz="2000" i="1" dirty="0"/>
              <a:t> </a:t>
            </a:r>
            <a:r>
              <a:rPr lang="en-US" sz="2000" i="1" dirty="0" err="1"/>
              <a:t>на</a:t>
            </a:r>
            <a:r>
              <a:rPr lang="en-US" sz="2000" i="1" dirty="0"/>
              <a:t> </a:t>
            </a:r>
            <a:r>
              <a:rPr lang="en-US" sz="2000" i="1" dirty="0" err="1"/>
              <a:t>белой</a:t>
            </a:r>
            <a:r>
              <a:rPr lang="en-US" sz="2000" i="1" dirty="0"/>
              <a:t> </a:t>
            </a:r>
            <a:r>
              <a:rPr lang="en-US" sz="2000" i="1" dirty="0" err="1"/>
              <a:t>простыне</a:t>
            </a:r>
            <a:r>
              <a:rPr lang="en-US" sz="2000" i="1" dirty="0"/>
              <a:t>. </a:t>
            </a:r>
            <a:r>
              <a:rPr lang="en-US" sz="2000" i="1" dirty="0" err="1"/>
              <a:t>Они</a:t>
            </a:r>
            <a:r>
              <a:rPr lang="en-US" sz="2000" i="1" dirty="0"/>
              <a:t> </a:t>
            </a:r>
            <a:r>
              <a:rPr lang="en-US" sz="2000" i="1" dirty="0" err="1"/>
              <a:t>были</a:t>
            </a:r>
            <a:r>
              <a:rPr lang="en-US" sz="2000" i="1" dirty="0"/>
              <a:t> </a:t>
            </a:r>
            <a:r>
              <a:rPr lang="en-US" sz="2000" i="1" dirty="0" err="1"/>
              <a:t>цветными</a:t>
            </a:r>
            <a:r>
              <a:rPr lang="en-US" sz="2000" i="1" dirty="0"/>
              <a:t> и </a:t>
            </a:r>
            <a:r>
              <a:rPr lang="en-US" sz="2000" i="1" dirty="0" err="1"/>
              <a:t>появлявшийся</a:t>
            </a:r>
            <a:r>
              <a:rPr lang="en-US" sz="2000" i="1" dirty="0"/>
              <a:t> </a:t>
            </a:r>
            <a:r>
              <a:rPr lang="en-US" sz="2000" i="1" dirty="0" err="1"/>
              <a:t>на</a:t>
            </a:r>
            <a:r>
              <a:rPr lang="en-US" sz="2000" i="1" dirty="0"/>
              <a:t> </a:t>
            </a:r>
            <a:r>
              <a:rPr lang="en-US" sz="2000" i="1" dirty="0" err="1"/>
              <a:t>экране</a:t>
            </a:r>
            <a:r>
              <a:rPr lang="en-US" sz="2000" i="1" dirty="0"/>
              <a:t> </a:t>
            </a:r>
            <a:r>
              <a:rPr lang="en-US" sz="2000" i="1" dirty="0" err="1"/>
              <a:t>Дед</a:t>
            </a:r>
            <a:r>
              <a:rPr lang="en-US" sz="2000" i="1" dirty="0"/>
              <a:t> </a:t>
            </a:r>
            <a:r>
              <a:rPr lang="en-US" sz="2000" i="1" dirty="0" err="1"/>
              <a:t>Мороз</a:t>
            </a:r>
            <a:r>
              <a:rPr lang="en-US" sz="2000" i="1" dirty="0"/>
              <a:t> </a:t>
            </a:r>
            <a:r>
              <a:rPr lang="en-US" sz="2000" i="1" dirty="0" err="1"/>
              <a:t>имел</a:t>
            </a:r>
            <a:r>
              <a:rPr lang="en-US" sz="2000" i="1" dirty="0"/>
              <a:t> </a:t>
            </a:r>
            <a:r>
              <a:rPr lang="en-US" sz="2000" i="1" dirty="0" err="1"/>
              <a:t>красный</a:t>
            </a:r>
            <a:r>
              <a:rPr lang="en-US" sz="2000" i="1" dirty="0"/>
              <a:t> </a:t>
            </a:r>
            <a:r>
              <a:rPr lang="en-US" sz="2000" i="1" dirty="0" err="1"/>
              <a:t>нос</a:t>
            </a:r>
            <a:r>
              <a:rPr lang="en-US" sz="2000" i="1" dirty="0"/>
              <a:t>…»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185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CBE3092D-4105-4026-9B66-A0011E0CA5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C70CA-F37F-3D1D-8572-02E7AC69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707" y="-322729"/>
            <a:ext cx="5038916" cy="1474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Я ВСПОМИНАЮ...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7846B-6C54-DC4F-9503-FD717BF3497C}"/>
              </a:ext>
            </a:extLst>
          </p:cNvPr>
          <p:cNvSpPr txBox="1"/>
          <p:nvPr/>
        </p:nvSpPr>
        <p:spPr>
          <a:xfrm>
            <a:off x="400794" y="1618101"/>
            <a:ext cx="6125887" cy="372486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 err="1"/>
              <a:t>Восьмилетним</a:t>
            </a:r>
            <a:r>
              <a:rPr lang="en-US" sz="2000" dirty="0"/>
              <a:t> </a:t>
            </a:r>
            <a:r>
              <a:rPr lang="en-US" sz="2000" dirty="0" err="1"/>
              <a:t>мальчиком</a:t>
            </a:r>
            <a:r>
              <a:rPr lang="en-US" sz="2000" dirty="0"/>
              <a:t> </a:t>
            </a:r>
            <a:r>
              <a:rPr lang="en-US" sz="2000" dirty="0" err="1"/>
              <a:t>Дмитрий</a:t>
            </a:r>
            <a:r>
              <a:rPr lang="en-US" sz="2000" dirty="0"/>
              <a:t> </a:t>
            </a:r>
            <a:r>
              <a:rPr lang="en-US" sz="2000" dirty="0" err="1"/>
              <a:t>Лихачев</a:t>
            </a:r>
            <a:r>
              <a:rPr lang="en-US" sz="2000" dirty="0"/>
              <a:t> </a:t>
            </a:r>
            <a:r>
              <a:rPr lang="en-US" sz="2000" dirty="0" err="1"/>
              <a:t>поступил</a:t>
            </a:r>
            <a:r>
              <a:rPr lang="en-US" sz="2000" dirty="0"/>
              <a:t> в </a:t>
            </a:r>
            <a:r>
              <a:rPr lang="en-US" sz="2000" dirty="0" err="1"/>
              <a:t>школу</a:t>
            </a:r>
            <a:r>
              <a:rPr lang="en-US" sz="2000" dirty="0"/>
              <a:t> — </a:t>
            </a:r>
            <a:r>
              <a:rPr lang="en-US" sz="2000" dirty="0" err="1"/>
              <a:t>гимназию</a:t>
            </a:r>
            <a:r>
              <a:rPr lang="en-US" sz="2000" dirty="0"/>
              <a:t> </a:t>
            </a:r>
            <a:r>
              <a:rPr lang="en-US" sz="2000" dirty="0" err="1"/>
              <a:t>Человеколюбивого</a:t>
            </a:r>
            <a:r>
              <a:rPr lang="en-US" sz="2000" dirty="0"/>
              <a:t> </a:t>
            </a:r>
            <a:r>
              <a:rPr lang="en-US" sz="2000" dirty="0" err="1"/>
              <a:t>общества</a:t>
            </a:r>
            <a:r>
              <a:rPr lang="en-US" sz="2000" dirty="0"/>
              <a:t>, </a:t>
            </a:r>
            <a:r>
              <a:rPr lang="en-US" sz="2000" dirty="0" err="1"/>
              <a:t>откуда</a:t>
            </a:r>
            <a:r>
              <a:rPr lang="en-US" sz="2000" dirty="0"/>
              <a:t> </a:t>
            </a:r>
            <a:r>
              <a:rPr lang="en-US" sz="2000" dirty="0" err="1"/>
              <a:t>родители</a:t>
            </a:r>
            <a:r>
              <a:rPr lang="en-US" sz="2000" dirty="0"/>
              <a:t> </a:t>
            </a:r>
            <a:r>
              <a:rPr lang="en-US" sz="2000" dirty="0" err="1"/>
              <a:t>его</a:t>
            </a:r>
            <a:r>
              <a:rPr lang="en-US" sz="2000" dirty="0"/>
              <a:t> </a:t>
            </a:r>
            <a:r>
              <a:rPr lang="en-US" sz="2000" dirty="0" err="1"/>
              <a:t>забрали</a:t>
            </a:r>
            <a:r>
              <a:rPr lang="en-US" sz="2000" dirty="0"/>
              <a:t> </a:t>
            </a:r>
            <a:r>
              <a:rPr lang="en-US" sz="2000" dirty="0" err="1"/>
              <a:t>через</a:t>
            </a:r>
            <a:r>
              <a:rPr lang="en-US" sz="2000" dirty="0"/>
              <a:t> </a:t>
            </a:r>
            <a:r>
              <a:rPr lang="en-US" sz="2000" dirty="0" err="1"/>
              <a:t>полгода</a:t>
            </a:r>
            <a:r>
              <a:rPr lang="en-US" sz="2000" dirty="0"/>
              <a:t>.</a:t>
            </a:r>
            <a:endParaRPr lang="en-US" sz="2000">
              <a:cs typeface="Calibri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 err="1"/>
              <a:t>Следующей</a:t>
            </a:r>
            <a:r>
              <a:rPr lang="en-US" sz="2000" dirty="0"/>
              <a:t> </a:t>
            </a:r>
            <a:r>
              <a:rPr lang="en-US" sz="2000" dirty="0" err="1"/>
              <a:t>осенью</a:t>
            </a:r>
            <a:r>
              <a:rPr lang="en-US" sz="2000" dirty="0"/>
              <a:t>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пошел</a:t>
            </a:r>
            <a:r>
              <a:rPr lang="en-US" sz="2000" dirty="0"/>
              <a:t> </a:t>
            </a:r>
            <a:r>
              <a:rPr lang="en-US" sz="2000" dirty="0" err="1"/>
              <a:t>уже</a:t>
            </a:r>
            <a:r>
              <a:rPr lang="en-US" sz="2000" dirty="0"/>
              <a:t> в </a:t>
            </a:r>
            <a:r>
              <a:rPr lang="en-US" sz="2000" dirty="0" err="1"/>
              <a:t>гимназию</a:t>
            </a:r>
            <a:r>
              <a:rPr lang="en-US" sz="2000" dirty="0"/>
              <a:t> </a:t>
            </a:r>
            <a:r>
              <a:rPr lang="en-US" sz="2000" dirty="0" err="1"/>
              <a:t>Карла</a:t>
            </a:r>
            <a:r>
              <a:rPr lang="en-US" sz="2000" dirty="0"/>
              <a:t> </a:t>
            </a:r>
            <a:r>
              <a:rPr lang="en-US" sz="2000" dirty="0" err="1"/>
              <a:t>Мая</a:t>
            </a:r>
            <a:r>
              <a:rPr lang="en-US" sz="2000" dirty="0"/>
              <a:t>, </a:t>
            </a:r>
            <a:r>
              <a:rPr lang="en-US" sz="2000" dirty="0" err="1"/>
              <a:t>которую</a:t>
            </a:r>
            <a:r>
              <a:rPr lang="en-US" sz="2000" dirty="0"/>
              <a:t> </a:t>
            </a:r>
            <a:r>
              <a:rPr lang="en-US" sz="2000" dirty="0" err="1"/>
              <a:t>всю</a:t>
            </a:r>
            <a:r>
              <a:rPr lang="en-US" sz="2000" dirty="0"/>
              <a:t> </a:t>
            </a:r>
            <a:r>
              <a:rPr lang="en-US" sz="2000" dirty="0" err="1"/>
              <a:t>жизнь</a:t>
            </a:r>
            <a:r>
              <a:rPr lang="en-US" sz="2000" dirty="0"/>
              <a:t> </a:t>
            </a:r>
            <a:r>
              <a:rPr lang="en-US" sz="2000" dirty="0" err="1"/>
              <a:t>вспоминал</a:t>
            </a:r>
            <a:r>
              <a:rPr lang="en-US" sz="2000" dirty="0"/>
              <a:t> с </a:t>
            </a:r>
            <a:r>
              <a:rPr lang="en-US" sz="2000" dirty="0" err="1"/>
              <a:t>большой</a:t>
            </a:r>
            <a:r>
              <a:rPr lang="en-US" sz="2000" dirty="0"/>
              <a:t> </a:t>
            </a:r>
            <a:r>
              <a:rPr lang="en-US" sz="2000" dirty="0" err="1"/>
              <a:t>теплотой</a:t>
            </a:r>
            <a:r>
              <a:rPr lang="en-US" sz="2000" dirty="0"/>
              <a:t> и </a:t>
            </a:r>
            <a:r>
              <a:rPr lang="en-US" sz="2000" dirty="0" err="1"/>
              <a:t>благодарностью</a:t>
            </a:r>
            <a:r>
              <a:rPr lang="en-US" sz="2000" dirty="0"/>
              <a:t>.</a:t>
            </a:r>
            <a:endParaRPr lang="en-US" sz="2000">
              <a:cs typeface="Calibri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>
                <a:cs typeface="Calibri"/>
              </a:rPr>
              <a:t> Д.С. </a:t>
            </a:r>
            <a:r>
              <a:rPr lang="en-US" sz="2000" err="1">
                <a:cs typeface="Calibri"/>
              </a:rPr>
              <a:t>Лихачев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приводит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названия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пароходов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того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времени</a:t>
            </a:r>
            <a:r>
              <a:rPr lang="en-US" sz="2000" dirty="0">
                <a:cs typeface="Calibri"/>
              </a:rPr>
              <a:t>, </a:t>
            </a:r>
            <a:r>
              <a:rPr lang="en-US" sz="2000" err="1">
                <a:cs typeface="Calibri"/>
              </a:rPr>
              <a:t>ходивших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по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Волге</a:t>
            </a:r>
            <a:r>
              <a:rPr lang="en-US" sz="2000" dirty="0">
                <a:cs typeface="Calibri"/>
              </a:rPr>
              <a:t>: «</a:t>
            </a:r>
            <a:r>
              <a:rPr lang="en-US" sz="2000" err="1">
                <a:cs typeface="Calibri"/>
              </a:rPr>
              <a:t>Князь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Серебряный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Князь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Юрий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Суздальский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Князь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Мстислав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Удалой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Князь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Пожарский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Козьма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Минин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Владимир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Мономах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Дмитрий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Донской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Алеша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Попович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Добрыня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Никитич</a:t>
            </a:r>
            <a:r>
              <a:rPr lang="en-US" sz="2000" dirty="0">
                <a:cs typeface="Calibri"/>
              </a:rPr>
              <a:t>», «</a:t>
            </a:r>
            <a:r>
              <a:rPr lang="en-US" sz="2000" err="1">
                <a:cs typeface="Calibri"/>
              </a:rPr>
              <a:t>Кутузов</a:t>
            </a:r>
            <a:r>
              <a:rPr lang="en-US" sz="2000" dirty="0">
                <a:cs typeface="Calibri"/>
              </a:rPr>
              <a:t>», «1812 </a:t>
            </a:r>
            <a:r>
              <a:rPr lang="en-US" sz="2000" err="1">
                <a:cs typeface="Calibri"/>
              </a:rPr>
              <a:t>год</a:t>
            </a:r>
            <a:r>
              <a:rPr lang="en-US" sz="2000" dirty="0">
                <a:cs typeface="Calibri"/>
              </a:rPr>
              <a:t>». «</a:t>
            </a:r>
            <a:r>
              <a:rPr lang="en-US" sz="2000" err="1">
                <a:cs typeface="Calibri"/>
              </a:rPr>
              <a:t>Даже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по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названиям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пароходов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мы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могли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учиться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русской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истории</a:t>
            </a:r>
            <a:r>
              <a:rPr lang="en-US" sz="2000" dirty="0">
                <a:cs typeface="Calibri"/>
              </a:rPr>
              <a:t>», — </a:t>
            </a:r>
            <a:r>
              <a:rPr lang="en-US" sz="2000" err="1">
                <a:cs typeface="Calibri"/>
              </a:rPr>
              <a:t>вспоминал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ученый</a:t>
            </a:r>
            <a:r>
              <a:rPr lang="en-US" sz="2000" dirty="0">
                <a:cs typeface="Calibri"/>
              </a:rPr>
              <a:t>, </a:t>
            </a:r>
            <a:r>
              <a:rPr lang="en-US" sz="2000" err="1">
                <a:cs typeface="Calibri"/>
              </a:rPr>
              <a:t>так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любивший</a:t>
            </a:r>
            <a:r>
              <a:rPr lang="en-US" sz="2000" dirty="0">
                <a:cs typeface="Calibri"/>
              </a:rPr>
              <a:t> </a:t>
            </a:r>
            <a:r>
              <a:rPr lang="en-US" sz="2000" err="1">
                <a:cs typeface="Calibri"/>
              </a:rPr>
              <a:t>Волгу</a:t>
            </a:r>
            <a:r>
              <a:rPr lang="en-US" sz="2000" dirty="0">
                <a:cs typeface="Calibri"/>
              </a:rPr>
              <a:t> и </a:t>
            </a:r>
            <a:r>
              <a:rPr lang="en-US" sz="2000" err="1">
                <a:cs typeface="Calibri"/>
              </a:rPr>
              <a:t>Россию</a:t>
            </a:r>
            <a:r>
              <a:rPr lang="en-US" sz="2000" dirty="0">
                <a:cs typeface="Calibri"/>
              </a:rPr>
              <a:t>.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endParaRPr lang="en-US" sz="2000" dirty="0">
              <a:cs typeface="Calibri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D9759409-BDF8-4BFD-9AF3-4B5C04C2A1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0"/>
            <a:ext cx="54102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книга, знак&#10;&#10;Автоматически созданное описание">
            <a:extLst>
              <a:ext uri="{FF2B5EF4-FFF2-40B4-BE49-F238E27FC236}">
                <a16:creationId xmlns:a16="http://schemas.microsoft.com/office/drawing/2014/main" id="{0B2AC3CA-9441-ADB7-9CED-7C7D328B6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8877" y="685799"/>
            <a:ext cx="3662171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F66CB0-1AD6-4D8C-BE70-897ADA64FE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C3B26D-D43F-467B-B943-E20A45E780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799"/>
            <a:ext cx="6802718" cy="5486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DAD6C-79EB-CB30-1524-5D7E11C3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74" y="1063256"/>
            <a:ext cx="5624624" cy="10972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>
                <a:solidFill>
                  <a:srgbClr val="595959"/>
                </a:solidFill>
              </a:rPr>
              <a:t>МОЯ ВОЙНА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D993DC-C914-5D13-8C0F-E2E91D902CA4}"/>
              </a:ext>
            </a:extLst>
          </p:cNvPr>
          <p:cNvSpPr txBox="1"/>
          <p:nvPr/>
        </p:nvSpPr>
        <p:spPr>
          <a:xfrm>
            <a:off x="1335801" y="2447337"/>
            <a:ext cx="5475266" cy="315602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В </a:t>
            </a:r>
            <a:r>
              <a:rPr lang="en-US" sz="2000" dirty="0" err="1"/>
              <a:t>это</a:t>
            </a:r>
            <a:r>
              <a:rPr lang="en-US" sz="2000" dirty="0"/>
              <a:t> </a:t>
            </a:r>
            <a:r>
              <a:rPr lang="en-US" sz="2000" dirty="0" err="1"/>
              <a:t>тяжелое</a:t>
            </a:r>
            <a:r>
              <a:rPr lang="en-US" sz="2000" dirty="0"/>
              <a:t> </a:t>
            </a:r>
            <a:r>
              <a:rPr lang="en-US" sz="2000" dirty="0" err="1"/>
              <a:t>время</a:t>
            </a:r>
            <a:r>
              <a:rPr lang="en-US" sz="2000" dirty="0"/>
              <a:t> </a:t>
            </a:r>
            <a:r>
              <a:rPr lang="en-US" sz="2000" dirty="0" err="1"/>
              <a:t>Лихачев</a:t>
            </a:r>
            <a:r>
              <a:rPr lang="en-US" sz="2000" dirty="0"/>
              <a:t>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прекращал</a:t>
            </a:r>
            <a:r>
              <a:rPr lang="en-US" sz="2000" dirty="0"/>
              <a:t> </a:t>
            </a:r>
            <a:r>
              <a:rPr lang="en-US" sz="2000" dirty="0" err="1"/>
              <a:t>научную</a:t>
            </a:r>
            <a:r>
              <a:rPr lang="en-US" sz="2000" dirty="0"/>
              <a:t> </a:t>
            </a:r>
            <a:r>
              <a:rPr lang="en-US" sz="2000" dirty="0" err="1"/>
              <a:t>деятельность</a:t>
            </a:r>
            <a:r>
              <a:rPr lang="en-US" sz="2000" dirty="0"/>
              <a:t>. В </a:t>
            </a:r>
            <a:r>
              <a:rPr lang="en-US" sz="2000" dirty="0" err="1"/>
              <a:t>блокадном</a:t>
            </a:r>
            <a:r>
              <a:rPr lang="en-US" sz="2000" dirty="0"/>
              <a:t> </a:t>
            </a:r>
            <a:r>
              <a:rPr lang="en-US" sz="2000" dirty="0" err="1"/>
              <a:t>Ленинграде</a:t>
            </a:r>
            <a:r>
              <a:rPr lang="en-US" sz="2000" dirty="0"/>
              <a:t>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написал</a:t>
            </a:r>
            <a:r>
              <a:rPr lang="en-US" sz="2000" dirty="0"/>
              <a:t> </a:t>
            </a:r>
            <a:r>
              <a:rPr lang="en-US" sz="2000" dirty="0" err="1"/>
              <a:t>книги</a:t>
            </a:r>
            <a:r>
              <a:rPr lang="en-US" sz="2000" dirty="0"/>
              <a:t>: «</a:t>
            </a:r>
            <a:r>
              <a:rPr lang="en-US" sz="2000" dirty="0" err="1"/>
              <a:t>Оборона</a:t>
            </a:r>
            <a:r>
              <a:rPr lang="en-US" sz="2000" dirty="0"/>
              <a:t> </a:t>
            </a:r>
            <a:r>
              <a:rPr lang="en-US" sz="2000" dirty="0" err="1"/>
              <a:t>древнерусских</a:t>
            </a:r>
            <a:r>
              <a:rPr lang="en-US" sz="2000" dirty="0"/>
              <a:t> </a:t>
            </a:r>
            <a:r>
              <a:rPr lang="en-US" sz="2000" dirty="0" err="1"/>
              <a:t>городов</a:t>
            </a:r>
            <a:r>
              <a:rPr lang="en-US" sz="2000" dirty="0"/>
              <a:t>» (1942) и «</a:t>
            </a:r>
            <a:r>
              <a:rPr lang="en-US" sz="2000" dirty="0" err="1"/>
              <a:t>Национальное</a:t>
            </a:r>
            <a:r>
              <a:rPr lang="en-US" sz="2000" dirty="0"/>
              <a:t> </a:t>
            </a:r>
            <a:r>
              <a:rPr lang="en-US" sz="2000" dirty="0" err="1"/>
              <a:t>самосознание</a:t>
            </a:r>
            <a:r>
              <a:rPr lang="en-US" sz="2000" dirty="0"/>
              <a:t> </a:t>
            </a:r>
            <a:r>
              <a:rPr lang="en-US" sz="2000" dirty="0" err="1"/>
              <a:t>Древней</a:t>
            </a:r>
            <a:r>
              <a:rPr lang="en-US" sz="2000" dirty="0"/>
              <a:t> </a:t>
            </a:r>
            <a:r>
              <a:rPr lang="en-US" sz="2000" dirty="0" err="1"/>
              <a:t>Руси</a:t>
            </a:r>
            <a:r>
              <a:rPr lang="en-US" sz="2000" dirty="0"/>
              <a:t>» (1945)</a:t>
            </a:r>
            <a:endParaRPr lang="ru-RU" dirty="0"/>
          </a:p>
        </p:txBody>
      </p:sp>
      <p:pic>
        <p:nvPicPr>
          <p:cNvPr id="4" name="Рисунок 4" descr="Изображение выглядит как календарь&#10;&#10;Автоматически созданное описание">
            <a:extLst>
              <a:ext uri="{FF2B5EF4-FFF2-40B4-BE49-F238E27FC236}">
                <a16:creationId xmlns:a16="http://schemas.microsoft.com/office/drawing/2014/main" id="{09A22CFA-A9AD-7981-A9E1-4993D859D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848" r="14098"/>
          <a:stretch/>
        </p:blipFill>
        <p:spPr>
          <a:xfrm>
            <a:off x="7461069" y="685799"/>
            <a:ext cx="4117787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F2FB2-EE5C-6AF8-5478-1BE93C63B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i="1"/>
              <a:t>"ЛИТЕРАТУРНЫЕ ПАМЯТНИКИ"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7404E-9177-22A1-10FC-474385B568AD}"/>
              </a:ext>
            </a:extLst>
          </p:cNvPr>
          <p:cNvSpPr txBox="1"/>
          <p:nvPr/>
        </p:nvSpPr>
        <p:spPr>
          <a:xfrm>
            <a:off x="601357" y="2416273"/>
            <a:ext cx="6002110" cy="37290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В 1950 </a:t>
            </a:r>
            <a:r>
              <a:rPr lang="en-US" sz="2000" dirty="0" err="1"/>
              <a:t>году</a:t>
            </a:r>
            <a:r>
              <a:rPr lang="en-US" sz="2000" dirty="0"/>
              <a:t> в </a:t>
            </a:r>
            <a:r>
              <a:rPr lang="en-US" sz="2000" dirty="0" err="1"/>
              <a:t>серии</a:t>
            </a:r>
            <a:r>
              <a:rPr lang="en-US" sz="2000" dirty="0"/>
              <a:t> «</a:t>
            </a:r>
            <a:r>
              <a:rPr lang="en-US" sz="2000" dirty="0" err="1"/>
              <a:t>Литературные</a:t>
            </a:r>
            <a:r>
              <a:rPr lang="en-US" sz="2000" dirty="0"/>
              <a:t> </a:t>
            </a:r>
            <a:r>
              <a:rPr lang="en-US" sz="2000" dirty="0" err="1"/>
              <a:t>памятники</a:t>
            </a:r>
            <a:r>
              <a:rPr lang="en-US" sz="2000" dirty="0"/>
              <a:t>» </a:t>
            </a:r>
            <a:r>
              <a:rPr lang="en-US" sz="2000" dirty="0" err="1"/>
              <a:t>вышел</a:t>
            </a:r>
            <a:r>
              <a:rPr lang="en-US" sz="2000" dirty="0"/>
              <a:t> </a:t>
            </a:r>
            <a:r>
              <a:rPr lang="en-US" sz="2000" dirty="0" err="1"/>
              <a:t>двухтомный</a:t>
            </a:r>
            <a:r>
              <a:rPr lang="en-US" sz="2000" dirty="0"/>
              <a:t> </a:t>
            </a:r>
            <a:r>
              <a:rPr lang="en-US" sz="2000" dirty="0" err="1"/>
              <a:t>труд</a:t>
            </a:r>
            <a:r>
              <a:rPr lang="en-US" sz="2000" dirty="0"/>
              <a:t> </a:t>
            </a:r>
            <a:r>
              <a:rPr lang="en-US" sz="2000" dirty="0" err="1"/>
              <a:t>Лихачева</a:t>
            </a:r>
            <a:r>
              <a:rPr lang="en-US" sz="2000" dirty="0"/>
              <a:t>, </a:t>
            </a:r>
            <a:r>
              <a:rPr lang="en-US" sz="2000" dirty="0" err="1"/>
              <a:t>где</a:t>
            </a:r>
            <a:r>
              <a:rPr lang="en-US" sz="2000" dirty="0"/>
              <a:t> </a:t>
            </a:r>
            <a:r>
              <a:rPr lang="en-US" sz="2000" dirty="0" err="1"/>
              <a:t>классический</a:t>
            </a:r>
            <a:r>
              <a:rPr lang="en-US" sz="2000" dirty="0"/>
              <a:t> </a:t>
            </a:r>
            <a:r>
              <a:rPr lang="en-US" sz="2000" dirty="0" err="1"/>
              <a:t>памятник</a:t>
            </a:r>
            <a:r>
              <a:rPr lang="en-US" sz="2000" dirty="0"/>
              <a:t> </a:t>
            </a:r>
            <a:r>
              <a:rPr lang="en-US" sz="2000" dirty="0" err="1"/>
              <a:t>киевского</a:t>
            </a:r>
            <a:r>
              <a:rPr lang="en-US" sz="2000" dirty="0"/>
              <a:t> </a:t>
            </a:r>
            <a:r>
              <a:rPr lang="en-US" sz="2000" dirty="0" err="1"/>
              <a:t>летописания</a:t>
            </a:r>
            <a:r>
              <a:rPr lang="en-US" sz="2000" dirty="0"/>
              <a:t>, </a:t>
            </a:r>
            <a:r>
              <a:rPr lang="en-US" sz="2000" dirty="0" err="1"/>
              <a:t>уникальный</a:t>
            </a:r>
            <a:r>
              <a:rPr lang="en-US" sz="2000" dirty="0"/>
              <a:t> </a:t>
            </a:r>
            <a:r>
              <a:rPr lang="en-US" sz="2000" dirty="0" err="1"/>
              <a:t>источник</a:t>
            </a:r>
            <a:r>
              <a:rPr lang="en-US" sz="2000" dirty="0"/>
              <a:t> </a:t>
            </a:r>
            <a:r>
              <a:rPr lang="en-US" sz="2000" dirty="0" err="1"/>
              <a:t>исторических</a:t>
            </a:r>
            <a:r>
              <a:rPr lang="en-US" sz="2000" dirty="0"/>
              <a:t> </a:t>
            </a:r>
            <a:r>
              <a:rPr lang="en-US" sz="2000" dirty="0" err="1"/>
              <a:t>сведений</a:t>
            </a:r>
            <a:r>
              <a:rPr lang="en-US" sz="2000" dirty="0"/>
              <a:t> о </a:t>
            </a:r>
            <a:r>
              <a:rPr lang="en-US" sz="2000" dirty="0" err="1"/>
              <a:t>культурной</a:t>
            </a:r>
            <a:r>
              <a:rPr lang="en-US" sz="2000" dirty="0"/>
              <a:t> и </a:t>
            </a:r>
            <a:r>
              <a:rPr lang="en-US" sz="2000" dirty="0" err="1"/>
              <a:t>политической</a:t>
            </a:r>
            <a:r>
              <a:rPr lang="en-US" sz="2000" dirty="0"/>
              <a:t> </a:t>
            </a:r>
            <a:r>
              <a:rPr lang="en-US" sz="2000" dirty="0" err="1"/>
              <a:t>жизни</a:t>
            </a:r>
            <a:r>
              <a:rPr lang="en-US" sz="2000" dirty="0"/>
              <a:t> </a:t>
            </a:r>
            <a:r>
              <a:rPr lang="en-US" sz="2000" dirty="0" err="1"/>
              <a:t>древнерусского</a:t>
            </a:r>
            <a:r>
              <a:rPr lang="en-US" sz="2000" dirty="0"/>
              <a:t> </a:t>
            </a:r>
            <a:r>
              <a:rPr lang="en-US" sz="2000" dirty="0" err="1"/>
              <a:t>государства</a:t>
            </a:r>
            <a:r>
              <a:rPr lang="en-US" sz="2000" dirty="0"/>
              <a:t> — «</a:t>
            </a:r>
            <a:r>
              <a:rPr lang="en-US" sz="2000" dirty="0" err="1"/>
              <a:t>Повесть</a:t>
            </a:r>
            <a:r>
              <a:rPr lang="en-US" sz="2000" dirty="0"/>
              <a:t> </a:t>
            </a:r>
            <a:r>
              <a:rPr lang="en-US" sz="2000" dirty="0" err="1"/>
              <a:t>временных</a:t>
            </a:r>
            <a:r>
              <a:rPr lang="en-US" sz="2000" dirty="0"/>
              <a:t> </a:t>
            </a:r>
            <a:r>
              <a:rPr lang="en-US" sz="2000" dirty="0" err="1"/>
              <a:t>лет</a:t>
            </a:r>
            <a:r>
              <a:rPr lang="en-US" sz="2000" dirty="0"/>
              <a:t>» </a:t>
            </a:r>
            <a:r>
              <a:rPr lang="en-US" sz="2000" dirty="0" err="1"/>
              <a:t>переведен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современный</a:t>
            </a:r>
            <a:r>
              <a:rPr lang="en-US" sz="2000" dirty="0"/>
              <a:t> </a:t>
            </a:r>
            <a:r>
              <a:rPr lang="en-US" sz="2000" dirty="0" err="1"/>
              <a:t>русский</a:t>
            </a:r>
            <a:r>
              <a:rPr lang="en-US" sz="2000" dirty="0"/>
              <a:t> </a:t>
            </a:r>
            <a:r>
              <a:rPr lang="en-US" sz="2000" dirty="0" err="1"/>
              <a:t>язык</a:t>
            </a:r>
            <a:r>
              <a:rPr lang="en-US" sz="2000" dirty="0"/>
              <a:t>, с </a:t>
            </a:r>
            <a:r>
              <a:rPr lang="en-US" sz="2000" dirty="0" err="1"/>
              <a:t>сохранением</a:t>
            </a:r>
            <a:r>
              <a:rPr lang="en-US" sz="2000" dirty="0"/>
              <a:t> </a:t>
            </a:r>
            <a:r>
              <a:rPr lang="en-US" sz="2000" dirty="0" err="1"/>
              <a:t>оригинального</a:t>
            </a:r>
            <a:r>
              <a:rPr lang="en-US" sz="2000" dirty="0"/>
              <a:t> </a:t>
            </a:r>
            <a:r>
              <a:rPr lang="en-US" sz="2000" dirty="0" err="1"/>
              <a:t>строя</a:t>
            </a:r>
            <a:r>
              <a:rPr lang="en-US" sz="2000" dirty="0"/>
              <a:t> </a:t>
            </a:r>
            <a:r>
              <a:rPr lang="en-US" sz="2000" dirty="0" err="1"/>
              <a:t>речи</a:t>
            </a:r>
            <a:r>
              <a:rPr lang="en-US" sz="2000" dirty="0"/>
              <a:t>.</a:t>
            </a:r>
            <a:endParaRPr lang="ru-RU"/>
          </a:p>
        </p:txBody>
      </p:sp>
      <p:pic>
        <p:nvPicPr>
          <p:cNvPr id="4" name="Рисунок 4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BE6D19B1-6B98-E804-1CA5-F8DE0C737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429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50929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4F104-E662-5C94-146F-1F1D60012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i="1"/>
              <a:t>ИЗУЧЕНИЕ КУЛЬТУРЫ ДРЕВНЕЙ РУСИ</a:t>
            </a:r>
          </a:p>
        </p:txBody>
      </p:sp>
      <p:pic>
        <p:nvPicPr>
          <p:cNvPr id="4" name="Рисунок 4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7F1BC791-2973-AC57-CF85-6A89EB817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05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35A687-2002-FED3-7601-CBD832DDBB2B}"/>
              </a:ext>
            </a:extLst>
          </p:cNvPr>
          <p:cNvSpPr txBox="1"/>
          <p:nvPr/>
        </p:nvSpPr>
        <p:spPr>
          <a:xfrm>
            <a:off x="4553734" y="2409830"/>
            <a:ext cx="6798539" cy="370521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 err="1"/>
              <a:t>Изучению</a:t>
            </a:r>
            <a:r>
              <a:rPr lang="en-US" sz="2000" dirty="0"/>
              <a:t> </a:t>
            </a:r>
            <a:r>
              <a:rPr lang="en-US" sz="2000" dirty="0" err="1"/>
              <a:t>культуры</a:t>
            </a:r>
            <a:r>
              <a:rPr lang="en-US" sz="2000" dirty="0"/>
              <a:t> </a:t>
            </a:r>
            <a:r>
              <a:rPr lang="en-US" sz="2000" dirty="0" err="1"/>
              <a:t>Древней</a:t>
            </a:r>
            <a:r>
              <a:rPr lang="en-US" sz="2000" dirty="0"/>
              <a:t> </a:t>
            </a:r>
            <a:r>
              <a:rPr lang="en-US" sz="2000" dirty="0" err="1"/>
              <a:t>Руси</a:t>
            </a:r>
            <a:r>
              <a:rPr lang="en-US" sz="2000" dirty="0"/>
              <a:t> и </a:t>
            </a:r>
            <a:r>
              <a:rPr lang="en-US" sz="2000" dirty="0" err="1"/>
              <a:t>ее</a:t>
            </a:r>
            <a:r>
              <a:rPr lang="en-US" sz="2000" dirty="0"/>
              <a:t> </a:t>
            </a:r>
            <a:r>
              <a:rPr lang="en-US" sz="2000" dirty="0" err="1"/>
              <a:t>традиций</a:t>
            </a:r>
            <a:r>
              <a:rPr lang="en-US" sz="2000" dirty="0"/>
              <a:t> </a:t>
            </a:r>
            <a:r>
              <a:rPr lang="en-US" sz="2000" dirty="0" err="1"/>
              <a:t>Дмитрий</a:t>
            </a:r>
            <a:r>
              <a:rPr lang="en-US" sz="2000" dirty="0"/>
              <a:t> </a:t>
            </a:r>
            <a:r>
              <a:rPr lang="en-US" sz="2000" dirty="0" err="1"/>
              <a:t>Лихачев</a:t>
            </a:r>
            <a:r>
              <a:rPr lang="en-US" sz="2000" dirty="0"/>
              <a:t> </a:t>
            </a:r>
            <a:r>
              <a:rPr lang="en-US" sz="2000" dirty="0" err="1"/>
              <a:t>посвятил</a:t>
            </a:r>
            <a:r>
              <a:rPr lang="en-US" sz="2000" dirty="0"/>
              <a:t> </a:t>
            </a:r>
            <a:r>
              <a:rPr lang="en-US" sz="2000" dirty="0" err="1"/>
              <a:t>большую</a:t>
            </a:r>
            <a:r>
              <a:rPr lang="en-US" sz="2000" dirty="0"/>
              <a:t> </a:t>
            </a:r>
            <a:r>
              <a:rPr lang="en-US" sz="2000" dirty="0" err="1"/>
              <a:t>часть</a:t>
            </a:r>
            <a:r>
              <a:rPr lang="en-US" sz="2000" dirty="0"/>
              <a:t> </a:t>
            </a:r>
            <a:r>
              <a:rPr lang="en-US" sz="2000" dirty="0" err="1"/>
              <a:t>своих</a:t>
            </a:r>
            <a:r>
              <a:rPr lang="en-US" sz="2000" dirty="0"/>
              <a:t> </a:t>
            </a:r>
            <a:r>
              <a:rPr lang="en-US" sz="2000" dirty="0" err="1"/>
              <a:t>трудов</a:t>
            </a:r>
            <a:r>
              <a:rPr lang="en-US" sz="2000" dirty="0"/>
              <a:t>: “</a:t>
            </a:r>
            <a:r>
              <a:rPr lang="en-US" sz="2000" dirty="0" err="1"/>
              <a:t>Национальное</a:t>
            </a:r>
            <a:r>
              <a:rPr lang="en-US" sz="2000" dirty="0"/>
              <a:t> </a:t>
            </a:r>
            <a:r>
              <a:rPr lang="en-US" sz="2000" dirty="0" err="1"/>
              <a:t>самосознание</a:t>
            </a:r>
            <a:r>
              <a:rPr lang="en-US" sz="2000" dirty="0"/>
              <a:t> </a:t>
            </a:r>
            <a:r>
              <a:rPr lang="en-US" sz="2000" dirty="0" err="1"/>
              <a:t>Древней</a:t>
            </a:r>
            <a:r>
              <a:rPr lang="en-US" sz="2000" dirty="0"/>
              <a:t> </a:t>
            </a:r>
            <a:r>
              <a:rPr lang="en-US" sz="2000" dirty="0" err="1"/>
              <a:t>Руси</a:t>
            </a:r>
            <a:r>
              <a:rPr lang="en-US" sz="2000" dirty="0"/>
              <a:t>”(1945), “</a:t>
            </a:r>
            <a:r>
              <a:rPr lang="en-US" sz="2000" dirty="0" err="1"/>
              <a:t>Возникновение</a:t>
            </a:r>
            <a:r>
              <a:rPr lang="en-US" sz="2000" dirty="0"/>
              <a:t> </a:t>
            </a:r>
            <a:r>
              <a:rPr lang="en-US" sz="2000" dirty="0" err="1"/>
              <a:t>русской</a:t>
            </a:r>
            <a:r>
              <a:rPr lang="en-US" sz="2000" dirty="0"/>
              <a:t> </a:t>
            </a:r>
            <a:r>
              <a:rPr lang="en-US" sz="2000" dirty="0" err="1"/>
              <a:t>литературы</a:t>
            </a:r>
            <a:r>
              <a:rPr lang="en-US" sz="2000" dirty="0"/>
              <a:t>” (1952), “</a:t>
            </a:r>
            <a:r>
              <a:rPr lang="en-US" sz="2000" dirty="0" err="1"/>
              <a:t>Человек</a:t>
            </a:r>
            <a:r>
              <a:rPr lang="en-US" sz="2000" dirty="0"/>
              <a:t> в </a:t>
            </a:r>
            <a:r>
              <a:rPr lang="en-US" sz="2000" dirty="0" err="1"/>
              <a:t>литературе</a:t>
            </a:r>
            <a:r>
              <a:rPr lang="en-US" sz="2000" dirty="0"/>
              <a:t> </a:t>
            </a:r>
            <a:r>
              <a:rPr lang="en-US" sz="2000" dirty="0" err="1"/>
              <a:t>Древней</a:t>
            </a:r>
            <a:r>
              <a:rPr lang="en-US" sz="2000" dirty="0"/>
              <a:t> </a:t>
            </a:r>
            <a:r>
              <a:rPr lang="en-US" sz="2000" dirty="0" err="1"/>
              <a:t>Руси</a:t>
            </a:r>
            <a:r>
              <a:rPr lang="en-US" sz="2000" dirty="0"/>
              <a:t>” (1958), “</a:t>
            </a:r>
            <a:r>
              <a:rPr lang="en-US" sz="2000" dirty="0" err="1"/>
              <a:t>Культура</a:t>
            </a:r>
            <a:r>
              <a:rPr lang="en-US" sz="2000" dirty="0"/>
              <a:t> </a:t>
            </a:r>
            <a:r>
              <a:rPr lang="en-US" sz="2000" dirty="0" err="1"/>
              <a:t>Руси</a:t>
            </a:r>
            <a:r>
              <a:rPr lang="en-US" sz="2000" dirty="0"/>
              <a:t> </a:t>
            </a:r>
            <a:r>
              <a:rPr lang="en-US" sz="2000" dirty="0" err="1"/>
              <a:t>времени</a:t>
            </a:r>
            <a:r>
              <a:rPr lang="en-US" sz="2000" dirty="0"/>
              <a:t> </a:t>
            </a:r>
            <a:r>
              <a:rPr lang="en-US" sz="2000" dirty="0" err="1"/>
              <a:t>Андрея</a:t>
            </a:r>
            <a:r>
              <a:rPr lang="en-US" sz="2000" dirty="0"/>
              <a:t> </a:t>
            </a:r>
            <a:r>
              <a:rPr lang="en-US" sz="2000" dirty="0" err="1"/>
              <a:t>Рублева</a:t>
            </a:r>
            <a:r>
              <a:rPr lang="en-US" sz="2000" dirty="0"/>
              <a:t> и </a:t>
            </a:r>
            <a:r>
              <a:rPr lang="en-US" sz="2000" dirty="0" err="1"/>
              <a:t>Епифания</a:t>
            </a:r>
            <a:r>
              <a:rPr lang="en-US" sz="2000" dirty="0"/>
              <a:t> </a:t>
            </a:r>
            <a:r>
              <a:rPr lang="en-US" sz="2000" dirty="0" err="1"/>
              <a:t>Премудрого</a:t>
            </a:r>
            <a:r>
              <a:rPr lang="en-US" sz="2000" dirty="0"/>
              <a:t>” (1962), “</a:t>
            </a:r>
            <a:r>
              <a:rPr lang="en-US" sz="2000" dirty="0" err="1"/>
              <a:t>Поэтика</a:t>
            </a:r>
            <a:r>
              <a:rPr lang="en-US" sz="2000" dirty="0"/>
              <a:t> </a:t>
            </a:r>
            <a:r>
              <a:rPr lang="en-US" sz="2000" dirty="0" err="1"/>
              <a:t>древнерусской</a:t>
            </a:r>
            <a:r>
              <a:rPr lang="en-US" sz="2000" dirty="0"/>
              <a:t> </a:t>
            </a:r>
            <a:r>
              <a:rPr lang="en-US" sz="2000" dirty="0" err="1"/>
              <a:t>литературы</a:t>
            </a:r>
            <a:r>
              <a:rPr lang="en-US" sz="2000" dirty="0"/>
              <a:t>” (1967), </a:t>
            </a:r>
            <a:r>
              <a:rPr lang="en-US" sz="2000" dirty="0" err="1"/>
              <a:t>эссе</a:t>
            </a:r>
            <a:r>
              <a:rPr lang="en-US" sz="2000" dirty="0"/>
              <a:t> “</a:t>
            </a:r>
            <a:r>
              <a:rPr lang="en-US" sz="2000" dirty="0" err="1"/>
              <a:t>Заметки</a:t>
            </a:r>
            <a:r>
              <a:rPr lang="en-US" sz="2000" dirty="0"/>
              <a:t> о </a:t>
            </a:r>
            <a:r>
              <a:rPr lang="en-US" sz="2000" dirty="0" err="1"/>
              <a:t>русском</a:t>
            </a:r>
            <a:r>
              <a:rPr lang="en-US" sz="2000" dirty="0"/>
              <a:t>” (1981). </a:t>
            </a:r>
            <a:r>
              <a:rPr lang="en-US" sz="2000" dirty="0" err="1"/>
              <a:t>Русской</a:t>
            </a:r>
            <a:r>
              <a:rPr lang="en-US" sz="2000" dirty="0"/>
              <a:t> </a:t>
            </a:r>
            <a:r>
              <a:rPr lang="en-US" sz="2000" dirty="0" err="1"/>
              <a:t>культуре</a:t>
            </a:r>
            <a:r>
              <a:rPr lang="en-US" sz="2000" dirty="0"/>
              <a:t> и </a:t>
            </a:r>
            <a:r>
              <a:rPr lang="en-US" sz="2000" dirty="0" err="1"/>
              <a:t>наследованию</a:t>
            </a:r>
            <a:r>
              <a:rPr lang="en-US" sz="2000" dirty="0"/>
              <a:t> </a:t>
            </a:r>
            <a:r>
              <a:rPr lang="en-US" sz="2000" dirty="0" err="1"/>
              <a:t>ее</a:t>
            </a:r>
            <a:r>
              <a:rPr lang="en-US" sz="2000" dirty="0"/>
              <a:t> </a:t>
            </a:r>
            <a:r>
              <a:rPr lang="en-US" sz="2000" dirty="0" err="1"/>
              <a:t>традиций</a:t>
            </a:r>
            <a:r>
              <a:rPr lang="en-US" sz="2000" dirty="0"/>
              <a:t> </a:t>
            </a:r>
            <a:r>
              <a:rPr lang="en-US" sz="2000" dirty="0" err="1"/>
              <a:t>посвящен</a:t>
            </a:r>
            <a:r>
              <a:rPr lang="en-US" sz="2000" dirty="0"/>
              <a:t> </a:t>
            </a:r>
            <a:r>
              <a:rPr lang="en-US" sz="2000" dirty="0" err="1"/>
              <a:t>сборник</a:t>
            </a:r>
            <a:r>
              <a:rPr lang="en-US" sz="2000" dirty="0"/>
              <a:t> “</a:t>
            </a:r>
            <a:r>
              <a:rPr lang="en-US" sz="2000" dirty="0" err="1"/>
              <a:t>Прошлое</a:t>
            </a:r>
            <a:r>
              <a:rPr lang="en-US" sz="2000" dirty="0"/>
              <a:t> – </a:t>
            </a:r>
            <a:r>
              <a:rPr lang="en-US" sz="2000" dirty="0" err="1"/>
              <a:t>будущему</a:t>
            </a:r>
            <a:r>
              <a:rPr lang="en-US" sz="2000" dirty="0"/>
              <a:t>” (1985).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235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D6582-9A90-800F-24E6-177E186F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i="1"/>
              <a:t>«ПИСЬМО МОНОМАХА ПАРАЗИТЕЛЬНО!...»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71261-D2C7-8FBD-AAFC-58467FBCF63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«</a:t>
            </a:r>
            <a:r>
              <a:rPr lang="en-US" sz="2000" dirty="0" err="1"/>
              <a:t>Нет</a:t>
            </a:r>
            <a:r>
              <a:rPr lang="en-US" sz="2000" dirty="0"/>
              <a:t>! — </a:t>
            </a:r>
            <a:r>
              <a:rPr lang="en-US" sz="2000" dirty="0" err="1"/>
              <a:t>пишет</a:t>
            </a:r>
            <a:r>
              <a:rPr lang="en-US" sz="2000" dirty="0"/>
              <a:t> </a:t>
            </a:r>
            <a:r>
              <a:rPr lang="en-US" sz="2000" dirty="0" err="1"/>
              <a:t>Д.С.Лихачев</a:t>
            </a:r>
            <a:r>
              <a:rPr lang="en-US" sz="2000" dirty="0"/>
              <a:t>. — </a:t>
            </a:r>
            <a:r>
              <a:rPr lang="en-US" sz="2000" dirty="0" err="1"/>
              <a:t>Письмо</a:t>
            </a:r>
            <a:r>
              <a:rPr lang="en-US" sz="2000" dirty="0"/>
              <a:t> </a:t>
            </a:r>
            <a:r>
              <a:rPr lang="en-US" sz="2000" dirty="0" err="1"/>
              <a:t>Мономаха</a:t>
            </a:r>
            <a:r>
              <a:rPr lang="en-US" sz="2000" dirty="0"/>
              <a:t> </a:t>
            </a:r>
            <a:r>
              <a:rPr lang="en-US" sz="2000" dirty="0" err="1"/>
              <a:t>поразительно</a:t>
            </a:r>
            <a:r>
              <a:rPr lang="en-US" sz="2000" dirty="0"/>
              <a:t>. Я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знаю</a:t>
            </a:r>
            <a:r>
              <a:rPr lang="en-US" sz="2000" dirty="0"/>
              <a:t> в </a:t>
            </a:r>
            <a:r>
              <a:rPr lang="en-US" sz="2000" dirty="0" err="1"/>
              <a:t>мировой</a:t>
            </a:r>
            <a:r>
              <a:rPr lang="en-US" sz="2000" dirty="0"/>
              <a:t> </a:t>
            </a:r>
            <a:r>
              <a:rPr lang="en-US" sz="2000" dirty="0" err="1"/>
              <a:t>истории</a:t>
            </a:r>
            <a:r>
              <a:rPr lang="en-US" sz="2000" dirty="0"/>
              <a:t> </a:t>
            </a:r>
            <a:r>
              <a:rPr lang="en-US" sz="2000" dirty="0" err="1"/>
              <a:t>ничего</a:t>
            </a:r>
            <a:r>
              <a:rPr lang="en-US" sz="2000" dirty="0"/>
              <a:t> </a:t>
            </a:r>
            <a:r>
              <a:rPr lang="en-US" sz="2000" dirty="0" err="1"/>
              <a:t>похожего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это</a:t>
            </a:r>
            <a:r>
              <a:rPr lang="en-US" sz="2000" dirty="0"/>
              <a:t> </a:t>
            </a:r>
            <a:r>
              <a:rPr lang="en-US" sz="2000" dirty="0" err="1"/>
              <a:t>письмо</a:t>
            </a:r>
            <a:r>
              <a:rPr lang="en-US" sz="2000" dirty="0"/>
              <a:t> </a:t>
            </a:r>
            <a:r>
              <a:rPr lang="en-US" sz="2000" dirty="0" err="1"/>
              <a:t>Мономаха</a:t>
            </a:r>
            <a:r>
              <a:rPr lang="en-US" sz="2000" dirty="0"/>
              <a:t>. </a:t>
            </a:r>
            <a:r>
              <a:rPr lang="en-US" sz="2000" dirty="0" err="1"/>
              <a:t>Мономах</a:t>
            </a:r>
            <a:r>
              <a:rPr lang="en-US" sz="2000" dirty="0"/>
              <a:t> </a:t>
            </a:r>
            <a:r>
              <a:rPr lang="en-US" sz="2000" dirty="0" err="1"/>
              <a:t>прощает</a:t>
            </a:r>
            <a:r>
              <a:rPr lang="en-US" sz="2000" dirty="0"/>
              <a:t> </a:t>
            </a:r>
            <a:r>
              <a:rPr lang="en-US" sz="2000" dirty="0" err="1"/>
              <a:t>убийцу</a:t>
            </a:r>
            <a:r>
              <a:rPr lang="en-US" sz="2000" dirty="0"/>
              <a:t> </a:t>
            </a:r>
            <a:r>
              <a:rPr lang="en-US" sz="2000" dirty="0" err="1"/>
              <a:t>своего</a:t>
            </a:r>
            <a:r>
              <a:rPr lang="en-US" sz="2000" dirty="0"/>
              <a:t> </a:t>
            </a:r>
            <a:r>
              <a:rPr lang="en-US" sz="2000" dirty="0" err="1"/>
              <a:t>сына</a:t>
            </a:r>
            <a:r>
              <a:rPr lang="en-US" sz="2000" dirty="0"/>
              <a:t>. </a:t>
            </a:r>
            <a:r>
              <a:rPr lang="en-US" sz="2000" dirty="0" err="1"/>
              <a:t>Более</a:t>
            </a:r>
            <a:r>
              <a:rPr lang="en-US" sz="2000" dirty="0"/>
              <a:t> </a:t>
            </a:r>
            <a:r>
              <a:rPr lang="en-US" sz="2000" dirty="0" err="1"/>
              <a:t>того</a:t>
            </a:r>
            <a:r>
              <a:rPr lang="en-US" sz="2000" dirty="0"/>
              <a:t>,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утешает</a:t>
            </a:r>
            <a:r>
              <a:rPr lang="en-US" sz="2000" dirty="0"/>
              <a:t> </a:t>
            </a:r>
            <a:r>
              <a:rPr lang="en-US" sz="2000" dirty="0" err="1"/>
              <a:t>его</a:t>
            </a:r>
            <a:r>
              <a:rPr lang="en-US" sz="2000" dirty="0"/>
              <a:t>.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предлагает</a:t>
            </a:r>
            <a:r>
              <a:rPr lang="en-US" sz="2000" dirty="0"/>
              <a:t> </a:t>
            </a:r>
            <a:r>
              <a:rPr lang="en-US" sz="2000" dirty="0" err="1"/>
              <a:t>ему</a:t>
            </a:r>
            <a:r>
              <a:rPr lang="en-US" sz="2000" dirty="0"/>
              <a:t> </a:t>
            </a:r>
            <a:r>
              <a:rPr lang="en-US" sz="2000" dirty="0" err="1"/>
              <a:t>вернуться</a:t>
            </a:r>
            <a:r>
              <a:rPr lang="en-US" sz="2000" dirty="0"/>
              <a:t> в </a:t>
            </a:r>
            <a:r>
              <a:rPr lang="en-US" sz="2000" dirty="0" err="1"/>
              <a:t>Русскую</a:t>
            </a:r>
            <a:r>
              <a:rPr lang="en-US" sz="2000" dirty="0"/>
              <a:t> </a:t>
            </a:r>
            <a:r>
              <a:rPr lang="en-US" sz="2000" dirty="0" err="1"/>
              <a:t>землю</a:t>
            </a:r>
            <a:r>
              <a:rPr lang="en-US" sz="2000" dirty="0"/>
              <a:t> и </a:t>
            </a:r>
            <a:r>
              <a:rPr lang="en-US" sz="2000" dirty="0" err="1"/>
              <a:t>получить</a:t>
            </a:r>
            <a:r>
              <a:rPr lang="en-US" sz="2000" dirty="0"/>
              <a:t> </a:t>
            </a:r>
            <a:r>
              <a:rPr lang="en-US" sz="2000" dirty="0" err="1"/>
              <a:t>полагающееся</a:t>
            </a:r>
            <a:r>
              <a:rPr lang="en-US" sz="2000" dirty="0"/>
              <a:t> 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наследству</a:t>
            </a:r>
            <a:r>
              <a:rPr lang="en-US" sz="2000" dirty="0"/>
              <a:t> </a:t>
            </a:r>
            <a:r>
              <a:rPr lang="en-US" sz="2000" dirty="0" err="1"/>
              <a:t>княжество</a:t>
            </a:r>
            <a:r>
              <a:rPr lang="en-US" sz="2000" dirty="0"/>
              <a:t>, </a:t>
            </a:r>
            <a:r>
              <a:rPr lang="en-US" sz="2000" dirty="0" err="1"/>
              <a:t>просит</a:t>
            </a:r>
            <a:r>
              <a:rPr lang="en-US" sz="2000" dirty="0"/>
              <a:t> </a:t>
            </a:r>
            <a:r>
              <a:rPr lang="en-US" sz="2000" dirty="0" err="1"/>
              <a:t>забыть</a:t>
            </a:r>
            <a:r>
              <a:rPr lang="en-US" sz="2000" dirty="0"/>
              <a:t> </a:t>
            </a:r>
            <a:r>
              <a:rPr lang="en-US" sz="2000" dirty="0" err="1"/>
              <a:t>обиды</a:t>
            </a:r>
            <a:r>
              <a:rPr lang="en-US" sz="2000" dirty="0"/>
              <a:t>».</a:t>
            </a:r>
            <a:endParaRPr lang="ru-RU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Calibri"/>
            </a:endParaRPr>
          </a:p>
        </p:txBody>
      </p:sp>
      <p:pic>
        <p:nvPicPr>
          <p:cNvPr id="4" name="Рисунок 4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6013662-C10F-D7F8-5135-DE8800CA2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62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9CF4B0-637A-906B-9B0A-E0098783A357}"/>
              </a:ext>
            </a:extLst>
          </p:cNvPr>
          <p:cNvSpPr txBox="1"/>
          <p:nvPr/>
        </p:nvSpPr>
        <p:spPr>
          <a:xfrm>
            <a:off x="835958" y="4701988"/>
            <a:ext cx="537658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sz="2000" dirty="0" err="1">
                <a:latin typeface="PT Sans"/>
              </a:rPr>
              <a:t>Письмо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Мономаха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должно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занять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одно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из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первых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мест</a:t>
            </a:r>
            <a:r>
              <a:rPr lang="en-US" sz="2000" dirty="0">
                <a:latin typeface="PT Sans"/>
              </a:rPr>
              <a:t> в </a:t>
            </a:r>
            <a:r>
              <a:rPr lang="en-US" sz="2000" dirty="0" err="1">
                <a:latin typeface="PT Sans"/>
              </a:rPr>
              <a:t>истории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человеческой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Совести</a:t>
            </a:r>
            <a:r>
              <a:rPr lang="en-US" sz="2000" dirty="0">
                <a:latin typeface="PT Sans"/>
              </a:rPr>
              <a:t>, </a:t>
            </a:r>
            <a:r>
              <a:rPr lang="en-US" sz="2000" dirty="0" err="1">
                <a:latin typeface="PT Sans"/>
              </a:rPr>
              <a:t>если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только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эта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История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Совести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будет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когда-либо</a:t>
            </a:r>
            <a:r>
              <a:rPr lang="en-US" sz="2000" dirty="0">
                <a:latin typeface="PT Sans"/>
              </a:rPr>
              <a:t> </a:t>
            </a:r>
            <a:r>
              <a:rPr lang="en-US" sz="2000" dirty="0" err="1">
                <a:latin typeface="PT Sans"/>
              </a:rPr>
              <a:t>написана</a:t>
            </a:r>
            <a:r>
              <a:rPr lang="en-US" sz="2000" dirty="0">
                <a:latin typeface="PT Sans"/>
              </a:rPr>
              <a:t>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0456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F66CB0-1AD6-4D8C-BE70-897ADA64FE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C3B26D-D43F-467B-B943-E20A45E780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799"/>
            <a:ext cx="6802718" cy="5486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9151E-C4BC-4027-B821-333C6CD5F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74" y="1063256"/>
            <a:ext cx="5624624" cy="10972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>
                <a:solidFill>
                  <a:srgbClr val="595959"/>
                </a:solidFill>
              </a:rPr>
              <a:t>"ПИСЬМА О ДОБРОМ И ПРЕКРАСНОМ"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4E8346-1254-24A8-144D-22FD9FFA47C4}"/>
              </a:ext>
            </a:extLst>
          </p:cNvPr>
          <p:cNvSpPr txBox="1"/>
          <p:nvPr/>
        </p:nvSpPr>
        <p:spPr>
          <a:xfrm>
            <a:off x="1335801" y="2447337"/>
            <a:ext cx="5475266" cy="315602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В </a:t>
            </a:r>
            <a:r>
              <a:rPr lang="en-US" sz="2000" dirty="0" err="1"/>
              <a:t>письме</a:t>
            </a:r>
            <a:r>
              <a:rPr lang="en-US" sz="2000" dirty="0"/>
              <a:t> 25-м «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велению</a:t>
            </a:r>
            <a:r>
              <a:rPr lang="en-US" sz="2000" dirty="0"/>
              <a:t> </a:t>
            </a:r>
            <a:r>
              <a:rPr lang="en-US" sz="2000" dirty="0" err="1"/>
              <a:t>совести</a:t>
            </a:r>
            <a:r>
              <a:rPr lang="en-US" sz="2000" dirty="0"/>
              <a:t>»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пишет</a:t>
            </a:r>
            <a:r>
              <a:rPr lang="en-US" sz="2000" dirty="0"/>
              <a:t>: «</a:t>
            </a:r>
            <a:r>
              <a:rPr lang="en-US" sz="2000" dirty="0" err="1"/>
              <a:t>Самое</a:t>
            </a:r>
            <a:r>
              <a:rPr lang="en-US" sz="2000" dirty="0"/>
              <a:t> </a:t>
            </a:r>
            <a:r>
              <a:rPr lang="en-US" sz="2000" dirty="0" err="1"/>
              <a:t>хорошее</a:t>
            </a:r>
            <a:r>
              <a:rPr lang="en-US" sz="2000" dirty="0"/>
              <a:t> </a:t>
            </a:r>
            <a:r>
              <a:rPr lang="en-US" sz="2000" dirty="0" err="1"/>
              <a:t>поведение</a:t>
            </a:r>
            <a:r>
              <a:rPr lang="en-US" sz="2000" dirty="0"/>
              <a:t> </a:t>
            </a:r>
            <a:r>
              <a:rPr lang="en-US" sz="2000" dirty="0" err="1"/>
              <a:t>то</a:t>
            </a:r>
            <a:r>
              <a:rPr lang="en-US" sz="2000" dirty="0"/>
              <a:t>, </a:t>
            </a:r>
            <a:r>
              <a:rPr lang="en-US" sz="2000" dirty="0" err="1"/>
              <a:t>которое</a:t>
            </a:r>
            <a:r>
              <a:rPr lang="en-US" sz="2000" dirty="0"/>
              <a:t> </a:t>
            </a:r>
            <a:r>
              <a:rPr lang="en-US" sz="2000" dirty="0" err="1"/>
              <a:t>определяется</a:t>
            </a:r>
            <a:r>
              <a:rPr lang="en-US" sz="2000" dirty="0"/>
              <a:t>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внешними</a:t>
            </a:r>
            <a:r>
              <a:rPr lang="en-US" sz="2000" dirty="0"/>
              <a:t> </a:t>
            </a:r>
            <a:r>
              <a:rPr lang="en-US" sz="2000" dirty="0" err="1"/>
              <a:t>рекомендациями</a:t>
            </a:r>
            <a:r>
              <a:rPr lang="en-US" sz="2000" dirty="0"/>
              <a:t>, а </a:t>
            </a:r>
            <a:r>
              <a:rPr lang="en-US" sz="2000" dirty="0" err="1"/>
              <a:t>душевной</a:t>
            </a:r>
            <a:r>
              <a:rPr lang="en-US" sz="2000" dirty="0"/>
              <a:t> </a:t>
            </a:r>
            <a:r>
              <a:rPr lang="en-US" sz="2000" dirty="0" err="1"/>
              <a:t>необходимостью</a:t>
            </a:r>
            <a:r>
              <a:rPr lang="en-US" sz="2000" dirty="0"/>
              <a:t>. </a:t>
            </a:r>
            <a:r>
              <a:rPr lang="en-US" sz="2000" dirty="0" err="1"/>
              <a:t>Душевная</a:t>
            </a:r>
            <a:r>
              <a:rPr lang="en-US" sz="2000" dirty="0"/>
              <a:t> </a:t>
            </a:r>
            <a:r>
              <a:rPr lang="en-US" sz="2000" dirty="0" err="1"/>
              <a:t>же</a:t>
            </a:r>
            <a:r>
              <a:rPr lang="en-US" sz="2000" dirty="0"/>
              <a:t> </a:t>
            </a:r>
            <a:r>
              <a:rPr lang="en-US" sz="2000" dirty="0" err="1"/>
              <a:t>необходимость</a:t>
            </a:r>
            <a:r>
              <a:rPr lang="en-US" sz="2000" dirty="0"/>
              <a:t> — </a:t>
            </a:r>
            <a:r>
              <a:rPr lang="en-US" sz="2000" dirty="0" err="1"/>
              <a:t>она</a:t>
            </a:r>
            <a:r>
              <a:rPr lang="en-US" sz="2000" dirty="0"/>
              <a:t>, </a:t>
            </a:r>
            <a:r>
              <a:rPr lang="en-US" sz="2000" dirty="0" err="1"/>
              <a:t>пожалуй</a:t>
            </a:r>
            <a:r>
              <a:rPr lang="en-US" sz="2000" dirty="0"/>
              <a:t>, </a:t>
            </a:r>
            <a:r>
              <a:rPr lang="en-US" sz="2000" dirty="0" err="1"/>
              <a:t>особенно</a:t>
            </a:r>
            <a:r>
              <a:rPr lang="en-US" sz="2000" dirty="0"/>
              <a:t> </a:t>
            </a:r>
            <a:r>
              <a:rPr lang="en-US" sz="2000" dirty="0" err="1"/>
              <a:t>хороша</a:t>
            </a:r>
            <a:r>
              <a:rPr lang="en-US" sz="2000" dirty="0"/>
              <a:t>, </a:t>
            </a:r>
            <a:r>
              <a:rPr lang="en-US" sz="2000" dirty="0" err="1"/>
              <a:t>когда</a:t>
            </a:r>
            <a:r>
              <a:rPr lang="en-US" sz="2000" dirty="0"/>
              <a:t> </a:t>
            </a:r>
            <a:r>
              <a:rPr lang="en-US" sz="2000" dirty="0" err="1"/>
              <a:t>безотчетна</a:t>
            </a:r>
            <a:r>
              <a:rPr lang="en-US" sz="2000" dirty="0"/>
              <a:t>. </a:t>
            </a:r>
            <a:r>
              <a:rPr lang="en-US" sz="2000" dirty="0" err="1"/>
              <a:t>Поступать</a:t>
            </a:r>
            <a:r>
              <a:rPr lang="en-US" sz="2000" dirty="0"/>
              <a:t> </a:t>
            </a:r>
            <a:r>
              <a:rPr lang="en-US" sz="2000" dirty="0" err="1"/>
              <a:t>надо</a:t>
            </a:r>
            <a:r>
              <a:rPr lang="en-US" sz="2000" dirty="0"/>
              <a:t> </a:t>
            </a:r>
            <a:r>
              <a:rPr lang="en-US" sz="2000" dirty="0" err="1"/>
              <a:t>правильно</a:t>
            </a:r>
            <a:r>
              <a:rPr lang="en-US" sz="2000" dirty="0"/>
              <a:t>,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думая</a:t>
            </a:r>
            <a:r>
              <a:rPr lang="en-US" sz="2000" dirty="0"/>
              <a:t>,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размышляя</a:t>
            </a:r>
            <a:r>
              <a:rPr lang="en-US" sz="2000" dirty="0"/>
              <a:t> </a:t>
            </a:r>
            <a:r>
              <a:rPr lang="en-US" sz="2000" dirty="0" err="1"/>
              <a:t>долго</a:t>
            </a:r>
            <a:r>
              <a:rPr lang="en-US" sz="2000" dirty="0"/>
              <a:t>. </a:t>
            </a:r>
            <a:r>
              <a:rPr lang="en-US" sz="2000" dirty="0" err="1"/>
              <a:t>Безотчетная</a:t>
            </a:r>
            <a:r>
              <a:rPr lang="en-US" sz="2000" dirty="0"/>
              <a:t> </a:t>
            </a:r>
            <a:r>
              <a:rPr lang="en-US" sz="2000" dirty="0" err="1"/>
              <a:t>душевная</a:t>
            </a:r>
            <a:r>
              <a:rPr lang="en-US" sz="2000" dirty="0"/>
              <a:t> </a:t>
            </a:r>
            <a:r>
              <a:rPr lang="en-US" sz="2000" dirty="0" err="1"/>
              <a:t>потребность</a:t>
            </a:r>
            <a:r>
              <a:rPr lang="en-US" sz="2000" dirty="0"/>
              <a:t> </a:t>
            </a:r>
            <a:r>
              <a:rPr lang="en-US" sz="2000" dirty="0" err="1"/>
              <a:t>поступать</a:t>
            </a:r>
            <a:r>
              <a:rPr lang="en-US" sz="2000" dirty="0"/>
              <a:t> </a:t>
            </a:r>
            <a:r>
              <a:rPr lang="en-US" sz="2000" dirty="0" err="1"/>
              <a:t>хорошо</a:t>
            </a:r>
            <a:r>
              <a:rPr lang="en-US" sz="2000" dirty="0"/>
              <a:t>, </a:t>
            </a:r>
            <a:r>
              <a:rPr lang="en-US" sz="2000" dirty="0" err="1"/>
              <a:t>делать</a:t>
            </a:r>
            <a:r>
              <a:rPr lang="en-US" sz="2000" dirty="0"/>
              <a:t> </a:t>
            </a:r>
            <a:r>
              <a:rPr lang="en-US" sz="2000" dirty="0" err="1"/>
              <a:t>людям</a:t>
            </a:r>
            <a:r>
              <a:rPr lang="en-US" sz="2000" dirty="0"/>
              <a:t> </a:t>
            </a:r>
            <a:r>
              <a:rPr lang="en-US" sz="2000" dirty="0" err="1"/>
              <a:t>добро</a:t>
            </a:r>
            <a:r>
              <a:rPr lang="en-US" sz="2000" dirty="0"/>
              <a:t> — </a:t>
            </a:r>
            <a:r>
              <a:rPr lang="en-US" sz="2000" dirty="0" err="1"/>
              <a:t>самое</a:t>
            </a:r>
            <a:r>
              <a:rPr lang="en-US" sz="2000" dirty="0"/>
              <a:t> </a:t>
            </a:r>
            <a:r>
              <a:rPr lang="en-US" sz="2000" dirty="0" err="1"/>
              <a:t>ценное</a:t>
            </a:r>
            <a:r>
              <a:rPr lang="en-US" sz="2000" dirty="0"/>
              <a:t> в </a:t>
            </a:r>
            <a:r>
              <a:rPr lang="en-US" sz="2000" dirty="0" err="1"/>
              <a:t>человеке</a:t>
            </a:r>
            <a:r>
              <a:rPr lang="en-US" sz="2000" dirty="0"/>
              <a:t>».</a:t>
            </a:r>
            <a:endParaRPr lang="ru-RU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595959"/>
              </a:solidFill>
            </a:endParaRPr>
          </a:p>
        </p:txBody>
      </p:sp>
      <p:pic>
        <p:nvPicPr>
          <p:cNvPr id="4" name="Рисунок 4" descr="Изображение выглядит как календарь&#10;&#10;Автоматически созданное описание">
            <a:extLst>
              <a:ext uri="{FF2B5EF4-FFF2-40B4-BE49-F238E27FC236}">
                <a16:creationId xmlns:a16="http://schemas.microsoft.com/office/drawing/2014/main" id="{6681925F-3D7A-5D61-C6A1-38F1BCEE4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063"/>
          <a:stretch/>
        </p:blipFill>
        <p:spPr>
          <a:xfrm>
            <a:off x="7461069" y="685799"/>
            <a:ext cx="4117787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84774-FFA5-C934-3B70-0B9C0A4A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398" cy="19527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ЗЕМЛЯ РОДНАЯ...</a:t>
            </a:r>
          </a:p>
        </p:txBody>
      </p:sp>
      <p:sp>
        <p:nvSpPr>
          <p:cNvPr id="31" name="Freeform: Shape 27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E06AB6E-332C-835B-6921-9087DFB80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07" r="6732"/>
          <a:stretch/>
        </p:blipFill>
        <p:spPr>
          <a:xfrm>
            <a:off x="637997" y="983767"/>
            <a:ext cx="3121477" cy="50638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6D6AC9-F470-5F4F-4E7F-C9FA05830592}"/>
              </a:ext>
            </a:extLst>
          </p:cNvPr>
          <p:cNvSpPr txBox="1"/>
          <p:nvPr/>
        </p:nvSpPr>
        <p:spPr>
          <a:xfrm>
            <a:off x="5620870" y="2149875"/>
            <a:ext cx="6640603" cy="367970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«</a:t>
            </a:r>
            <a:r>
              <a:rPr lang="en-US" sz="2000" b="1" dirty="0" err="1"/>
              <a:t>Земля</a:t>
            </a:r>
            <a:r>
              <a:rPr lang="en-US" sz="2000" b="1" dirty="0"/>
              <a:t> </a:t>
            </a:r>
            <a:r>
              <a:rPr lang="en-US" sz="2000" b="1" dirty="0" err="1"/>
              <a:t>родная</a:t>
            </a:r>
            <a:r>
              <a:rPr lang="en-US" sz="2000" b="1" dirty="0"/>
              <a:t>»</a:t>
            </a:r>
            <a:r>
              <a:rPr lang="en-US" sz="2000" dirty="0"/>
              <a:t> — </a:t>
            </a:r>
            <a:r>
              <a:rPr lang="en-US" sz="2000" dirty="0" err="1"/>
              <a:t>это</a:t>
            </a:r>
            <a:r>
              <a:rPr lang="en-US" sz="2000" dirty="0"/>
              <a:t> </a:t>
            </a:r>
            <a:r>
              <a:rPr lang="en-US" sz="2000" dirty="0" err="1"/>
              <a:t>очерк</a:t>
            </a:r>
            <a:r>
              <a:rPr lang="en-US" sz="2000" dirty="0"/>
              <a:t>, </a:t>
            </a:r>
            <a:r>
              <a:rPr lang="en-US" sz="2000" dirty="0" err="1"/>
              <a:t>размышления</a:t>
            </a:r>
            <a:r>
              <a:rPr lang="en-US" sz="2000" dirty="0"/>
              <a:t> </a:t>
            </a:r>
            <a:r>
              <a:rPr lang="en-US" sz="2000" dirty="0" err="1"/>
              <a:t>автора</a:t>
            </a:r>
            <a:r>
              <a:rPr lang="en-US" sz="2000" dirty="0"/>
              <a:t> о </a:t>
            </a:r>
            <a:r>
              <a:rPr lang="en-US" sz="2000" dirty="0" err="1"/>
              <a:t>разных</a:t>
            </a:r>
            <a:r>
              <a:rPr lang="en-US" sz="2000" dirty="0"/>
              <a:t> </a:t>
            </a:r>
            <a:r>
              <a:rPr lang="en-US" sz="2000" dirty="0" err="1"/>
              <a:t>сферах</a:t>
            </a:r>
            <a:r>
              <a:rPr lang="en-US" sz="2000" dirty="0"/>
              <a:t> </a:t>
            </a:r>
            <a:r>
              <a:rPr lang="en-US" sz="2000" dirty="0" err="1"/>
              <a:t>нашей</a:t>
            </a:r>
            <a:r>
              <a:rPr lang="en-US" sz="2000" dirty="0"/>
              <a:t> </a:t>
            </a:r>
            <a:r>
              <a:rPr lang="en-US" sz="2000" dirty="0" err="1"/>
              <a:t>жизни</a:t>
            </a:r>
            <a:r>
              <a:rPr lang="en-US" sz="2000" dirty="0"/>
              <a:t> – </a:t>
            </a:r>
            <a:r>
              <a:rPr lang="en-US" sz="2000" dirty="0" err="1"/>
              <a:t>взаимоотношениях</a:t>
            </a:r>
            <a:r>
              <a:rPr lang="en-US" sz="2000" dirty="0"/>
              <a:t>, </a:t>
            </a:r>
            <a:r>
              <a:rPr lang="en-US" sz="2000" dirty="0" err="1"/>
              <a:t>патриотизме</a:t>
            </a:r>
            <a:r>
              <a:rPr lang="en-US" sz="2000" dirty="0"/>
              <a:t>, </a:t>
            </a:r>
            <a:r>
              <a:rPr lang="en-US" sz="2000" dirty="0" err="1"/>
              <a:t>истинных</a:t>
            </a:r>
            <a:r>
              <a:rPr lang="en-US" sz="2000" dirty="0"/>
              <a:t> </a:t>
            </a:r>
            <a:r>
              <a:rPr lang="en-US" sz="2000" dirty="0" err="1"/>
              <a:t>ценностях</a:t>
            </a:r>
            <a:r>
              <a:rPr lang="en-US" sz="2000" dirty="0"/>
              <a:t>, </a:t>
            </a:r>
            <a:r>
              <a:rPr lang="en-US" sz="2000" dirty="0" err="1"/>
              <a:t>духовности</a:t>
            </a:r>
            <a:r>
              <a:rPr lang="en-US" sz="2000" dirty="0"/>
              <a:t> и </a:t>
            </a:r>
            <a:r>
              <a:rPr lang="en-US" sz="2000" dirty="0" err="1"/>
              <a:t>увлеченности</a:t>
            </a:r>
            <a:r>
              <a:rPr lang="en-US" sz="2000" dirty="0"/>
              <a:t> </a:t>
            </a:r>
            <a:r>
              <a:rPr lang="en-US" sz="2000" dirty="0" err="1"/>
              <a:t>свои</a:t>
            </a:r>
            <a:r>
              <a:rPr lang="en-US" sz="2000" dirty="0"/>
              <a:t> </a:t>
            </a:r>
            <a:r>
              <a:rPr lang="en-US" sz="2000" dirty="0" err="1"/>
              <a:t>делом</a:t>
            </a:r>
            <a:r>
              <a:rPr lang="en-US" sz="2000" dirty="0"/>
              <a:t>. </a:t>
            </a:r>
            <a:r>
              <a:rPr lang="en-US" sz="2000" dirty="0" err="1"/>
              <a:t>Книга</a:t>
            </a:r>
            <a:r>
              <a:rPr lang="en-US" sz="2000" dirty="0"/>
              <a:t> «</a:t>
            </a:r>
            <a:r>
              <a:rPr lang="en-US" sz="2000" dirty="0" err="1"/>
              <a:t>Земля</a:t>
            </a:r>
            <a:r>
              <a:rPr lang="en-US" sz="2000" dirty="0"/>
              <a:t> </a:t>
            </a:r>
            <a:r>
              <a:rPr lang="en-US" sz="2000" dirty="0" err="1"/>
              <a:t>родная</a:t>
            </a:r>
            <a:r>
              <a:rPr lang="en-US" sz="2000" dirty="0"/>
              <a:t>» </a:t>
            </a:r>
            <a:r>
              <a:rPr lang="en-US" sz="2000" dirty="0" err="1"/>
              <a:t>является</a:t>
            </a:r>
            <a:r>
              <a:rPr lang="en-US" sz="2000" dirty="0"/>
              <a:t> </a:t>
            </a:r>
            <a:r>
              <a:rPr lang="en-US" sz="2000" dirty="0" err="1"/>
              <a:t>одним</a:t>
            </a:r>
            <a:r>
              <a:rPr lang="en-US" sz="2000" dirty="0"/>
              <a:t> </a:t>
            </a:r>
            <a:r>
              <a:rPr lang="en-US" sz="2000" dirty="0" err="1"/>
              <a:t>из</a:t>
            </a:r>
            <a:r>
              <a:rPr lang="en-US" sz="2000" dirty="0"/>
              <a:t> </a:t>
            </a:r>
            <a:r>
              <a:rPr lang="en-US" sz="2000" dirty="0" err="1"/>
              <a:t>многих</a:t>
            </a:r>
            <a:r>
              <a:rPr lang="en-US" sz="2000" dirty="0"/>
              <a:t> </a:t>
            </a:r>
            <a:r>
              <a:rPr lang="en-US" sz="2000" dirty="0" err="1"/>
              <a:t>трудов</a:t>
            </a:r>
            <a:r>
              <a:rPr lang="en-US" sz="2000" dirty="0"/>
              <a:t> </a:t>
            </a:r>
            <a:r>
              <a:rPr lang="en-US" sz="2000" dirty="0" err="1"/>
              <a:t>Дмитрия</a:t>
            </a:r>
            <a:r>
              <a:rPr lang="en-US" sz="2000" dirty="0"/>
              <a:t> </a:t>
            </a:r>
            <a:r>
              <a:rPr lang="en-US" sz="2000" dirty="0" err="1"/>
              <a:t>Лихачева</a:t>
            </a:r>
            <a:r>
              <a:rPr lang="en-US" sz="2000" dirty="0"/>
              <a:t>.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считал</a:t>
            </a:r>
            <a:r>
              <a:rPr lang="en-US" sz="2000" dirty="0"/>
              <a:t> </a:t>
            </a:r>
            <a:r>
              <a:rPr lang="en-US" sz="2000" dirty="0" err="1"/>
              <a:t>себя</a:t>
            </a:r>
            <a:r>
              <a:rPr lang="en-US" sz="2000" dirty="0"/>
              <a:t> </a:t>
            </a:r>
            <a:r>
              <a:rPr lang="en-US" sz="2000" dirty="0" err="1"/>
              <a:t>писателем</a:t>
            </a:r>
            <a:r>
              <a:rPr lang="en-US" sz="2000" dirty="0"/>
              <a:t>, </a:t>
            </a:r>
            <a:r>
              <a:rPr lang="en-US" sz="2000" dirty="0" err="1"/>
              <a:t>однако</a:t>
            </a:r>
            <a:r>
              <a:rPr lang="en-US" sz="2000" dirty="0"/>
              <a:t> </a:t>
            </a:r>
            <a:r>
              <a:rPr lang="en-US" sz="2000" dirty="0" err="1"/>
              <a:t>его</a:t>
            </a:r>
            <a:r>
              <a:rPr lang="en-US" sz="2000" dirty="0"/>
              <a:t> </a:t>
            </a:r>
            <a:r>
              <a:rPr lang="en-US" sz="2000" dirty="0" err="1"/>
              <a:t>книги</a:t>
            </a:r>
            <a:r>
              <a:rPr lang="en-US" sz="2000" dirty="0"/>
              <a:t>, </a:t>
            </a:r>
            <a:r>
              <a:rPr lang="en-US" sz="2000" dirty="0" err="1"/>
              <a:t>очерки</a:t>
            </a:r>
            <a:r>
              <a:rPr lang="en-US" sz="2000" dirty="0"/>
              <a:t> и </a:t>
            </a:r>
            <a:r>
              <a:rPr lang="en-US" sz="2000" dirty="0" err="1"/>
              <a:t>огромное</a:t>
            </a:r>
            <a:r>
              <a:rPr lang="en-US" sz="2000" dirty="0"/>
              <a:t> </a:t>
            </a:r>
            <a:r>
              <a:rPr lang="en-US" sz="2000" dirty="0" err="1"/>
              <a:t>количество</a:t>
            </a:r>
            <a:r>
              <a:rPr lang="en-US" sz="2000" dirty="0"/>
              <a:t> </a:t>
            </a:r>
            <a:r>
              <a:rPr lang="en-US" sz="2000" dirty="0" err="1"/>
              <a:t>статей</a:t>
            </a:r>
            <a:r>
              <a:rPr lang="en-US" sz="2000" dirty="0"/>
              <a:t> </a:t>
            </a:r>
            <a:r>
              <a:rPr lang="en-US" sz="2000" dirty="0" err="1"/>
              <a:t>переведены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многие</a:t>
            </a:r>
            <a:r>
              <a:rPr lang="en-US" sz="2000" dirty="0"/>
              <a:t> </a:t>
            </a:r>
            <a:r>
              <a:rPr lang="en-US" sz="2000" dirty="0" err="1"/>
              <a:t>языки</a:t>
            </a:r>
            <a:r>
              <a:rPr lang="en-US" sz="2000" dirty="0"/>
              <a:t> </a:t>
            </a:r>
            <a:r>
              <a:rPr lang="en-US" sz="2000" dirty="0" err="1"/>
              <a:t>мира</a:t>
            </a:r>
            <a:r>
              <a:rPr lang="en-US" sz="2000" dirty="0"/>
              <a:t>. </a:t>
            </a:r>
            <a:r>
              <a:rPr lang="en-US" sz="2000" dirty="0" err="1"/>
              <a:t>Автор</a:t>
            </a:r>
            <a:r>
              <a:rPr lang="en-US" sz="2000" dirty="0"/>
              <a:t> </a:t>
            </a:r>
            <a:r>
              <a:rPr lang="en-US" sz="2000" dirty="0" err="1"/>
              <a:t>был</a:t>
            </a:r>
            <a:r>
              <a:rPr lang="en-US" sz="2000" dirty="0"/>
              <a:t> </a:t>
            </a:r>
            <a:r>
              <a:rPr lang="en-US" sz="2000" dirty="0" err="1"/>
              <a:t>довольно</a:t>
            </a:r>
            <a:r>
              <a:rPr lang="en-US" sz="2000" dirty="0"/>
              <a:t> </a:t>
            </a:r>
            <a:r>
              <a:rPr lang="en-US" sz="2000" dirty="0" err="1"/>
              <a:t>эрудированным</a:t>
            </a:r>
            <a:r>
              <a:rPr lang="en-US" sz="2000" dirty="0"/>
              <a:t>, </a:t>
            </a:r>
            <a:r>
              <a:rPr lang="en-US" sz="2000" dirty="0" err="1"/>
              <a:t>талантливым</a:t>
            </a:r>
            <a:r>
              <a:rPr lang="en-US" sz="2000" dirty="0"/>
              <a:t> и </a:t>
            </a:r>
            <a:r>
              <a:rPr lang="en-US" sz="2000" dirty="0" err="1"/>
              <a:t>трудолюбивым</a:t>
            </a:r>
            <a:r>
              <a:rPr lang="en-US" sz="2000" dirty="0"/>
              <a:t> </a:t>
            </a:r>
            <a:r>
              <a:rPr lang="en-US" sz="2000" dirty="0" err="1"/>
              <a:t>человеком</a:t>
            </a:r>
            <a:r>
              <a:rPr lang="en-US" sz="2000" dirty="0"/>
              <a:t>. </a:t>
            </a:r>
            <a:r>
              <a:rPr lang="en-US" sz="2000" dirty="0" err="1"/>
              <a:t>Особенно</a:t>
            </a:r>
            <a:r>
              <a:rPr lang="en-US" sz="2000" dirty="0"/>
              <a:t>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запомнился</a:t>
            </a:r>
            <a:r>
              <a:rPr lang="en-US" sz="2000" dirty="0"/>
              <a:t> </a:t>
            </a:r>
            <a:r>
              <a:rPr lang="en-US" sz="2000" dirty="0" err="1"/>
              <a:t>тем</a:t>
            </a:r>
            <a:r>
              <a:rPr lang="en-US" sz="2000" dirty="0"/>
              <a:t>, </a:t>
            </a:r>
            <a:r>
              <a:rPr lang="en-US" sz="2000" dirty="0" err="1"/>
              <a:t>что</a:t>
            </a:r>
            <a:r>
              <a:rPr lang="en-US" sz="2000" dirty="0"/>
              <a:t> </a:t>
            </a:r>
            <a:r>
              <a:rPr lang="en-US" sz="2000" dirty="0" err="1"/>
              <a:t>мог</a:t>
            </a:r>
            <a:r>
              <a:rPr lang="en-US" sz="2000" dirty="0"/>
              <a:t> </a:t>
            </a:r>
            <a:r>
              <a:rPr lang="en-US" sz="2000" dirty="0" err="1"/>
              <a:t>говорить</a:t>
            </a:r>
            <a:r>
              <a:rPr lang="en-US" sz="2000" dirty="0"/>
              <a:t> о </a:t>
            </a:r>
            <a:r>
              <a:rPr lang="en-US" sz="2000" dirty="0" err="1"/>
              <a:t>сложных</a:t>
            </a:r>
            <a:r>
              <a:rPr lang="en-US" sz="2000" dirty="0"/>
              <a:t>, </a:t>
            </a:r>
            <a:r>
              <a:rPr lang="en-US" sz="2000" dirty="0" err="1"/>
              <a:t>серьезных</a:t>
            </a:r>
            <a:r>
              <a:rPr lang="en-US" sz="2000" dirty="0"/>
              <a:t> </a:t>
            </a:r>
            <a:r>
              <a:rPr lang="en-US" sz="2000" dirty="0" err="1"/>
              <a:t>вещах</a:t>
            </a:r>
            <a:r>
              <a:rPr lang="en-US" sz="2000" dirty="0"/>
              <a:t> </a:t>
            </a:r>
            <a:r>
              <a:rPr lang="en-US" sz="2000" dirty="0" err="1"/>
              <a:t>самым</a:t>
            </a:r>
            <a:r>
              <a:rPr lang="en-US" sz="2000" dirty="0"/>
              <a:t> </a:t>
            </a:r>
            <a:r>
              <a:rPr lang="en-US" sz="2000" dirty="0" err="1"/>
              <a:t>простым</a:t>
            </a:r>
            <a:r>
              <a:rPr lang="en-US" sz="2000" dirty="0"/>
              <a:t>, </a:t>
            </a:r>
            <a:r>
              <a:rPr lang="en-US" sz="2000" dirty="0" err="1"/>
              <a:t>доходчивым</a:t>
            </a:r>
            <a:r>
              <a:rPr lang="en-US" sz="2000" dirty="0"/>
              <a:t> </a:t>
            </a:r>
            <a:r>
              <a:rPr lang="en-US" sz="2000" dirty="0" err="1"/>
              <a:t>языком</a:t>
            </a:r>
            <a:r>
              <a:rPr lang="en-US" sz="2000" dirty="0"/>
              <a:t>. </a:t>
            </a:r>
            <a:r>
              <a:rPr lang="en-US" sz="2000" dirty="0" err="1"/>
              <a:t>Любые</a:t>
            </a:r>
            <a:r>
              <a:rPr lang="en-US" sz="2000" dirty="0"/>
              <a:t> </a:t>
            </a:r>
            <a:r>
              <a:rPr lang="en-US" sz="2000" dirty="0" err="1"/>
              <a:t>важные</a:t>
            </a:r>
            <a:r>
              <a:rPr lang="en-US" sz="2000" dirty="0"/>
              <a:t>, </a:t>
            </a:r>
            <a:r>
              <a:rPr lang="en-US" sz="2000" dirty="0" err="1"/>
              <a:t>многогранные</a:t>
            </a:r>
            <a:r>
              <a:rPr lang="en-US" sz="2000" dirty="0"/>
              <a:t> </a:t>
            </a:r>
            <a:r>
              <a:rPr lang="en-US" sz="2000" dirty="0" err="1"/>
              <a:t>вопросы</a:t>
            </a:r>
            <a:r>
              <a:rPr lang="en-US" sz="2000" dirty="0"/>
              <a:t>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призывал</a:t>
            </a:r>
            <a:r>
              <a:rPr lang="en-US" sz="2000" dirty="0"/>
              <a:t> </a:t>
            </a:r>
            <a:r>
              <a:rPr lang="en-US" sz="2000" dirty="0" err="1"/>
              <a:t>решать</a:t>
            </a:r>
            <a:r>
              <a:rPr lang="en-US" sz="2000" dirty="0"/>
              <a:t> </a:t>
            </a:r>
            <a:r>
              <a:rPr lang="en-US" sz="2000" dirty="0" err="1"/>
              <a:t>со</a:t>
            </a:r>
            <a:r>
              <a:rPr lang="en-US" sz="2000" dirty="0"/>
              <a:t> </a:t>
            </a:r>
            <a:r>
              <a:rPr lang="en-US" sz="2000" dirty="0" err="1"/>
              <a:t>стороны</a:t>
            </a:r>
            <a:r>
              <a:rPr lang="en-US" sz="2000" dirty="0"/>
              <a:t> </a:t>
            </a:r>
            <a:r>
              <a:rPr lang="en-US" sz="2000" dirty="0" err="1"/>
              <a:t>нравственности</a:t>
            </a:r>
            <a:r>
              <a:rPr lang="en-US" sz="2000" dirty="0"/>
              <a:t> и </a:t>
            </a:r>
            <a:r>
              <a:rPr lang="en-US" sz="2000" dirty="0" err="1"/>
              <a:t>честности</a:t>
            </a:r>
            <a:r>
              <a:rPr lang="en-US" sz="2000" dirty="0"/>
              <a:t>.</a:t>
            </a:r>
            <a:endParaRPr lang="ru-RU"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03278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7853550D-F840-4228-846F-6C9704F2B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строительство, человек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BD7334F4-3496-66F5-D228-1482B3B813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06"/>
          <a:stretch/>
        </p:blipFill>
        <p:spPr>
          <a:xfrm>
            <a:off x="694764" y="685799"/>
            <a:ext cx="3381935" cy="5486400"/>
          </a:xfrm>
          <a:prstGeom prst="rect">
            <a:avLst/>
          </a:pr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E7401DF7-4687-415B-A91D-DB43BEEBDF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7388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FC09D2-72D2-4174-A2DF-1017D0FEB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451CE-DFD0-6E0B-7F46-454A7AD47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095152"/>
            <a:ext cx="4773616" cy="10653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>
                <a:solidFill>
                  <a:schemeClr val="tx1">
                    <a:lumMod val="65000"/>
                    <a:lumOff val="35000"/>
                  </a:schemeClr>
                </a:solidFill>
              </a:rPr>
              <a:t>ГЛАВНОЕ-ЛЮБОВЬ К СВОЕЙ ЗЕМЛЕ!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15A06-C103-916F-BC68-5CC50789B474}"/>
              </a:ext>
            </a:extLst>
          </p:cNvPr>
          <p:cNvSpPr txBox="1"/>
          <p:nvPr/>
        </p:nvSpPr>
        <p:spPr>
          <a:xfrm>
            <a:off x="6096001" y="2447337"/>
            <a:ext cx="4773616" cy="307486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« О </a:t>
            </a:r>
            <a:r>
              <a:rPr lang="en-US" sz="2000" dirty="0" err="1"/>
              <a:t>многом</a:t>
            </a:r>
            <a:r>
              <a:rPr lang="en-US" sz="2000" dirty="0"/>
              <a:t> я </a:t>
            </a:r>
            <a:r>
              <a:rPr lang="en-US" sz="2000" dirty="0" err="1"/>
              <a:t>пишу</a:t>
            </a:r>
            <a:r>
              <a:rPr lang="en-US" sz="2000" dirty="0"/>
              <a:t> </a:t>
            </a:r>
            <a:r>
              <a:rPr lang="en-US" sz="2000" dirty="0" err="1"/>
              <a:t>по-разному</a:t>
            </a:r>
            <a:r>
              <a:rPr lang="en-US" sz="2000" dirty="0"/>
              <a:t>, в </a:t>
            </a:r>
            <a:r>
              <a:rPr lang="en-US" sz="2000" dirty="0" err="1"/>
              <a:t>разных</a:t>
            </a:r>
            <a:r>
              <a:rPr lang="en-US" sz="2000" dirty="0"/>
              <a:t> </a:t>
            </a:r>
            <a:r>
              <a:rPr lang="en-US" sz="2000" dirty="0" err="1"/>
              <a:t>жанрах</a:t>
            </a:r>
            <a:r>
              <a:rPr lang="en-US" sz="2000" dirty="0"/>
              <a:t>, в </a:t>
            </a:r>
            <a:r>
              <a:rPr lang="en-US" sz="2000" dirty="0" err="1"/>
              <a:t>различной</a:t>
            </a:r>
            <a:r>
              <a:rPr lang="en-US" sz="2000" dirty="0"/>
              <a:t> </a:t>
            </a:r>
            <a:r>
              <a:rPr lang="en-US" sz="2000" dirty="0" err="1"/>
              <a:t>манере</a:t>
            </a:r>
            <a:r>
              <a:rPr lang="en-US" sz="2000" dirty="0"/>
              <a:t>, </a:t>
            </a:r>
            <a:r>
              <a:rPr lang="en-US" sz="2000" dirty="0" err="1"/>
              <a:t>даже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разном</a:t>
            </a:r>
            <a:r>
              <a:rPr lang="en-US" sz="2000" dirty="0"/>
              <a:t> </a:t>
            </a:r>
            <a:r>
              <a:rPr lang="en-US" sz="2000" dirty="0" err="1"/>
              <a:t>читательском</a:t>
            </a:r>
            <a:r>
              <a:rPr lang="en-US" sz="2000" dirty="0"/>
              <a:t> </a:t>
            </a:r>
            <a:r>
              <a:rPr lang="en-US" sz="2000" dirty="0" err="1"/>
              <a:t>уровне</a:t>
            </a:r>
            <a:r>
              <a:rPr lang="en-US" sz="2000" dirty="0"/>
              <a:t>. </a:t>
            </a:r>
            <a:r>
              <a:rPr lang="en-US" sz="2000" dirty="0" err="1"/>
              <a:t>Но</a:t>
            </a:r>
            <a:r>
              <a:rPr lang="en-US" sz="2000" dirty="0"/>
              <a:t> </a:t>
            </a:r>
            <a:r>
              <a:rPr lang="en-US" sz="2000" dirty="0" err="1"/>
              <a:t>все</a:t>
            </a:r>
            <a:r>
              <a:rPr lang="en-US" sz="2000" dirty="0"/>
              <a:t>, о </a:t>
            </a:r>
            <a:r>
              <a:rPr lang="en-US" sz="2000" dirty="0" err="1"/>
              <a:t>чем</a:t>
            </a:r>
            <a:r>
              <a:rPr lang="en-US" sz="2000" dirty="0"/>
              <a:t> я </a:t>
            </a:r>
            <a:r>
              <a:rPr lang="en-US" sz="2000" dirty="0" err="1"/>
              <a:t>пишу</a:t>
            </a:r>
            <a:r>
              <a:rPr lang="en-US" sz="2000" dirty="0"/>
              <a:t>, я </a:t>
            </a:r>
            <a:r>
              <a:rPr lang="en-US" sz="2000" dirty="0" err="1"/>
              <a:t>стремлюсь</a:t>
            </a:r>
            <a:r>
              <a:rPr lang="en-US" sz="2000" dirty="0"/>
              <a:t> </a:t>
            </a:r>
            <a:r>
              <a:rPr lang="en-US" sz="2000" dirty="0" err="1"/>
              <a:t>связать</a:t>
            </a:r>
            <a:r>
              <a:rPr lang="en-US" sz="2000" dirty="0"/>
              <a:t> </a:t>
            </a:r>
            <a:r>
              <a:rPr lang="en-US" sz="2000" dirty="0" err="1"/>
              <a:t>единой</a:t>
            </a:r>
            <a:r>
              <a:rPr lang="en-US" sz="2000" dirty="0"/>
              <a:t> </a:t>
            </a:r>
            <a:r>
              <a:rPr lang="en-US" sz="2000" dirty="0" err="1"/>
              <a:t>идеей</a:t>
            </a:r>
            <a:r>
              <a:rPr lang="en-US" sz="2000" dirty="0"/>
              <a:t> </a:t>
            </a:r>
            <a:r>
              <a:rPr lang="en-US" sz="2000" dirty="0" err="1"/>
              <a:t>любви</a:t>
            </a:r>
            <a:r>
              <a:rPr lang="en-US" sz="2000" dirty="0"/>
              <a:t> к </a:t>
            </a:r>
            <a:r>
              <a:rPr lang="en-US" sz="2000" dirty="0" err="1"/>
              <a:t>своей</a:t>
            </a:r>
            <a:r>
              <a:rPr lang="en-US" sz="2000" dirty="0"/>
              <a:t> </a:t>
            </a:r>
            <a:r>
              <a:rPr lang="en-US" sz="2000" dirty="0" err="1"/>
              <a:t>земле</a:t>
            </a:r>
            <a:r>
              <a:rPr lang="en-US" sz="2000" dirty="0"/>
              <a:t>, к </a:t>
            </a:r>
            <a:r>
              <a:rPr lang="en-US" sz="2000" dirty="0" err="1"/>
              <a:t>своей</a:t>
            </a:r>
            <a:r>
              <a:rPr lang="en-US" sz="2000" dirty="0"/>
              <a:t> </a:t>
            </a:r>
            <a:r>
              <a:rPr lang="en-US" sz="2000" dirty="0" err="1"/>
              <a:t>земле</a:t>
            </a:r>
            <a:r>
              <a:rPr lang="en-US" sz="2000" dirty="0"/>
              <a:t>, к </a:t>
            </a:r>
            <a:r>
              <a:rPr lang="en-US" sz="2000" dirty="0" err="1"/>
              <a:t>своей</a:t>
            </a:r>
            <a:r>
              <a:rPr lang="en-US" sz="2000" dirty="0"/>
              <a:t> </a:t>
            </a:r>
            <a:r>
              <a:rPr lang="en-US" sz="2000" dirty="0" err="1"/>
              <a:t>Земле</a:t>
            </a:r>
            <a:r>
              <a:rPr lang="en-US" sz="2000" dirty="0"/>
              <a:t>…»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2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F66CB0-1AD6-4D8C-BE70-897ADA64FE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C3B26D-D43F-467B-B943-E20A45E780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799"/>
            <a:ext cx="6802718" cy="5486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CBA32-5AAA-B51C-F6E6-5E2A565D4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74" y="1063256"/>
            <a:ext cx="5624624" cy="10972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>
                <a:solidFill>
                  <a:srgbClr val="595959"/>
                </a:solidFill>
              </a:rPr>
              <a:t>ИСКУССТВО ОТКРЫВАЕТ БОЛЬШОЙ МИР!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D47373-3E4B-71AA-9ABB-BC0D3F74364A}"/>
              </a:ext>
            </a:extLst>
          </p:cNvPr>
          <p:cNvSpPr txBox="1"/>
          <p:nvPr/>
        </p:nvSpPr>
        <p:spPr>
          <a:xfrm>
            <a:off x="1335801" y="2447337"/>
            <a:ext cx="5475266" cy="315602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/>
              <a:t>«</a:t>
            </a:r>
            <a:r>
              <a:rPr lang="en-US" sz="2000" dirty="0" err="1"/>
              <a:t>Величайшая</a:t>
            </a:r>
            <a:r>
              <a:rPr lang="en-US" sz="2000" dirty="0"/>
              <a:t> и </a:t>
            </a:r>
            <a:r>
              <a:rPr lang="en-US" sz="2000" dirty="0" err="1"/>
              <a:t>ценнейшая</a:t>
            </a:r>
            <a:r>
              <a:rPr lang="en-US" sz="2000" dirty="0"/>
              <a:t> </a:t>
            </a:r>
            <a:r>
              <a:rPr lang="en-US" sz="2000" dirty="0" err="1"/>
              <a:t>черта</a:t>
            </a:r>
            <a:r>
              <a:rPr lang="en-US" sz="2000" dirty="0"/>
              <a:t> </a:t>
            </a:r>
            <a:r>
              <a:rPr lang="en-US" sz="2000" dirty="0" err="1"/>
              <a:t>русской</a:t>
            </a:r>
            <a:r>
              <a:rPr lang="en-US" sz="2000" dirty="0"/>
              <a:t> </a:t>
            </a:r>
            <a:r>
              <a:rPr lang="en-US" sz="2000" dirty="0" err="1"/>
              <a:t>культуры</a:t>
            </a:r>
            <a:r>
              <a:rPr lang="en-US" sz="2000" dirty="0"/>
              <a:t> </a:t>
            </a:r>
            <a:r>
              <a:rPr lang="en-US" sz="2000" dirty="0" err="1"/>
              <a:t>состояла</a:t>
            </a:r>
            <a:r>
              <a:rPr lang="en-US" sz="2000" dirty="0"/>
              <a:t> в </a:t>
            </a:r>
            <a:r>
              <a:rPr lang="en-US" sz="2000" dirty="0" err="1"/>
              <a:t>ее</a:t>
            </a:r>
            <a:r>
              <a:rPr lang="en-US" sz="2000" dirty="0"/>
              <a:t> </a:t>
            </a:r>
            <a:r>
              <a:rPr lang="en-US" sz="2000" dirty="0" err="1"/>
              <a:t>мощи</a:t>
            </a:r>
            <a:r>
              <a:rPr lang="en-US" sz="2000" dirty="0"/>
              <a:t> и </a:t>
            </a:r>
            <a:r>
              <a:rPr lang="en-US" sz="2000" dirty="0" err="1"/>
              <a:t>доброте</a:t>
            </a:r>
            <a:r>
              <a:rPr lang="en-US" sz="2000" dirty="0"/>
              <a:t>, </a:t>
            </a:r>
            <a:r>
              <a:rPr lang="en-US" sz="2000" dirty="0" err="1"/>
              <a:t>которой</a:t>
            </a:r>
            <a:r>
              <a:rPr lang="en-US" sz="2000" dirty="0"/>
              <a:t> </a:t>
            </a:r>
            <a:r>
              <a:rPr lang="en-US" sz="2000" dirty="0" err="1"/>
              <a:t>всегда</a:t>
            </a:r>
            <a:r>
              <a:rPr lang="en-US" sz="2000" dirty="0"/>
              <a:t> </a:t>
            </a:r>
            <a:r>
              <a:rPr lang="en-US" sz="2000" dirty="0" err="1"/>
              <a:t>обладает</a:t>
            </a:r>
            <a:r>
              <a:rPr lang="en-US" sz="2000" dirty="0"/>
              <a:t> </a:t>
            </a:r>
            <a:r>
              <a:rPr lang="en-US" sz="2000" dirty="0" err="1"/>
              <a:t>мощное</a:t>
            </a:r>
            <a:r>
              <a:rPr lang="en-US" sz="2000" dirty="0"/>
              <a:t>, </a:t>
            </a:r>
            <a:r>
              <a:rPr lang="en-US" sz="2000" dirty="0" err="1"/>
              <a:t>по-настоящему</a:t>
            </a:r>
            <a:r>
              <a:rPr lang="en-US" sz="2000" dirty="0"/>
              <a:t> </a:t>
            </a:r>
            <a:r>
              <a:rPr lang="en-US" sz="2000" dirty="0" err="1"/>
              <a:t>мощное</a:t>
            </a:r>
            <a:r>
              <a:rPr lang="en-US" sz="2000" dirty="0"/>
              <a:t> </a:t>
            </a:r>
            <a:r>
              <a:rPr lang="en-US" sz="2000" dirty="0" err="1"/>
              <a:t>начало</a:t>
            </a:r>
            <a:r>
              <a:rPr lang="en-US" sz="2000" dirty="0"/>
              <a:t>. </a:t>
            </a:r>
            <a:r>
              <a:rPr lang="en-US" sz="2000" dirty="0" err="1"/>
              <a:t>Именно</a:t>
            </a:r>
            <a:r>
              <a:rPr lang="en-US" sz="2000" dirty="0"/>
              <a:t> </a:t>
            </a:r>
            <a:r>
              <a:rPr lang="en-US" sz="2000" dirty="0" err="1"/>
              <a:t>поэтому</a:t>
            </a:r>
            <a:r>
              <a:rPr lang="en-US" sz="2000" dirty="0"/>
              <a:t> </a:t>
            </a:r>
            <a:r>
              <a:rPr lang="en-US" sz="2000" dirty="0" err="1"/>
              <a:t>русская</a:t>
            </a:r>
            <a:r>
              <a:rPr lang="en-US" sz="2000" dirty="0"/>
              <a:t> </a:t>
            </a:r>
            <a:r>
              <a:rPr lang="en-US" sz="2000" dirty="0" err="1"/>
              <a:t>культура</a:t>
            </a:r>
            <a:r>
              <a:rPr lang="en-US" sz="2000" dirty="0"/>
              <a:t> </a:t>
            </a:r>
            <a:r>
              <a:rPr lang="en-US" sz="2000" dirty="0" err="1"/>
              <a:t>смогла</a:t>
            </a:r>
            <a:r>
              <a:rPr lang="en-US" sz="2000" dirty="0"/>
              <a:t> </a:t>
            </a:r>
            <a:r>
              <a:rPr lang="en-US" sz="2000" dirty="0" err="1"/>
              <a:t>смело</a:t>
            </a:r>
            <a:r>
              <a:rPr lang="en-US" sz="2000" dirty="0"/>
              <a:t> </a:t>
            </a:r>
            <a:r>
              <a:rPr lang="en-US" sz="2000" dirty="0" err="1"/>
              <a:t>освоить</a:t>
            </a:r>
            <a:r>
              <a:rPr lang="en-US" sz="2000" dirty="0"/>
              <a:t>, </a:t>
            </a:r>
            <a:r>
              <a:rPr lang="en-US" sz="2000" dirty="0" err="1"/>
              <a:t>органически</a:t>
            </a:r>
            <a:r>
              <a:rPr lang="en-US" sz="2000" dirty="0"/>
              <a:t> </a:t>
            </a:r>
            <a:r>
              <a:rPr lang="en-US" sz="2000" dirty="0" err="1"/>
              <a:t>включить</a:t>
            </a:r>
            <a:r>
              <a:rPr lang="en-US" sz="2000" dirty="0"/>
              <a:t> в </a:t>
            </a:r>
            <a:r>
              <a:rPr lang="en-US" sz="2000" dirty="0" err="1"/>
              <a:t>себя</a:t>
            </a:r>
            <a:r>
              <a:rPr lang="en-US" sz="2000" dirty="0"/>
              <a:t> </a:t>
            </a:r>
            <a:r>
              <a:rPr lang="en-US" sz="2000" dirty="0" err="1"/>
              <a:t>начала</a:t>
            </a:r>
            <a:r>
              <a:rPr lang="en-US" sz="2000" dirty="0"/>
              <a:t> </a:t>
            </a:r>
            <a:r>
              <a:rPr lang="en-US" sz="2000" dirty="0" err="1"/>
              <a:t>греческие</a:t>
            </a:r>
            <a:r>
              <a:rPr lang="en-US" sz="2000" dirty="0"/>
              <a:t>, </a:t>
            </a:r>
            <a:r>
              <a:rPr lang="en-US" sz="2000" dirty="0" err="1"/>
              <a:t>скандинавские</a:t>
            </a:r>
            <a:r>
              <a:rPr lang="en-US" sz="2000" dirty="0"/>
              <a:t>, </a:t>
            </a:r>
            <a:r>
              <a:rPr lang="en-US" sz="2000" dirty="0" err="1"/>
              <a:t>угро-финские</a:t>
            </a:r>
            <a:r>
              <a:rPr lang="en-US" sz="2000" dirty="0"/>
              <a:t>, </a:t>
            </a:r>
            <a:r>
              <a:rPr lang="en-US" sz="2000" dirty="0" err="1"/>
              <a:t>тюркские</a:t>
            </a:r>
            <a:r>
              <a:rPr lang="en-US" sz="2000" dirty="0"/>
              <a:t> и т. д</a:t>
            </a:r>
            <a:r>
              <a:rPr lang="en-US" sz="2000" dirty="0">
                <a:solidFill>
                  <a:srgbClr val="595959"/>
                </a:solidFill>
              </a:rPr>
              <a:t>.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01DC958-1002-9F4A-42FE-4CB88185C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90"/>
          <a:stretch/>
        </p:blipFill>
        <p:spPr>
          <a:xfrm>
            <a:off x="7461069" y="685799"/>
            <a:ext cx="4117787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3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18374-EA52-AFB1-EC9B-A9A56754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i="1"/>
              <a:t>«ЗАМЕТКИ О РУССКОМ»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0ED96-6877-7E1C-1A56-D8C13067AB8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 err="1"/>
              <a:t>Дмитрий</a:t>
            </a:r>
            <a:r>
              <a:rPr lang="en-US" sz="2000" dirty="0"/>
              <a:t> </a:t>
            </a:r>
            <a:r>
              <a:rPr lang="en-US" sz="2000" dirty="0" err="1"/>
              <a:t>Лихачев</a:t>
            </a:r>
            <a:r>
              <a:rPr lang="en-US" sz="2000" dirty="0"/>
              <a:t> </a:t>
            </a:r>
            <a:r>
              <a:rPr lang="en-US" sz="2000" dirty="0" err="1"/>
              <a:t>много</a:t>
            </a:r>
            <a:r>
              <a:rPr lang="en-US" sz="2000" dirty="0"/>
              <a:t> </a:t>
            </a:r>
            <a:r>
              <a:rPr lang="en-US" sz="2000" dirty="0" err="1"/>
              <a:t>размышлял</a:t>
            </a:r>
            <a:r>
              <a:rPr lang="en-US" sz="2000" dirty="0"/>
              <a:t> </a:t>
            </a:r>
            <a:r>
              <a:rPr lang="en-US" sz="2000" dirty="0" err="1"/>
              <a:t>об</a:t>
            </a:r>
            <a:r>
              <a:rPr lang="en-US" sz="2000" dirty="0"/>
              <a:t> </a:t>
            </a:r>
            <a:r>
              <a:rPr lang="en-US" sz="2000" dirty="0" err="1"/>
              <a:t>истинно</a:t>
            </a:r>
            <a:r>
              <a:rPr lang="en-US" sz="2000" dirty="0"/>
              <a:t> </a:t>
            </a:r>
            <a:r>
              <a:rPr lang="en-US" sz="2000" dirty="0" err="1"/>
              <a:t>русских</a:t>
            </a:r>
            <a:r>
              <a:rPr lang="en-US" sz="2000" dirty="0"/>
              <a:t> </a:t>
            </a:r>
            <a:r>
              <a:rPr lang="en-US" sz="2000" dirty="0" err="1"/>
              <a:t>качествах</a:t>
            </a:r>
            <a:r>
              <a:rPr lang="en-US" sz="2000" dirty="0"/>
              <a:t> в </a:t>
            </a:r>
            <a:r>
              <a:rPr lang="en-US" sz="2000" dirty="0" err="1"/>
              <a:t>наших</a:t>
            </a:r>
            <a:r>
              <a:rPr lang="en-US" sz="2000" dirty="0"/>
              <a:t> </a:t>
            </a:r>
            <a:r>
              <a:rPr lang="en-US" sz="2000" dirty="0" err="1"/>
              <a:t>людях</a:t>
            </a:r>
            <a:r>
              <a:rPr lang="en-US" sz="2000" dirty="0"/>
              <a:t>. </a:t>
            </a:r>
            <a:r>
              <a:rPr lang="en-US" sz="2000" dirty="0" err="1"/>
              <a:t>Он</a:t>
            </a:r>
            <a:r>
              <a:rPr lang="en-US" sz="2000" dirty="0"/>
              <a:t> </a:t>
            </a:r>
            <a:r>
              <a:rPr lang="en-US" sz="2000" dirty="0" err="1"/>
              <a:t>замечал</a:t>
            </a:r>
            <a:r>
              <a:rPr lang="en-US" sz="2000" dirty="0"/>
              <a:t> </a:t>
            </a:r>
            <a:r>
              <a:rPr lang="en-US" sz="2000" dirty="0" err="1"/>
              <a:t>характерные</a:t>
            </a:r>
            <a:r>
              <a:rPr lang="en-US" sz="2000" dirty="0"/>
              <a:t> </a:t>
            </a:r>
            <a:r>
              <a:rPr lang="en-US" sz="2000" dirty="0" err="1"/>
              <a:t>черты</a:t>
            </a:r>
            <a:r>
              <a:rPr lang="en-US" sz="2000" dirty="0"/>
              <a:t> </a:t>
            </a:r>
            <a:r>
              <a:rPr lang="en-US" sz="2000" dirty="0" err="1"/>
              <a:t>русского</a:t>
            </a:r>
            <a:r>
              <a:rPr lang="en-US" sz="2000" dirty="0"/>
              <a:t> </a:t>
            </a:r>
            <a:r>
              <a:rPr lang="en-US" sz="2000" dirty="0" err="1"/>
              <a:t>человека</a:t>
            </a:r>
            <a:r>
              <a:rPr lang="en-US" sz="2000" dirty="0"/>
              <a:t> – </a:t>
            </a:r>
            <a:r>
              <a:rPr lang="en-US" sz="2000" dirty="0" err="1"/>
              <a:t>глубину</a:t>
            </a:r>
            <a:r>
              <a:rPr lang="en-US" sz="2000" dirty="0"/>
              <a:t> </a:t>
            </a:r>
            <a:r>
              <a:rPr lang="en-US" sz="2000" dirty="0" err="1"/>
              <a:t>души</a:t>
            </a:r>
            <a:r>
              <a:rPr lang="en-US" sz="2000" dirty="0"/>
              <a:t>, </a:t>
            </a:r>
            <a:r>
              <a:rPr lang="en-US" sz="2000" dirty="0" err="1"/>
              <a:t>приветливость</a:t>
            </a:r>
            <a:r>
              <a:rPr lang="en-US" sz="2000" dirty="0"/>
              <a:t>, </a:t>
            </a:r>
            <a:r>
              <a:rPr lang="en-US" sz="2000" dirty="0" err="1"/>
              <a:t>сердечность</a:t>
            </a:r>
            <a:r>
              <a:rPr lang="en-US" sz="2000" dirty="0"/>
              <a:t>. </a:t>
            </a:r>
            <a:r>
              <a:rPr lang="en-US" sz="2000" dirty="0" err="1"/>
              <a:t>Писал</a:t>
            </a:r>
            <a:r>
              <a:rPr lang="en-US" sz="2000" dirty="0"/>
              <a:t> </a:t>
            </a:r>
            <a:r>
              <a:rPr lang="en-US" sz="2000" dirty="0" err="1"/>
              <a:t>он</a:t>
            </a:r>
            <a:r>
              <a:rPr lang="en-US" sz="2000" dirty="0"/>
              <a:t> и о </a:t>
            </a:r>
            <a:r>
              <a:rPr lang="en-US" sz="2000" dirty="0" err="1"/>
              <a:t>храбрости</a:t>
            </a:r>
            <a:r>
              <a:rPr lang="en-US" sz="2000" dirty="0"/>
              <a:t>, </a:t>
            </a:r>
            <a:r>
              <a:rPr lang="en-US" sz="2000" dirty="0" err="1"/>
              <a:t>некой</a:t>
            </a:r>
            <a:r>
              <a:rPr lang="en-US" sz="2000" dirty="0"/>
              <a:t> </a:t>
            </a:r>
            <a:r>
              <a:rPr lang="en-US" sz="2000" dirty="0" err="1"/>
              <a:t>русской</a:t>
            </a:r>
            <a:r>
              <a:rPr lang="en-US" sz="2000" dirty="0"/>
              <a:t> </a:t>
            </a:r>
            <a:r>
              <a:rPr lang="en-US" sz="2000" dirty="0" err="1"/>
              <a:t>удали</a:t>
            </a:r>
            <a:r>
              <a:rPr lang="en-US" sz="2000" dirty="0"/>
              <a:t> в </a:t>
            </a:r>
            <a:r>
              <a:rPr lang="en-US" sz="2000" dirty="0" err="1"/>
              <a:t>мужчинах</a:t>
            </a:r>
            <a:r>
              <a:rPr lang="en-US" sz="2000" dirty="0"/>
              <a:t>. </a:t>
            </a:r>
            <a:r>
              <a:rPr lang="en-US" sz="2000" dirty="0" err="1"/>
              <a:t>Образование</a:t>
            </a:r>
            <a:r>
              <a:rPr lang="en-US" sz="2000" dirty="0"/>
              <a:t> и </a:t>
            </a:r>
            <a:r>
              <a:rPr lang="en-US" sz="2000" dirty="0" err="1"/>
              <a:t>самообразование</a:t>
            </a:r>
            <a:r>
              <a:rPr lang="en-US" sz="2000" dirty="0"/>
              <a:t> </a:t>
            </a:r>
            <a:r>
              <a:rPr lang="en-US" sz="2000" dirty="0" err="1"/>
              <a:t>для</a:t>
            </a:r>
            <a:r>
              <a:rPr lang="en-US" sz="2000" dirty="0"/>
              <a:t> </a:t>
            </a:r>
            <a:r>
              <a:rPr lang="en-US" sz="2000" dirty="0" err="1"/>
              <a:t>автора</a:t>
            </a:r>
            <a:r>
              <a:rPr lang="en-US" sz="2000" dirty="0"/>
              <a:t> — </a:t>
            </a:r>
            <a:r>
              <a:rPr lang="en-US" sz="2000" dirty="0" err="1"/>
              <a:t>это</a:t>
            </a:r>
            <a:r>
              <a:rPr lang="en-US" sz="2000" dirty="0"/>
              <a:t> </a:t>
            </a:r>
            <a:r>
              <a:rPr lang="en-US" sz="2000" dirty="0" err="1"/>
              <a:t>то</a:t>
            </a:r>
            <a:r>
              <a:rPr lang="en-US" sz="2000" dirty="0"/>
              <a:t>, </a:t>
            </a:r>
            <a:r>
              <a:rPr lang="en-US" sz="2000" dirty="0" err="1"/>
              <a:t>чем</a:t>
            </a:r>
            <a:r>
              <a:rPr lang="en-US" sz="2000" dirty="0"/>
              <a:t> </a:t>
            </a:r>
            <a:r>
              <a:rPr lang="en-US" sz="2000" dirty="0" err="1"/>
              <a:t>каждый</a:t>
            </a:r>
            <a:r>
              <a:rPr lang="en-US" sz="2000" dirty="0"/>
              <a:t> </a:t>
            </a:r>
            <a:r>
              <a:rPr lang="en-US" sz="2000" dirty="0" err="1"/>
              <a:t>человек</a:t>
            </a:r>
            <a:r>
              <a:rPr lang="en-US" sz="2000" dirty="0"/>
              <a:t> </a:t>
            </a:r>
            <a:r>
              <a:rPr lang="en-US" sz="2000" dirty="0" err="1"/>
              <a:t>должен</a:t>
            </a:r>
            <a:r>
              <a:rPr lang="en-US" sz="2000" dirty="0"/>
              <a:t> </a:t>
            </a:r>
            <a:r>
              <a:rPr lang="en-US" sz="2000" dirty="0" err="1"/>
              <a:t>быть</a:t>
            </a:r>
            <a:r>
              <a:rPr lang="en-US" sz="2000" dirty="0"/>
              <a:t> </a:t>
            </a:r>
            <a:r>
              <a:rPr lang="en-US" sz="2000" dirty="0" err="1"/>
              <a:t>озабочен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протяжении</a:t>
            </a:r>
            <a:r>
              <a:rPr lang="en-US" sz="2000" dirty="0"/>
              <a:t> </a:t>
            </a:r>
            <a:r>
              <a:rPr lang="en-US" sz="2000" dirty="0" err="1"/>
              <a:t>жизни</a:t>
            </a:r>
            <a:r>
              <a:rPr lang="en-US" sz="2000" dirty="0"/>
              <a:t>. </a:t>
            </a:r>
            <a:r>
              <a:rPr lang="en-US" sz="2000" dirty="0" err="1"/>
              <a:t>Необразованность</a:t>
            </a:r>
            <a:r>
              <a:rPr lang="en-US" sz="2000" dirty="0"/>
              <a:t> и </a:t>
            </a:r>
            <a:r>
              <a:rPr lang="en-US" sz="2000" dirty="0" err="1"/>
              <a:t>невежество</a:t>
            </a:r>
            <a:r>
              <a:rPr lang="en-US" sz="2000" dirty="0"/>
              <a:t>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может</a:t>
            </a:r>
            <a:r>
              <a:rPr lang="en-US" sz="2000" dirty="0"/>
              <a:t> </a:t>
            </a:r>
            <a:r>
              <a:rPr lang="en-US" sz="2000" dirty="0" err="1"/>
              <a:t>быть</a:t>
            </a:r>
            <a:r>
              <a:rPr lang="en-US" sz="2000" dirty="0"/>
              <a:t> </a:t>
            </a:r>
            <a:r>
              <a:rPr lang="en-US" sz="2000" dirty="0" err="1"/>
              <a:t>естественным</a:t>
            </a:r>
            <a:r>
              <a:rPr lang="en-US" sz="2000" dirty="0"/>
              <a:t> </a:t>
            </a:r>
            <a:r>
              <a:rPr lang="en-US" sz="2000" dirty="0" err="1"/>
              <a:t>состоянием</a:t>
            </a:r>
            <a:r>
              <a:rPr lang="en-US" sz="2000" dirty="0"/>
              <a:t> </a:t>
            </a:r>
            <a:r>
              <a:rPr lang="en-US" sz="2000" dirty="0" err="1"/>
              <a:t>человека</a:t>
            </a:r>
            <a:r>
              <a:rPr lang="en-US" sz="2000" dirty="0"/>
              <a:t>.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8902FA0-12FF-564E-244A-2A8183762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831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7210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99E6A-FF51-ED97-7F71-7F563BE89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07" y="365125"/>
            <a:ext cx="6181404" cy="15607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i="1" dirty="0">
                <a:cs typeface="Calibri Light"/>
              </a:rPr>
              <a:t>«ЭКОЛОГИЯ КУЛЬТУРЫ»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EAD27-04C4-8EF8-F93B-D9D8B1C387EB}"/>
              </a:ext>
            </a:extLst>
          </p:cNvPr>
          <p:cNvSpPr txBox="1"/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Что мы называет экологией? Это наука о сохранности окружающего мира. А культура способна защитить человека от безнравственности, агрессии, лжи.</a:t>
            </a:r>
          </a:p>
        </p:txBody>
      </p:sp>
      <p:pic>
        <p:nvPicPr>
          <p:cNvPr id="5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7A642BA4-C9FD-5957-5A6D-388AD1E30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53" r="-2" b="553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5869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747</Words>
  <Application>Microsoft Office PowerPoint</Application>
  <PresentationFormat>Широкоэкранный</PresentationFormat>
  <Paragraphs>29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PT Sans</vt:lpstr>
      <vt:lpstr>Wingdings</vt:lpstr>
      <vt:lpstr>Тема Office</vt:lpstr>
      <vt:lpstr>ДМИТРИЙ СЕРГЕЕВИЧ ЛИХАЧЕВ </vt:lpstr>
      <vt:lpstr>ВОСПОМИНАНИЕ О ДЕТСТВЕ...</vt:lpstr>
      <vt:lpstr>Я ВСПОМИНАЮ...</vt:lpstr>
      <vt:lpstr>МОЯ ВОЙНА</vt:lpstr>
      <vt:lpstr>"ЛИТЕРАТУРНЫЕ ПАМЯТНИКИ"</vt:lpstr>
      <vt:lpstr>ИЗУЧЕНИЕ КУЛЬТУРЫ ДРЕВНЕЙ РУСИ</vt:lpstr>
      <vt:lpstr>«ПИСЬМО МОНОМАХА ПАРАЗИТЕЛЬНО!...»</vt:lpstr>
      <vt:lpstr>"ПИСЬМА О ДОБРОМ И ПРЕКРАСНОМ"</vt:lpstr>
      <vt:lpstr>ЗЕМЛЯ РОДНАЯ...</vt:lpstr>
      <vt:lpstr>ГЛАВНОЕ-ЛЮБОВЬ К СВОЕЙ ЗЕМЛЕ!</vt:lpstr>
      <vt:lpstr>ИСКУССТВО ОТКРЫВАЕТ БОЛЬШОЙ МИР!</vt:lpstr>
      <vt:lpstr>«ЗАМЕТКИ О РУССКОМ»</vt:lpstr>
      <vt:lpstr>«ЭКОЛОГИЯ КУЛЬТУРЫ»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200</cp:revision>
  <dcterms:created xsi:type="dcterms:W3CDTF">2023-04-05T13:38:28Z</dcterms:created>
  <dcterms:modified xsi:type="dcterms:W3CDTF">2023-04-05T14:45:39Z</dcterms:modified>
</cp:coreProperties>
</file>