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81.xml" ContentType="application/vnd.openxmlformats-officedocument.presentationml.slide+xml"/>
  <Override PartName="/ppt/slides/slide80.xml" ContentType="application/vnd.openxmlformats-officedocument.presentationml.slide+xml"/>
  <Override PartName="/ppt/slides/slide79.xml" ContentType="application/vnd.openxmlformats-officedocument.presentationml.slide+xml"/>
  <Override PartName="/ppt/slides/slide77.xml" ContentType="application/vnd.openxmlformats-officedocument.presentationml.slide+xml"/>
  <Override PartName="/ppt/slides/slide75.xml" ContentType="application/vnd.openxmlformats-officedocument.presentationml.slide+xml"/>
  <Override PartName="/ppt/slides/slide72.xml" ContentType="application/vnd.openxmlformats-officedocument.presentationml.slide+xml"/>
  <Override PartName="/ppt/slides/slide71.xml" ContentType="application/vnd.openxmlformats-officedocument.presentationml.slide+xml"/>
  <Override PartName="/ppt/slides/slide70.xml" ContentType="application/vnd.openxmlformats-officedocument.presentationml.slide+xml"/>
  <Override PartName="/ppt/slides/slide67.xml" ContentType="application/vnd.openxmlformats-officedocument.presentationml.slide+xml"/>
  <Override PartName="/ppt/slides/slide66.xml" ContentType="application/vnd.openxmlformats-officedocument.presentationml.slide+xml"/>
  <Override PartName="/ppt/slides/slide65.xml" ContentType="application/vnd.openxmlformats-officedocument.presentationml.slide+xml"/>
  <Override PartName="/ppt/slides/slide68.xml" ContentType="application/vnd.openxmlformats-officedocument.presentationml.slide+xml"/>
  <Override PartName="/ppt/slides/slide64.xml" ContentType="application/vnd.openxmlformats-officedocument.presentationml.slide+xml"/>
  <Override PartName="/ppt/slides/slide63.xml" ContentType="application/vnd.openxmlformats-officedocument.presentationml.slide+xml"/>
  <Override PartName="/ppt/slides/slide61.xml" ContentType="application/vnd.openxmlformats-officedocument.presentationml.slide+xml"/>
  <Override PartName="/ppt/slides/slide59.xml" ContentType="application/vnd.openxmlformats-officedocument.presentationml.slide+xml"/>
  <Override PartName="/ppt/slides/slide56.xml" ContentType="application/vnd.openxmlformats-officedocument.presentationml.slide+xml"/>
  <Override PartName="/ppt/slides/slide74.xml" ContentType="application/vnd.openxmlformats-officedocument.presentationml.slide+xml"/>
  <Override PartName="/ppt/slides/slide55.xml" ContentType="application/vnd.openxmlformats-officedocument.presentationml.slide+xml"/>
  <Override PartName="/ppt/slides/slide52.xml" ContentType="application/vnd.openxmlformats-officedocument.presentationml.slide+xml"/>
  <Override PartName="/ppt/slides/slide50.xml" ContentType="application/vnd.openxmlformats-officedocument.presentationml.slide+xml"/>
  <Override PartName="/ppt/slides/slide82.xml" ContentType="application/vnd.openxmlformats-officedocument.presentationml.slide+xml"/>
  <Override PartName="/ppt/slides/slide45.xml" ContentType="application/vnd.openxmlformats-officedocument.presentationml.slide+xml"/>
  <Override PartName="/ppt/slides/slide43.xml" ContentType="application/vnd.openxmlformats-officedocument.presentationml.slide+xml"/>
  <Override PartName="/ppt/slides/slide46.xml" ContentType="application/vnd.openxmlformats-officedocument.presentationml.slide+xml"/>
  <Override PartName="/ppt/slides/slide37.xml" ContentType="application/vnd.openxmlformats-officedocument.presentationml.slide+xml"/>
  <Override PartName="/ppt/slides/slide51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62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78.xml" ContentType="application/vnd.openxmlformats-officedocument.presentationml.slide+xml"/>
  <Override PartName="/ppt/slides/slide73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47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42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57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s/slide6.xml" ContentType="application/vnd.openxmlformats-officedocument.presentationml.slide+xml"/>
  <Override PartName="/ppt/slides/slide44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s/slide4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s/slide76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s/slide41.xml" ContentType="application/vnd.openxmlformats-officedocument.presentationml.slide+xml"/>
  <Override PartName="/ppt/slides/slide16.xml" ContentType="application/vnd.openxmlformats-officedocument.presentationml.slide+xml"/>
  <Override PartName="/ppt/slides/slide53.xml" ContentType="application/vnd.openxmlformats-officedocument.presentationml.slide+xml"/>
  <Override PartName="/ppt/theme/theme1.xml" ContentType="application/vnd.openxmlformats-officedocument.theme+xml"/>
  <Override PartName="/ppt/slides/slide28.xml" ContentType="application/vnd.openxmlformats-officedocument.presentationml.slide+xml"/>
  <Override PartName="/ppt/slides/slide60.xml" ContentType="application/vnd.openxmlformats-officedocument.presentationml.slide+xml"/>
  <Override PartName="/ppt/slides/slide2.xml" ContentType="application/vnd.openxmlformats-officedocument.presentationml.slide+xml"/>
  <Override PartName="/ppt/slides/slide39.xml" ContentType="application/vnd.openxmlformats-officedocument.presentationml.slide+xml"/>
  <Override PartName="/ppt/slides/slide58.xml" ContentType="application/vnd.openxmlformats-officedocument.presentationml.slide+xml"/>
  <Override PartName="/ppt/viewProps.xml" ContentType="application/vnd.openxmlformats-officedocument.presentationml.viewProps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s/slide38.xml" ContentType="application/vnd.openxmlformats-officedocument.presentationml.slide+xml"/>
  <Override PartName="/ppt/slides/slide34.xml" ContentType="application/vnd.openxmlformats-officedocument.presentationml.slide+xml"/>
  <Override PartName="/ppt/slides/slide54.xml" ContentType="application/vnd.openxmlformats-officedocument.presentationml.slide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slide" Target="slides/slide74.xml"/><Relationship Id="rId77" Type="http://schemas.openxmlformats.org/officeDocument/2006/relationships/slide" Target="slides/slide75.xml"/><Relationship Id="rId78" Type="http://schemas.openxmlformats.org/officeDocument/2006/relationships/slide" Target="slides/slide76.xml"/><Relationship Id="rId79" Type="http://schemas.openxmlformats.org/officeDocument/2006/relationships/slide" Target="slides/slide77.xml"/><Relationship Id="rId80" Type="http://schemas.openxmlformats.org/officeDocument/2006/relationships/slide" Target="slides/slide78.xml"/><Relationship Id="rId81" Type="http://schemas.openxmlformats.org/officeDocument/2006/relationships/slide" Target="slides/slide79.xml"/><Relationship Id="rId82" Type="http://schemas.openxmlformats.org/officeDocument/2006/relationships/slide" Target="slides/slide80.xml"/><Relationship Id="rId83" Type="http://schemas.openxmlformats.org/officeDocument/2006/relationships/slide" Target="slides/slide81.xml"/><Relationship Id="rId84" Type="http://schemas.openxmlformats.org/officeDocument/2006/relationships/slide" Target="slides/slide82.xml"/><Relationship Id="rId85" Type="http://schemas.openxmlformats.org/officeDocument/2006/relationships/presProps" Target="presProps.xml" /><Relationship Id="rId86" Type="http://schemas.openxmlformats.org/officeDocument/2006/relationships/tableStyles" Target="tableStyles.xml" /><Relationship Id="rId87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hyperlink" Target="http://sun-shine-kz.ucoz.ru/" TargetMode="Externa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Титульный слайд">
    <p:bg>
      <p:bgPr shadeToTitle="0">
        <a:blipFill>
          <a:blip r:embed="rId2">
            <a:lum/>
          </a:blip>
          <a:srcRect l="7500" t="0" r="9166" b="654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  <p:pic>
        <p:nvPicPr>
          <p:cNvPr id="1026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35496" y="44624"/>
            <a:ext cx="460348" cy="460350"/>
          </a:xfrm>
          <a:prstGeom prst="rect">
            <a:avLst/>
          </a:prstGeom>
          <a:noFill/>
        </p:spPr>
      </p:pic>
      <p:pic>
        <p:nvPicPr>
          <p:cNvPr id="1028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577529" y="471447"/>
            <a:ext cx="304800" cy="304801"/>
          </a:xfrm>
          <a:prstGeom prst="rect">
            <a:avLst/>
          </a:prstGeom>
          <a:noFill/>
        </p:spPr>
      </p:pic>
      <p:pic>
        <p:nvPicPr>
          <p:cNvPr id="12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2787534" y="496390"/>
            <a:ext cx="304800" cy="304801"/>
          </a:xfrm>
          <a:prstGeom prst="rect">
            <a:avLst/>
          </a:prstGeom>
          <a:noFill/>
        </p:spPr>
      </p:pic>
      <p:pic>
        <p:nvPicPr>
          <p:cNvPr id="13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3317613" y="44624"/>
            <a:ext cx="460348" cy="460350"/>
          </a:xfrm>
          <a:prstGeom prst="rect">
            <a:avLst/>
          </a:prstGeom>
          <a:noFill/>
        </p:spPr>
      </p:pic>
      <p:pic>
        <p:nvPicPr>
          <p:cNvPr id="14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4142022" y="335648"/>
            <a:ext cx="304800" cy="304801"/>
          </a:xfrm>
          <a:prstGeom prst="rect">
            <a:avLst/>
          </a:prstGeom>
          <a:noFill/>
        </p:spPr>
      </p:pic>
      <p:pic>
        <p:nvPicPr>
          <p:cNvPr id="17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5477853" y="44624"/>
            <a:ext cx="460348" cy="460350"/>
          </a:xfrm>
          <a:prstGeom prst="rect">
            <a:avLst/>
          </a:prstGeom>
          <a:noFill/>
        </p:spPr>
      </p:pic>
      <p:pic>
        <p:nvPicPr>
          <p:cNvPr id="18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6012159" y="171871"/>
            <a:ext cx="304800" cy="304801"/>
          </a:xfrm>
          <a:prstGeom prst="rect">
            <a:avLst/>
          </a:prstGeom>
          <a:noFill/>
        </p:spPr>
      </p:pic>
      <p:pic>
        <p:nvPicPr>
          <p:cNvPr id="19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6449453" y="82224"/>
            <a:ext cx="460348" cy="460350"/>
          </a:xfrm>
          <a:prstGeom prst="rect">
            <a:avLst/>
          </a:prstGeom>
          <a:noFill/>
        </p:spPr>
      </p:pic>
      <p:pic>
        <p:nvPicPr>
          <p:cNvPr id="20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7121462" y="425495"/>
            <a:ext cx="304800" cy="304801"/>
          </a:xfrm>
          <a:prstGeom prst="rect">
            <a:avLst/>
          </a:prstGeom>
          <a:noFill/>
        </p:spPr>
      </p:pic>
      <p:pic>
        <p:nvPicPr>
          <p:cNvPr id="22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8207896" y="188640"/>
            <a:ext cx="304800" cy="304801"/>
          </a:xfrm>
          <a:prstGeom prst="rect">
            <a:avLst/>
          </a:prstGeom>
          <a:noFill/>
        </p:spPr>
      </p:pic>
      <p:pic>
        <p:nvPicPr>
          <p:cNvPr id="23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8609693" y="82224"/>
            <a:ext cx="460348" cy="460350"/>
          </a:xfrm>
          <a:prstGeom prst="rect">
            <a:avLst/>
          </a:prstGeom>
          <a:noFill/>
        </p:spPr>
      </p:pic>
      <p:pic>
        <p:nvPicPr>
          <p:cNvPr id="43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853185" y="1124792"/>
            <a:ext cx="304800" cy="304801"/>
          </a:xfrm>
          <a:prstGeom prst="rect">
            <a:avLst/>
          </a:prstGeom>
          <a:noFill/>
        </p:spPr>
      </p:pic>
      <p:pic>
        <p:nvPicPr>
          <p:cNvPr id="45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1645731" y="891951"/>
            <a:ext cx="304800" cy="304801"/>
          </a:xfrm>
          <a:prstGeom prst="rect">
            <a:avLst/>
          </a:prstGeom>
          <a:noFill/>
        </p:spPr>
      </p:pic>
      <p:pic>
        <p:nvPicPr>
          <p:cNvPr id="47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2855712" y="960471"/>
            <a:ext cx="304800" cy="304801"/>
          </a:xfrm>
          <a:prstGeom prst="rect">
            <a:avLst/>
          </a:prstGeom>
          <a:noFill/>
        </p:spPr>
      </p:pic>
      <p:pic>
        <p:nvPicPr>
          <p:cNvPr id="54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6413957" y="730296"/>
            <a:ext cx="460348" cy="460350"/>
          </a:xfrm>
          <a:prstGeom prst="rect">
            <a:avLst/>
          </a:prstGeom>
          <a:noFill/>
        </p:spPr>
      </p:pic>
      <p:pic>
        <p:nvPicPr>
          <p:cNvPr id="58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8574197" y="730296"/>
            <a:ext cx="460348" cy="460350"/>
          </a:xfrm>
          <a:prstGeom prst="rect">
            <a:avLst/>
          </a:prstGeom>
          <a:noFill/>
        </p:spPr>
      </p:pic>
      <p:pic>
        <p:nvPicPr>
          <p:cNvPr id="59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70992" y="1372479"/>
            <a:ext cx="460348" cy="460350"/>
          </a:xfrm>
          <a:prstGeom prst="rect">
            <a:avLst/>
          </a:prstGeom>
          <a:noFill/>
        </p:spPr>
      </p:pic>
      <p:pic>
        <p:nvPicPr>
          <p:cNvPr id="60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613025" y="1799302"/>
            <a:ext cx="304800" cy="304801"/>
          </a:xfrm>
          <a:prstGeom prst="rect">
            <a:avLst/>
          </a:prstGeom>
          <a:noFill/>
        </p:spPr>
      </p:pic>
      <p:pic>
        <p:nvPicPr>
          <p:cNvPr id="62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1718792" y="1702103"/>
            <a:ext cx="304800" cy="304801"/>
          </a:xfrm>
          <a:prstGeom prst="rect">
            <a:avLst/>
          </a:prstGeom>
          <a:noFill/>
        </p:spPr>
      </p:pic>
      <p:pic>
        <p:nvPicPr>
          <p:cNvPr id="63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2346948" y="1372479"/>
            <a:ext cx="460348" cy="460350"/>
          </a:xfrm>
          <a:prstGeom prst="rect">
            <a:avLst/>
          </a:prstGeom>
          <a:noFill/>
        </p:spPr>
      </p:pic>
      <p:pic>
        <p:nvPicPr>
          <p:cNvPr id="64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2823030" y="1824245"/>
            <a:ext cx="304800" cy="304801"/>
          </a:xfrm>
          <a:prstGeom prst="rect">
            <a:avLst/>
          </a:prstGeom>
          <a:noFill/>
        </p:spPr>
      </p:pic>
      <p:pic>
        <p:nvPicPr>
          <p:cNvPr id="65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3353108" y="1372479"/>
            <a:ext cx="460348" cy="460350"/>
          </a:xfrm>
          <a:prstGeom prst="rect">
            <a:avLst/>
          </a:prstGeom>
          <a:noFill/>
        </p:spPr>
      </p:pic>
      <p:pic>
        <p:nvPicPr>
          <p:cNvPr id="66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4177517" y="1663503"/>
            <a:ext cx="304800" cy="304801"/>
          </a:xfrm>
          <a:prstGeom prst="rect">
            <a:avLst/>
          </a:prstGeom>
          <a:noFill/>
        </p:spPr>
      </p:pic>
      <p:pic>
        <p:nvPicPr>
          <p:cNvPr id="70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6047656" y="1499726"/>
            <a:ext cx="304800" cy="304801"/>
          </a:xfrm>
          <a:prstGeom prst="rect">
            <a:avLst/>
          </a:prstGeom>
          <a:noFill/>
        </p:spPr>
      </p:pic>
      <p:pic>
        <p:nvPicPr>
          <p:cNvPr id="72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7156958" y="1753350"/>
            <a:ext cx="304800" cy="304801"/>
          </a:xfrm>
          <a:prstGeom prst="rect">
            <a:avLst/>
          </a:prstGeom>
          <a:noFill/>
        </p:spPr>
      </p:pic>
      <p:pic>
        <p:nvPicPr>
          <p:cNvPr id="73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7614158" y="1338071"/>
            <a:ext cx="460348" cy="460350"/>
          </a:xfrm>
          <a:prstGeom prst="rect">
            <a:avLst/>
          </a:prstGeom>
          <a:noFill/>
        </p:spPr>
      </p:pic>
      <p:pic>
        <p:nvPicPr>
          <p:cNvPr id="74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8243392" y="1516495"/>
            <a:ext cx="304800" cy="304801"/>
          </a:xfrm>
          <a:prstGeom prst="rect">
            <a:avLst/>
          </a:prstGeom>
          <a:noFill/>
        </p:spPr>
      </p:pic>
      <p:pic>
        <p:nvPicPr>
          <p:cNvPr id="78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963307" y="1876535"/>
            <a:ext cx="460348" cy="460350"/>
          </a:xfrm>
          <a:prstGeom prst="rect">
            <a:avLst/>
          </a:prstGeom>
          <a:noFill/>
        </p:spPr>
      </p:pic>
      <p:pic>
        <p:nvPicPr>
          <p:cNvPr id="81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2891208" y="2288326"/>
            <a:ext cx="304800" cy="304801"/>
          </a:xfrm>
          <a:prstGeom prst="rect">
            <a:avLst/>
          </a:prstGeom>
          <a:noFill/>
        </p:spPr>
      </p:pic>
      <p:pic>
        <p:nvPicPr>
          <p:cNvPr id="85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5076056" y="2147798"/>
            <a:ext cx="304800" cy="304801"/>
          </a:xfrm>
          <a:prstGeom prst="rect">
            <a:avLst/>
          </a:prstGeom>
          <a:noFill/>
        </p:spPr>
      </p:pic>
      <p:pic>
        <p:nvPicPr>
          <p:cNvPr id="86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5513349" y="2222424"/>
            <a:ext cx="460348" cy="460350"/>
          </a:xfrm>
          <a:prstGeom prst="rect">
            <a:avLst/>
          </a:prstGeom>
          <a:noFill/>
        </p:spPr>
      </p:pic>
      <p:pic>
        <p:nvPicPr>
          <p:cNvPr id="87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5966057" y="1954852"/>
            <a:ext cx="304800" cy="304801"/>
          </a:xfrm>
          <a:prstGeom prst="rect">
            <a:avLst/>
          </a:prstGeom>
          <a:noFill/>
        </p:spPr>
      </p:pic>
      <p:pic>
        <p:nvPicPr>
          <p:cNvPr id="88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6449453" y="2058151"/>
            <a:ext cx="460348" cy="460350"/>
          </a:xfrm>
          <a:prstGeom prst="rect">
            <a:avLst/>
          </a:prstGeom>
          <a:noFill/>
        </p:spPr>
      </p:pic>
      <p:pic>
        <p:nvPicPr>
          <p:cNvPr id="90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7578662" y="1986143"/>
            <a:ext cx="460348" cy="460350"/>
          </a:xfrm>
          <a:prstGeom prst="rect">
            <a:avLst/>
          </a:prstGeom>
          <a:noFill/>
        </p:spPr>
      </p:pic>
      <p:pic>
        <p:nvPicPr>
          <p:cNvPr id="92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8609693" y="2058151"/>
            <a:ext cx="460348" cy="460350"/>
          </a:xfrm>
          <a:prstGeom prst="rect">
            <a:avLst/>
          </a:prstGeom>
          <a:noFill/>
        </p:spPr>
      </p:pic>
      <p:pic>
        <p:nvPicPr>
          <p:cNvPr id="93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106488" y="2734530"/>
            <a:ext cx="460348" cy="460350"/>
          </a:xfrm>
          <a:prstGeom prst="rect">
            <a:avLst/>
          </a:prstGeom>
          <a:noFill/>
        </p:spPr>
      </p:pic>
      <p:pic>
        <p:nvPicPr>
          <p:cNvPr id="96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1754288" y="3064154"/>
            <a:ext cx="304800" cy="304801"/>
          </a:xfrm>
          <a:prstGeom prst="rect">
            <a:avLst/>
          </a:prstGeom>
          <a:noFill/>
        </p:spPr>
      </p:pic>
      <p:pic>
        <p:nvPicPr>
          <p:cNvPr id="97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2382444" y="2734530"/>
            <a:ext cx="460348" cy="460350"/>
          </a:xfrm>
          <a:prstGeom prst="rect">
            <a:avLst/>
          </a:prstGeom>
          <a:noFill/>
        </p:spPr>
      </p:pic>
      <p:pic>
        <p:nvPicPr>
          <p:cNvPr id="99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3388605" y="2734530"/>
            <a:ext cx="460348" cy="460350"/>
          </a:xfrm>
          <a:prstGeom prst="rect">
            <a:avLst/>
          </a:prstGeom>
          <a:noFill/>
        </p:spPr>
      </p:pic>
      <p:pic>
        <p:nvPicPr>
          <p:cNvPr id="101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4517814" y="2706228"/>
            <a:ext cx="460348" cy="460350"/>
          </a:xfrm>
          <a:prstGeom prst="rect">
            <a:avLst/>
          </a:prstGeom>
          <a:noFill/>
        </p:spPr>
      </p:pic>
      <p:pic>
        <p:nvPicPr>
          <p:cNvPr id="102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5387008" y="3077801"/>
            <a:ext cx="304800" cy="304801"/>
          </a:xfrm>
          <a:prstGeom prst="rect">
            <a:avLst/>
          </a:prstGeom>
          <a:noFill/>
        </p:spPr>
      </p:pic>
      <p:pic>
        <p:nvPicPr>
          <p:cNvPr id="104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6083152" y="2861777"/>
            <a:ext cx="304800" cy="304801"/>
          </a:xfrm>
          <a:prstGeom prst="rect">
            <a:avLst/>
          </a:prstGeom>
          <a:noFill/>
        </p:spPr>
      </p:pic>
      <p:pic>
        <p:nvPicPr>
          <p:cNvPr id="108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8278888" y="2878546"/>
            <a:ext cx="304800" cy="304801"/>
          </a:xfrm>
          <a:prstGeom prst="rect">
            <a:avLst/>
          </a:prstGeom>
          <a:noFill/>
        </p:spPr>
      </p:pic>
      <p:pic>
        <p:nvPicPr>
          <p:cNvPr id="111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924177" y="3814697"/>
            <a:ext cx="304800" cy="304801"/>
          </a:xfrm>
          <a:prstGeom prst="rect">
            <a:avLst/>
          </a:prstGeom>
          <a:noFill/>
        </p:spPr>
      </p:pic>
      <p:pic>
        <p:nvPicPr>
          <p:cNvPr id="113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1716723" y="3581857"/>
            <a:ext cx="304800" cy="304801"/>
          </a:xfrm>
          <a:prstGeom prst="rect">
            <a:avLst/>
          </a:prstGeom>
          <a:noFill/>
        </p:spPr>
      </p:pic>
      <p:pic>
        <p:nvPicPr>
          <p:cNvPr id="116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3388605" y="3296443"/>
            <a:ext cx="460348" cy="460350"/>
          </a:xfrm>
          <a:prstGeom prst="rect">
            <a:avLst/>
          </a:prstGeom>
          <a:noFill/>
        </p:spPr>
      </p:pic>
      <p:pic>
        <p:nvPicPr>
          <p:cNvPr id="118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4621729" y="3313754"/>
            <a:ext cx="460348" cy="460350"/>
          </a:xfrm>
          <a:prstGeom prst="rect">
            <a:avLst/>
          </a:prstGeom>
          <a:noFill/>
        </p:spPr>
      </p:pic>
      <p:pic>
        <p:nvPicPr>
          <p:cNvPr id="120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5548845" y="3584475"/>
            <a:ext cx="460348" cy="460350"/>
          </a:xfrm>
          <a:prstGeom prst="rect">
            <a:avLst/>
          </a:prstGeom>
          <a:noFill/>
        </p:spPr>
      </p:pic>
      <p:pic>
        <p:nvPicPr>
          <p:cNvPr id="123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7040054" y="3666200"/>
            <a:ext cx="304800" cy="304801"/>
          </a:xfrm>
          <a:prstGeom prst="rect">
            <a:avLst/>
          </a:prstGeom>
          <a:noFill/>
        </p:spPr>
      </p:pic>
      <p:pic>
        <p:nvPicPr>
          <p:cNvPr id="124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7614158" y="3348194"/>
            <a:ext cx="460348" cy="460350"/>
          </a:xfrm>
          <a:prstGeom prst="rect">
            <a:avLst/>
          </a:prstGeom>
          <a:noFill/>
        </p:spPr>
      </p:pic>
      <p:pic>
        <p:nvPicPr>
          <p:cNvPr id="127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87587" y="4087032"/>
            <a:ext cx="460348" cy="460350"/>
          </a:xfrm>
          <a:prstGeom prst="rect">
            <a:avLst/>
          </a:prstGeom>
          <a:noFill/>
        </p:spPr>
      </p:pic>
      <p:pic>
        <p:nvPicPr>
          <p:cNvPr id="130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1735387" y="4416656"/>
            <a:ext cx="304800" cy="304801"/>
          </a:xfrm>
          <a:prstGeom prst="rect">
            <a:avLst/>
          </a:prstGeom>
          <a:noFill/>
        </p:spPr>
      </p:pic>
      <p:pic>
        <p:nvPicPr>
          <p:cNvPr id="132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2839625" y="4538798"/>
            <a:ext cx="304800" cy="304801"/>
          </a:xfrm>
          <a:prstGeom prst="rect">
            <a:avLst/>
          </a:prstGeom>
          <a:noFill/>
        </p:spPr>
      </p:pic>
      <p:pic>
        <p:nvPicPr>
          <p:cNvPr id="133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3369704" y="4087032"/>
            <a:ext cx="460348" cy="460350"/>
          </a:xfrm>
          <a:prstGeom prst="rect">
            <a:avLst/>
          </a:prstGeom>
          <a:noFill/>
        </p:spPr>
      </p:pic>
      <p:pic>
        <p:nvPicPr>
          <p:cNvPr id="134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4194113" y="4378056"/>
            <a:ext cx="304800" cy="304801"/>
          </a:xfrm>
          <a:prstGeom prst="rect">
            <a:avLst/>
          </a:prstGeom>
          <a:noFill/>
        </p:spPr>
      </p:pic>
      <p:pic>
        <p:nvPicPr>
          <p:cNvPr id="135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4498913" y="4058730"/>
            <a:ext cx="460348" cy="460350"/>
          </a:xfrm>
          <a:prstGeom prst="rect">
            <a:avLst/>
          </a:prstGeom>
          <a:noFill/>
        </p:spPr>
      </p:pic>
      <p:pic>
        <p:nvPicPr>
          <p:cNvPr id="140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7173553" y="4467903"/>
            <a:ext cx="304800" cy="304801"/>
          </a:xfrm>
          <a:prstGeom prst="rect">
            <a:avLst/>
          </a:prstGeom>
          <a:noFill/>
        </p:spPr>
      </p:pic>
      <p:pic>
        <p:nvPicPr>
          <p:cNvPr id="142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8259987" y="4231048"/>
            <a:ext cx="304800" cy="304801"/>
          </a:xfrm>
          <a:prstGeom prst="rect">
            <a:avLst/>
          </a:prstGeom>
          <a:noFill/>
        </p:spPr>
      </p:pic>
      <p:pic>
        <p:nvPicPr>
          <p:cNvPr id="144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52091" y="4735104"/>
            <a:ext cx="460348" cy="460350"/>
          </a:xfrm>
          <a:prstGeom prst="rect">
            <a:avLst/>
          </a:prstGeom>
          <a:noFill/>
        </p:spPr>
      </p:pic>
      <p:pic>
        <p:nvPicPr>
          <p:cNvPr id="150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3369704" y="4648945"/>
            <a:ext cx="460348" cy="460350"/>
          </a:xfrm>
          <a:prstGeom prst="rect">
            <a:avLst/>
          </a:prstGeom>
          <a:noFill/>
        </p:spPr>
      </p:pic>
      <p:pic>
        <p:nvPicPr>
          <p:cNvPr id="151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4042041" y="4974206"/>
            <a:ext cx="304800" cy="304801"/>
          </a:xfrm>
          <a:prstGeom prst="rect">
            <a:avLst/>
          </a:prstGeom>
          <a:noFill/>
        </p:spPr>
      </p:pic>
      <p:pic>
        <p:nvPicPr>
          <p:cNvPr id="154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5529944" y="4936977"/>
            <a:ext cx="460348" cy="460350"/>
          </a:xfrm>
          <a:prstGeom prst="rect">
            <a:avLst/>
          </a:prstGeom>
          <a:noFill/>
        </p:spPr>
      </p:pic>
      <p:pic>
        <p:nvPicPr>
          <p:cNvPr id="156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6466048" y="4772704"/>
            <a:ext cx="460348" cy="460350"/>
          </a:xfrm>
          <a:prstGeom prst="rect">
            <a:avLst/>
          </a:prstGeom>
          <a:noFill/>
        </p:spPr>
      </p:pic>
      <p:pic>
        <p:nvPicPr>
          <p:cNvPr id="158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7595257" y="4700696"/>
            <a:ext cx="460348" cy="460350"/>
          </a:xfrm>
          <a:prstGeom prst="rect">
            <a:avLst/>
          </a:prstGeom>
          <a:noFill/>
        </p:spPr>
      </p:pic>
      <p:pic>
        <p:nvPicPr>
          <p:cNvPr id="160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8626288" y="4772704"/>
            <a:ext cx="460348" cy="460350"/>
          </a:xfrm>
          <a:prstGeom prst="rect">
            <a:avLst/>
          </a:prstGeom>
          <a:noFill/>
        </p:spPr>
      </p:pic>
      <p:pic>
        <p:nvPicPr>
          <p:cNvPr id="163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1223120" y="5423177"/>
            <a:ext cx="460348" cy="460350"/>
          </a:xfrm>
          <a:prstGeom prst="rect">
            <a:avLst/>
          </a:prstGeom>
          <a:noFill/>
        </p:spPr>
      </p:pic>
      <p:pic>
        <p:nvPicPr>
          <p:cNvPr id="165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2346948" y="5423177"/>
            <a:ext cx="460348" cy="460350"/>
          </a:xfrm>
          <a:prstGeom prst="rect">
            <a:avLst/>
          </a:prstGeom>
          <a:noFill/>
        </p:spPr>
      </p:pic>
      <p:pic>
        <p:nvPicPr>
          <p:cNvPr id="169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4482318" y="5394875"/>
            <a:ext cx="460348" cy="460350"/>
          </a:xfrm>
          <a:prstGeom prst="rect">
            <a:avLst/>
          </a:prstGeom>
          <a:noFill/>
        </p:spPr>
      </p:pic>
      <p:pic>
        <p:nvPicPr>
          <p:cNvPr id="170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5351512" y="5766447"/>
            <a:ext cx="304800" cy="304801"/>
          </a:xfrm>
          <a:prstGeom prst="rect">
            <a:avLst/>
          </a:prstGeom>
          <a:noFill/>
        </p:spPr>
      </p:pic>
      <p:pic>
        <p:nvPicPr>
          <p:cNvPr id="172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6047656" y="5550424"/>
            <a:ext cx="304800" cy="304801"/>
          </a:xfrm>
          <a:prstGeom prst="rect">
            <a:avLst/>
          </a:prstGeom>
          <a:noFill/>
        </p:spPr>
      </p:pic>
      <p:pic>
        <p:nvPicPr>
          <p:cNvPr id="174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7156958" y="5804048"/>
            <a:ext cx="304800" cy="304801"/>
          </a:xfrm>
          <a:prstGeom prst="rect">
            <a:avLst/>
          </a:prstGeom>
          <a:noFill/>
        </p:spPr>
      </p:pic>
      <p:pic>
        <p:nvPicPr>
          <p:cNvPr id="175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7614158" y="5388769"/>
            <a:ext cx="460348" cy="460350"/>
          </a:xfrm>
          <a:prstGeom prst="rect">
            <a:avLst/>
          </a:prstGeom>
          <a:noFill/>
        </p:spPr>
      </p:pic>
      <p:pic>
        <p:nvPicPr>
          <p:cNvPr id="178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35496" y="6071249"/>
            <a:ext cx="460348" cy="460350"/>
          </a:xfrm>
          <a:prstGeom prst="rect">
            <a:avLst/>
          </a:prstGeom>
          <a:noFill/>
        </p:spPr>
      </p:pic>
      <p:pic>
        <p:nvPicPr>
          <p:cNvPr id="179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888681" y="6503345"/>
            <a:ext cx="304800" cy="304801"/>
          </a:xfrm>
          <a:prstGeom prst="rect">
            <a:avLst/>
          </a:prstGeom>
          <a:noFill/>
        </p:spPr>
      </p:pic>
      <p:pic>
        <p:nvPicPr>
          <p:cNvPr id="181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1681227" y="6270504"/>
            <a:ext cx="304800" cy="304801"/>
          </a:xfrm>
          <a:prstGeom prst="rect">
            <a:avLst/>
          </a:prstGeom>
          <a:noFill/>
        </p:spPr>
      </p:pic>
      <p:pic>
        <p:nvPicPr>
          <p:cNvPr id="182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2175992" y="6042947"/>
            <a:ext cx="460348" cy="460350"/>
          </a:xfrm>
          <a:prstGeom prst="rect">
            <a:avLst/>
          </a:prstGeom>
          <a:noFill/>
        </p:spPr>
      </p:pic>
      <p:pic>
        <p:nvPicPr>
          <p:cNvPr id="185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4025446" y="6310351"/>
            <a:ext cx="304800" cy="304801"/>
          </a:xfrm>
          <a:prstGeom prst="rect">
            <a:avLst/>
          </a:prstGeom>
          <a:noFill/>
        </p:spPr>
      </p:pic>
      <p:pic>
        <p:nvPicPr>
          <p:cNvPr id="188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5513349" y="6273122"/>
            <a:ext cx="460348" cy="460350"/>
          </a:xfrm>
          <a:prstGeom prst="rect">
            <a:avLst/>
          </a:prstGeom>
          <a:noFill/>
        </p:spPr>
      </p:pic>
      <p:pic>
        <p:nvPicPr>
          <p:cNvPr id="190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6449453" y="6108849"/>
            <a:ext cx="460348" cy="460350"/>
          </a:xfrm>
          <a:prstGeom prst="rect">
            <a:avLst/>
          </a:prstGeom>
          <a:noFill/>
        </p:spPr>
      </p:pic>
      <p:pic>
        <p:nvPicPr>
          <p:cNvPr id="193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8207896" y="6277277"/>
            <a:ext cx="304800" cy="304801"/>
          </a:xfrm>
          <a:prstGeom prst="rect">
            <a:avLst/>
          </a:prstGeom>
          <a:noFill/>
        </p:spPr>
      </p:pic>
      <p:pic>
        <p:nvPicPr>
          <p:cNvPr id="194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3"/>
          <a:stretch/>
        </p:blipFill>
        <p:spPr bwMode="auto">
          <a:xfrm>
            <a:off x="8609693" y="6108849"/>
            <a:ext cx="460348" cy="460350"/>
          </a:xfrm>
          <a:prstGeom prst="rect">
            <a:avLst/>
          </a:prstGeom>
          <a:noFill/>
        </p:spPr>
      </p:pic>
      <p:sp>
        <p:nvSpPr>
          <p:cNvPr id="9" name="Текст 8" hidden="0"/>
          <p:cNvSpPr>
            <a:spLocks noGrp="1"/>
          </p:cNvSpPr>
          <p:nvPr isPhoto="0" userDrawn="0">
            <p:ph type="body" sz="quarter" idx="13" hasCustomPrompt="1"/>
          </p:nvPr>
        </p:nvSpPr>
        <p:spPr bwMode="auto">
          <a:xfrm>
            <a:off x="1331913" y="4508276"/>
            <a:ext cx="6840537" cy="1296988"/>
          </a:xfrm>
        </p:spPr>
        <p:txBody>
          <a:bodyPr>
            <a:normAutofit/>
          </a:bodyPr>
          <a:lstStyle>
            <a:lvl5pPr marL="174625" indent="0">
              <a:buNone/>
              <a:defRPr sz="3200">
                <a:solidFill>
                  <a:schemeClr val="bg1"/>
                </a:solidFill>
              </a:defRPr>
            </a:lvl5pPr>
          </a:lstStyle>
          <a:p>
            <a:pPr lvl="4">
              <a:defRPr/>
            </a:pPr>
            <a:r>
              <a:rPr lang="ru-RU"/>
              <a:t>Ваши данные</a:t>
            </a:r>
            <a:endParaRPr/>
          </a:p>
        </p:txBody>
      </p:sp>
      <p:sp>
        <p:nvSpPr>
          <p:cNvPr id="2" name="Прямоугольник 1" hidden="0"/>
          <p:cNvSpPr/>
          <p:nvPr isPhoto="0" userDrawn="1"/>
        </p:nvSpPr>
        <p:spPr bwMode="auto">
          <a:xfrm>
            <a:off x="-36512" y="-27384"/>
            <a:ext cx="168187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u="sng">
                <a:hlinkClick r:id="rId4" tooltip="http://sun-shine-kz.ucoz.ru/"/>
              </a:rPr>
              <a:t>http://sun-shine-kz.ucoz.ru/</a:t>
            </a:r>
            <a:r>
              <a:rPr lang="ru-RU" sz="1000"/>
              <a:t> </a:t>
            </a:r>
            <a:endParaRPr/>
          </a:p>
        </p:txBody>
      </p:sp>
      <p:sp>
        <p:nvSpPr>
          <p:cNvPr id="3" name="TextBox 2" hidden="0"/>
          <p:cNvSpPr txBox="1"/>
          <p:nvPr isPhoto="0" userDrawn="1"/>
        </p:nvSpPr>
        <p:spPr bwMode="auto">
          <a:xfrm>
            <a:off x="-15712" y="6669360"/>
            <a:ext cx="1635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000">
                <a:solidFill>
                  <a:schemeClr val="bg1"/>
                </a:solidFill>
              </a:rPr>
              <a:t>Автор шаблона </a:t>
            </a:r>
            <a:r>
              <a:rPr lang="ru-RU" sz="1000">
                <a:solidFill>
                  <a:schemeClr val="bg1"/>
                </a:solidFill>
              </a:rPr>
              <a:t>Салиш</a:t>
            </a:r>
            <a:r>
              <a:rPr lang="ru-RU" sz="1000">
                <a:solidFill>
                  <a:schemeClr val="bg1"/>
                </a:solidFill>
              </a:rPr>
              <a:t> С.С.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Заголовок и объект">
    <p:bg>
      <p:bgPr shadeToTitle="0">
        <a:gradFill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1"/>
          </p:nvPr>
        </p:nvSpPr>
        <p:spPr bwMode="auto">
          <a:xfrm>
            <a:off x="457200" y="274638"/>
            <a:ext cx="7211144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Категория</a:t>
            </a:r>
            <a:endParaRPr/>
          </a:p>
        </p:txBody>
      </p:sp>
      <p:sp>
        <p:nvSpPr>
          <p:cNvPr id="3" name="Содержимое 2" hidden="0"/>
          <p:cNvSpPr>
            <a:spLocks noGrp="1"/>
          </p:cNvSpPr>
          <p:nvPr isPhoto="0" userDrawn="0">
            <p:ph idx="1" hasCustomPrompt="1"/>
          </p:nvPr>
        </p:nvSpPr>
        <p:spPr bwMode="auto">
          <a:xfrm>
            <a:off x="457200" y="1600200"/>
            <a:ext cx="8229600" cy="4493095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5pPr marL="1828800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Ваш вопрос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  <p:sp>
        <p:nvSpPr>
          <p:cNvPr id="11" name="TextBox 10" hidden="0">
            <a:hlinkClick r:id="" action="ppaction://hlinkshowjump?jump=nextslide"/>
          </p:cNvPr>
          <p:cNvSpPr txBox="1"/>
          <p:nvPr isPhoto="0" userDrawn="1"/>
        </p:nvSpPr>
        <p:spPr bwMode="auto">
          <a:xfrm>
            <a:off x="3923928" y="6093296"/>
            <a:ext cx="1298561" cy="646331"/>
          </a:xfrm>
          <a:prstGeom prst="rect">
            <a:avLst/>
          </a:prstGeom>
          <a:solidFill>
            <a:srgbClr val="070A8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bg1"/>
                </a:solidFill>
              </a:rPr>
              <a:t>Ответ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4_Заголовок и объект">
    <p:bg>
      <p:bgPr shadeToTitle="0">
        <a:gradFill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  <p:sp>
        <p:nvSpPr>
          <p:cNvPr id="11" name="TextBox 10" hidden="0">
            <a:hlinkClick r:id="" action="ppaction://hlinkshowjump?jump=nextslide"/>
          </p:cNvPr>
          <p:cNvSpPr txBox="1"/>
          <p:nvPr isPhoto="0" userDrawn="1"/>
        </p:nvSpPr>
        <p:spPr bwMode="auto">
          <a:xfrm>
            <a:off x="3779912" y="6093296"/>
            <a:ext cx="1601721" cy="646331"/>
          </a:xfrm>
          <a:prstGeom prst="rect">
            <a:avLst/>
          </a:prstGeom>
          <a:solidFill>
            <a:srgbClr val="070A8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bg1"/>
                </a:solidFill>
              </a:rPr>
              <a:t>Вопрос</a:t>
            </a:r>
            <a:endParaRPr/>
          </a:p>
        </p:txBody>
      </p:sp>
      <p:pic>
        <p:nvPicPr>
          <p:cNvPr id="8" name="Picture 2" descr="https://festival.1september.ru/articles/604377/presentation/14.jpg" hidden="0"/>
          <p:cNvPicPr>
            <a:picLocks noChangeAspect="1" noChangeArrowheads="1"/>
          </p:cNvPicPr>
          <p:nvPr isPhoto="0" userDrawn="1"/>
        </p:nvPicPr>
        <p:blipFill>
          <a:blip r:embed="rId2"/>
          <a:srcRect l="22270" t="20969" r="17247" b="21611"/>
          <a:stretch/>
        </p:blipFill>
        <p:spPr bwMode="auto">
          <a:xfrm>
            <a:off x="1849666" y="2060848"/>
            <a:ext cx="5530646" cy="3937820"/>
          </a:xfrm>
          <a:prstGeom prst="rect">
            <a:avLst/>
          </a:prstGeom>
          <a:noFill/>
        </p:spPr>
      </p:pic>
      <p:sp>
        <p:nvSpPr>
          <p:cNvPr id="7" name="TextBox 6" hidden="0"/>
          <p:cNvSpPr txBox="1"/>
          <p:nvPr isPhoto="0" userDrawn="1"/>
        </p:nvSpPr>
        <p:spPr bwMode="auto">
          <a:xfrm>
            <a:off x="411496" y="332656"/>
            <a:ext cx="38004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5400">
                <a:solidFill>
                  <a:schemeClr val="bg1"/>
                </a:solidFill>
                <a:latin typeface="Calibri"/>
                <a:ea typeface="Arial"/>
                <a:cs typeface="Arial"/>
              </a:rPr>
              <a:t>Кот в мешке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3_Заголовок и объект">
    <p:bg>
      <p:bgPr shadeToTitle="0">
        <a:gradFill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1"/>
          </p:nvPr>
        </p:nvSpPr>
        <p:spPr bwMode="auto">
          <a:xfrm>
            <a:off x="457200" y="274638"/>
            <a:ext cx="7211144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Категория</a:t>
            </a:r>
            <a:endParaRPr/>
          </a:p>
        </p:txBody>
      </p:sp>
      <p:sp>
        <p:nvSpPr>
          <p:cNvPr id="3" name="Содержимое 2" hidden="0"/>
          <p:cNvSpPr>
            <a:spLocks noGrp="1"/>
          </p:cNvSpPr>
          <p:nvPr isPhoto="0" userDrawn="0">
            <p:ph idx="1" hasCustomPrompt="1"/>
          </p:nvPr>
        </p:nvSpPr>
        <p:spPr bwMode="auto">
          <a:xfrm>
            <a:off x="457200" y="1600200"/>
            <a:ext cx="8229600" cy="4493095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5pPr marL="1828800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Ваш ответ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  <p:pic>
        <p:nvPicPr>
          <p:cNvPr id="8" name="Picture 4" hidden="0"/>
          <p:cNvPicPr>
            <a:picLocks noChangeAspect="1" noChangeArrowheads="1"/>
          </p:cNvPicPr>
          <p:nvPr isPhoto="0" userDrawn="1"/>
        </p:nvPicPr>
        <p:blipFill>
          <a:blip r:embed="rId2"/>
          <a:stretch/>
        </p:blipFill>
        <p:spPr bwMode="auto">
          <a:xfrm>
            <a:off x="7884368" y="5930946"/>
            <a:ext cx="1080121" cy="810090"/>
          </a:xfrm>
          <a:prstGeom prst="rect">
            <a:avLst/>
          </a:prstGeom>
          <a:noFill/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Заголовок и объект">
    <p:bg>
      <p:bgPr shadeToTitle="0">
        <a:gradFill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6484949" y="920174"/>
            <a:ext cx="460348" cy="460350"/>
          </a:xfrm>
          <a:prstGeom prst="rect">
            <a:avLst/>
          </a:prstGeom>
          <a:noFill/>
        </p:spPr>
      </p:pic>
      <p:pic>
        <p:nvPicPr>
          <p:cNvPr id="18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7614158" y="848166"/>
            <a:ext cx="460348" cy="460350"/>
          </a:xfrm>
          <a:prstGeom prst="rect">
            <a:avLst/>
          </a:prstGeom>
          <a:noFill/>
        </p:spPr>
      </p:pic>
      <p:pic>
        <p:nvPicPr>
          <p:cNvPr id="19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963307" y="1386630"/>
            <a:ext cx="460348" cy="460350"/>
          </a:xfrm>
          <a:prstGeom prst="rect">
            <a:avLst/>
          </a:prstGeom>
          <a:noFill/>
        </p:spPr>
      </p:pic>
      <p:pic>
        <p:nvPicPr>
          <p:cNvPr id="20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8609693" y="1568246"/>
            <a:ext cx="460348" cy="460350"/>
          </a:xfrm>
          <a:prstGeom prst="rect">
            <a:avLst/>
          </a:prstGeom>
          <a:noFill/>
        </p:spPr>
      </p:pic>
      <p:pic>
        <p:nvPicPr>
          <p:cNvPr id="10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1645731" y="402046"/>
            <a:ext cx="304800" cy="304801"/>
          </a:xfrm>
          <a:prstGeom prst="rect">
            <a:avLst/>
          </a:prstGeom>
          <a:noFill/>
        </p:spPr>
      </p:pic>
      <p:pic>
        <p:nvPicPr>
          <p:cNvPr id="11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2855712" y="470566"/>
            <a:ext cx="304800" cy="304801"/>
          </a:xfrm>
          <a:prstGeom prst="rect">
            <a:avLst/>
          </a:prstGeom>
          <a:noFill/>
        </p:spPr>
      </p:pic>
      <p:pic>
        <p:nvPicPr>
          <p:cNvPr id="12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3317613" y="116632"/>
            <a:ext cx="460348" cy="460350"/>
          </a:xfrm>
          <a:prstGeom prst="rect">
            <a:avLst/>
          </a:prstGeom>
          <a:noFill/>
        </p:spPr>
      </p:pic>
      <p:pic>
        <p:nvPicPr>
          <p:cNvPr id="13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5477853" y="404664"/>
            <a:ext cx="460348" cy="460350"/>
          </a:xfrm>
          <a:prstGeom prst="rect">
            <a:avLst/>
          </a:prstGeom>
          <a:noFill/>
        </p:spPr>
      </p:pic>
      <p:pic>
        <p:nvPicPr>
          <p:cNvPr id="14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8574197" y="240391"/>
            <a:ext cx="460348" cy="460350"/>
          </a:xfrm>
          <a:prstGeom prst="rect">
            <a:avLst/>
          </a:prstGeom>
          <a:noFill/>
        </p:spPr>
      </p:pic>
      <p:pic>
        <p:nvPicPr>
          <p:cNvPr id="15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70992" y="882574"/>
            <a:ext cx="460348" cy="460350"/>
          </a:xfrm>
          <a:prstGeom prst="rect">
            <a:avLst/>
          </a:prstGeom>
          <a:noFill/>
        </p:spPr>
      </p:pic>
      <p:pic>
        <p:nvPicPr>
          <p:cNvPr id="16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4482318" y="854272"/>
            <a:ext cx="460348" cy="460350"/>
          </a:xfrm>
          <a:prstGeom prst="rect">
            <a:avLst/>
          </a:prstGeom>
          <a:noFill/>
        </p:spPr>
      </p:pic>
      <p:sp>
        <p:nvSpPr>
          <p:cNvPr id="2" name="Заголовок 1" hidden="0"/>
          <p:cNvSpPr>
            <a:spLocks noGrp="1"/>
          </p:cNvSpPr>
          <p:nvPr isPhoto="0" userDrawn="0">
            <p:ph type="title" hasCustomPrompt="1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Тема 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  <p:sp>
        <p:nvSpPr>
          <p:cNvPr id="22" name="Рисунок 21" hidden="0"/>
          <p:cNvSpPr>
            <a:spLocks noGrp="1"/>
          </p:cNvSpPr>
          <p:nvPr isPhoto="0" userDrawn="0">
            <p:ph type="pic" sz="quarter" idx="13" hasCustomPrompt="0"/>
          </p:nvPr>
        </p:nvSpPr>
        <p:spPr bwMode="auto">
          <a:xfrm>
            <a:off x="514826" y="1616804"/>
            <a:ext cx="8094868" cy="44044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_Заголовок и объект">
    <p:bg>
      <p:bgPr shadeToTitle="0">
        <a:gradFill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6484949" y="920174"/>
            <a:ext cx="460348" cy="460350"/>
          </a:xfrm>
          <a:prstGeom prst="rect">
            <a:avLst/>
          </a:prstGeom>
          <a:noFill/>
        </p:spPr>
      </p:pic>
      <p:pic>
        <p:nvPicPr>
          <p:cNvPr id="18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7614158" y="848166"/>
            <a:ext cx="460348" cy="460350"/>
          </a:xfrm>
          <a:prstGeom prst="rect">
            <a:avLst/>
          </a:prstGeom>
          <a:noFill/>
        </p:spPr>
      </p:pic>
      <p:pic>
        <p:nvPicPr>
          <p:cNvPr id="19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963307" y="1386630"/>
            <a:ext cx="460348" cy="460350"/>
          </a:xfrm>
          <a:prstGeom prst="rect">
            <a:avLst/>
          </a:prstGeom>
          <a:noFill/>
        </p:spPr>
      </p:pic>
      <p:pic>
        <p:nvPicPr>
          <p:cNvPr id="20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8609693" y="1568246"/>
            <a:ext cx="460348" cy="460350"/>
          </a:xfrm>
          <a:prstGeom prst="rect">
            <a:avLst/>
          </a:prstGeom>
          <a:noFill/>
        </p:spPr>
      </p:pic>
      <p:pic>
        <p:nvPicPr>
          <p:cNvPr id="10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1645731" y="402046"/>
            <a:ext cx="304800" cy="304801"/>
          </a:xfrm>
          <a:prstGeom prst="rect">
            <a:avLst/>
          </a:prstGeom>
          <a:noFill/>
        </p:spPr>
      </p:pic>
      <p:pic>
        <p:nvPicPr>
          <p:cNvPr id="11" name="Picture 4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2855712" y="470566"/>
            <a:ext cx="304800" cy="304801"/>
          </a:xfrm>
          <a:prstGeom prst="rect">
            <a:avLst/>
          </a:prstGeom>
          <a:noFill/>
        </p:spPr>
      </p:pic>
      <p:pic>
        <p:nvPicPr>
          <p:cNvPr id="12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3317613" y="116632"/>
            <a:ext cx="460348" cy="460350"/>
          </a:xfrm>
          <a:prstGeom prst="rect">
            <a:avLst/>
          </a:prstGeom>
          <a:noFill/>
        </p:spPr>
      </p:pic>
      <p:pic>
        <p:nvPicPr>
          <p:cNvPr id="13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5477853" y="404664"/>
            <a:ext cx="460348" cy="460350"/>
          </a:xfrm>
          <a:prstGeom prst="rect">
            <a:avLst/>
          </a:prstGeom>
          <a:noFill/>
        </p:spPr>
      </p:pic>
      <p:pic>
        <p:nvPicPr>
          <p:cNvPr id="14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8574197" y="240391"/>
            <a:ext cx="460348" cy="460350"/>
          </a:xfrm>
          <a:prstGeom prst="rect">
            <a:avLst/>
          </a:prstGeom>
          <a:noFill/>
        </p:spPr>
      </p:pic>
      <p:pic>
        <p:nvPicPr>
          <p:cNvPr id="15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70992" y="882574"/>
            <a:ext cx="460348" cy="460350"/>
          </a:xfrm>
          <a:prstGeom prst="rect">
            <a:avLst/>
          </a:prstGeom>
          <a:noFill/>
        </p:spPr>
      </p:pic>
      <p:pic>
        <p:nvPicPr>
          <p:cNvPr id="16" name="Picture 2" descr="http://img-fotki.yandex.ru/get/6207/94689460.147/0_73c4b_aa133b18_S.jpg" hidden="0"/>
          <p:cNvPicPr>
            <a:picLocks noChangeAspect="1" noChangeArrowheads="1" noCrop="1"/>
          </p:cNvPicPr>
          <p:nvPr isPhoto="0" userDrawn="1"/>
        </p:nvPicPr>
        <p:blipFill>
          <a:blip r:embed="rId2"/>
          <a:stretch/>
        </p:blipFill>
        <p:spPr bwMode="auto">
          <a:xfrm>
            <a:off x="4482318" y="854272"/>
            <a:ext cx="460348" cy="460350"/>
          </a:xfrm>
          <a:prstGeom prst="rect">
            <a:avLst/>
          </a:prstGeom>
          <a:noFill/>
        </p:spPr>
      </p:pic>
      <p:sp>
        <p:nvSpPr>
          <p:cNvPr id="2" name="Заголовок 1" hidden="0"/>
          <p:cNvSpPr>
            <a:spLocks noGrp="1"/>
          </p:cNvSpPr>
          <p:nvPr isPhoto="0" userDrawn="0">
            <p:ph type="title" hasCustomPrompt="1"/>
          </p:nvPr>
        </p:nvSpPr>
        <p:spPr bwMode="auto"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Категория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0.xml"/><Relationship Id="rId3" Type="http://schemas.openxmlformats.org/officeDocument/2006/relationships/slide" Target="slide12.xml"/><Relationship Id="rId4" Type="http://schemas.openxmlformats.org/officeDocument/2006/relationships/slide" Target="slide14.xml"/><Relationship Id="rId5" Type="http://schemas.openxmlformats.org/officeDocument/2006/relationships/slide" Target="slide16.xml"/><Relationship Id="rId6" Type="http://schemas.openxmlformats.org/officeDocument/2006/relationships/slide" Target="slide19.xml"/><Relationship Id="rId7" Type="http://schemas.openxmlformats.org/officeDocument/2006/relationships/slide" Target="slide21.xml"/><Relationship Id="rId8" Type="http://schemas.openxmlformats.org/officeDocument/2006/relationships/slide" Target="slide23.xml"/><Relationship Id="rId9" Type="http://schemas.openxmlformats.org/officeDocument/2006/relationships/slide" Target="slide25.xml"/><Relationship Id="rId10" Type="http://schemas.openxmlformats.org/officeDocument/2006/relationships/slide" Target="slide28.xml"/><Relationship Id="rId11" Type="http://schemas.openxmlformats.org/officeDocument/2006/relationships/slide" Target="slide30.xml"/><Relationship Id="rId12" Type="http://schemas.openxmlformats.org/officeDocument/2006/relationships/slide" Target="slide32.xml"/><Relationship Id="rId13" Type="http://schemas.openxmlformats.org/officeDocument/2006/relationships/slide" Target="slide34.xml"/><Relationship Id="rId14" Type="http://schemas.openxmlformats.org/officeDocument/2006/relationships/slide" Target="slide36.xml"/><Relationship Id="rId15" Type="http://schemas.openxmlformats.org/officeDocument/2006/relationships/slide" Target="slide38.xml"/><Relationship Id="rId16" Type="http://schemas.openxmlformats.org/officeDocument/2006/relationships/slide" Target="slide41.xml"/><Relationship Id="rId17" Type="http://schemas.openxmlformats.org/officeDocument/2006/relationships/slide" Target="slide42.xml"/><Relationship Id="rId18" Type="http://schemas.openxmlformats.org/officeDocument/2006/relationships/slide" Target="slide44.xml"/><Relationship Id="rId19" Type="http://schemas.openxmlformats.org/officeDocument/2006/relationships/slide" Target="slide46.xml"/><Relationship Id="rId20" Type="http://schemas.openxmlformats.org/officeDocument/2006/relationships/slide" Target="slide48.xml"/><Relationship Id="rId21" Type="http://schemas.openxmlformats.org/officeDocument/2006/relationships/slide" Target="slide50.xml"/><Relationship Id="rId22" Type="http://schemas.openxmlformats.org/officeDocument/2006/relationships/slide" Target="slide52.xml"/><Relationship Id="rId23" Type="http://schemas.openxmlformats.org/officeDocument/2006/relationships/slide" Target="slide54.xml"/><Relationship Id="rId24" Type="http://schemas.openxmlformats.org/officeDocument/2006/relationships/slide" Target="slide57.xml"/><Relationship Id="rId25" Type="http://schemas.openxmlformats.org/officeDocument/2006/relationships/slide" Target="slide59.xml"/><Relationship Id="rId26" Type="http://schemas.openxmlformats.org/officeDocument/2006/relationships/slide" Target="slide61.xml"/><Relationship Id="rId27" Type="http://schemas.openxmlformats.org/officeDocument/2006/relationships/image" Target="../media/image5.png"/><Relationship Id="rId28" Type="http://schemas.openxmlformats.org/officeDocument/2006/relationships/slide" Target="slide63.xml"/><Relationship Id="rId29" Type="http://schemas.openxmlformats.org/officeDocument/2006/relationships/slide" Target="slide65.xml"/><Relationship Id="rId30" Type="http://schemas.openxmlformats.org/officeDocument/2006/relationships/slide" Target="slide67.xml"/><Relationship Id="rId31" Type="http://schemas.openxmlformats.org/officeDocument/2006/relationships/slide" Target="slide69.xml"/><Relationship Id="rId32" Type="http://schemas.openxmlformats.org/officeDocument/2006/relationships/slide" Target="slide71.xml"/><Relationship Id="rId33" Type="http://schemas.openxmlformats.org/officeDocument/2006/relationships/slide" Target="slide73.xml"/><Relationship Id="rId34" Type="http://schemas.openxmlformats.org/officeDocument/2006/relationships/slide" Target="slide75.xml"/><Relationship Id="rId35" Type="http://schemas.openxmlformats.org/officeDocument/2006/relationships/slide" Target="slide77.xml"/><Relationship Id="rId36" Type="http://schemas.openxmlformats.org/officeDocument/2006/relationships/slide" Target="slide79.xml"/><Relationship Id="rId37" Type="http://schemas.openxmlformats.org/officeDocument/2006/relationships/slide" Target="slide8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" Target="slide3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Relationship Id="rId3" Type="http://schemas.openxmlformats.org/officeDocument/2006/relationships/image" Target="../media/image6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" Target="slide3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Relationship Id="rId3" Type="http://schemas.openxmlformats.org/officeDocument/2006/relationships/image" Target="../media/image7.jp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Relationship Id="rId3" Type="http://schemas.openxmlformats.org/officeDocument/2006/relationships/image" Target="../media/image8.jpg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Relationship Id="rId3" Type="http://schemas.openxmlformats.org/officeDocument/2006/relationships/image" Target="../media/image9.jpg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Relationship Id="rId3" Type="http://schemas.openxmlformats.org/officeDocument/2006/relationships/image" Target="../media/image10.jpg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Relationship Id="rId3" Type="http://schemas.openxmlformats.org/officeDocument/2006/relationships/image" Target="../media/image11.jpg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Relationship Id="rId3" Type="http://schemas.openxmlformats.org/officeDocument/2006/relationships/image" Target="../media/image12.png"/></Relationships>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Relationship Id="rId3" Type="http://schemas.openxmlformats.org/officeDocument/2006/relationships/image" Target="../media/image13.jpg"/></Relationships>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" Target="slide3.xml"/></Relationships>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Relationship Id="rId3" Type="http://schemas.openxmlformats.org/officeDocument/2006/relationships/image" Target="../media/image14.jpg"/></Relationships>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Relationship Id="rId3" Type="http://schemas.openxmlformats.org/officeDocument/2006/relationships/image" Target="../media/image15.jpg"/></Relationships>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Relationship Id="rId3" Type="http://schemas.openxmlformats.org/officeDocument/2006/relationships/image" Target="../media/image16.png"/></Relationships>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Relationship Id="rId3" Type="http://schemas.openxmlformats.org/officeDocument/2006/relationships/image" Target="../media/image17.png"/></Relationships>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Relationship Id="rId3" Type="http://schemas.openxmlformats.org/officeDocument/2006/relationships/image" Target="../media/image18.png"/></Relationships>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7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7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7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Relationship Id="rId3" Type="http://schemas.openxmlformats.org/officeDocument/2006/relationships/image" Target="../media/image21.jpg"/></Relationships>
</file>

<file path=ppt/slides/_rels/slide7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7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7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Relationship Id="rId3" Type="http://schemas.openxmlformats.org/officeDocument/2006/relationships/image" Target="../media/image22.jpg"/></Relationships>
</file>

<file path=ppt/slides/_rels/slide7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7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Relationship Id="rId3" Type="http://schemas.openxmlformats.org/officeDocument/2006/relationships/image" Target="../media/image23.jpg"/></Relationships>
</file>

<file path=ppt/slides/_rels/slide7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Relationship Id="rId3" Type="http://schemas.openxmlformats.org/officeDocument/2006/relationships/image" Target="../media/image24.jpg"/></Relationships>
</file>

<file path=ppt/slides/_rels/slide8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/Relationships>
</file>

<file path=ppt/slides/_rels/slide8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8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" Target="slide3.xml"/><Relationship Id="rId3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 hidden="0"/>
          <p:cNvSpPr>
            <a:spLocks noGrp="1"/>
          </p:cNvSpPr>
          <p:nvPr isPhoto="0" userDrawn="0">
            <p:ph type="body" sz="quarter" idx="13" hasCustomPrompt="0"/>
          </p:nvPr>
        </p:nvSpPr>
        <p:spPr bwMode="auto">
          <a:xfrm>
            <a:off x="174171" y="4508276"/>
            <a:ext cx="8795657" cy="1936068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>
                <a:solidFill>
                  <a:schemeClr val="bg1"/>
                </a:solidFill>
              </a:rPr>
              <a:t>по теме "Трагедия мирного населения на территории Псковского края в годы Великой Отечественной войны</a:t>
            </a:r>
            <a:r>
              <a:rPr lang="ru-RU">
                <a:solidFill>
                  <a:schemeClr val="bg1"/>
                </a:solidFill>
              </a:rPr>
              <a:t>"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4" name="Прямоугольник 3" hidden="0"/>
          <p:cNvSpPr/>
          <p:nvPr isPhoto="0" userDrawn="0"/>
        </p:nvSpPr>
        <p:spPr bwMode="auto">
          <a:xfrm>
            <a:off x="0" y="6669360"/>
            <a:ext cx="9144000" cy="188640"/>
          </a:xfrm>
          <a:prstGeom prst="rect">
            <a:avLst/>
          </a:prstGeom>
          <a:solidFill>
            <a:srgbClr val="070A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4" hidden="0"/>
          <p:cNvSpPr/>
          <p:nvPr isPhoto="0" userDrawn="0"/>
        </p:nvSpPr>
        <p:spPr bwMode="auto">
          <a:xfrm>
            <a:off x="0" y="0"/>
            <a:ext cx="9144000" cy="188640"/>
          </a:xfrm>
          <a:prstGeom prst="rect">
            <a:avLst/>
          </a:prstGeom>
          <a:solidFill>
            <a:srgbClr val="002E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Категория 1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4294967295" hasCustomPrompt="0"/>
          </p:nvPr>
        </p:nvSpPr>
        <p:spPr bwMode="auto">
          <a:xfrm>
            <a:off x="457200" y="1600201"/>
            <a:ext cx="8229600" cy="3494313"/>
          </a:xfrm>
        </p:spPr>
        <p:txBody>
          <a:bodyPr/>
          <a:lstStyle/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r>
              <a:rPr lang="ru-RU" sz="6000">
                <a:solidFill>
                  <a:schemeClr val="bg1"/>
                </a:solidFill>
              </a:rPr>
              <a:t>Генеральный план “Ост”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Категория 2</a:t>
            </a:r>
            <a:endParaRPr/>
          </a:p>
        </p:txBody>
      </p:sp>
      <p:sp>
        <p:nvSpPr>
          <p:cNvPr id="4" name="Объект 2" hidden="0"/>
          <p:cNvSpPr>
            <a:spLocks noGrp="1"/>
          </p:cNvSpPr>
          <p:nvPr isPhoto="0" userDrawn="0">
            <p:ph idx="4294967295" hasCustomPrompt="0"/>
          </p:nvPr>
        </p:nvSpPr>
        <p:spPr bwMode="auto">
          <a:xfrm>
            <a:off x="503498" y="894144"/>
            <a:ext cx="8229600" cy="478094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r>
              <a:rPr lang="ru-RU" sz="6000">
                <a:solidFill>
                  <a:schemeClr val="bg1"/>
                </a:solidFill>
              </a:rPr>
              <a:t>Германские оккупационные органы власти на территории </a:t>
            </a:r>
            <a:r>
              <a:rPr lang="ru-RU" sz="6000">
                <a:solidFill>
                  <a:schemeClr val="bg1"/>
                </a:solidFill>
              </a:rPr>
              <a:t>СССР</a:t>
            </a:r>
            <a:endParaRPr lang="ru-RU" sz="60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Категория 3</a:t>
            </a:r>
            <a:endParaRPr/>
          </a:p>
        </p:txBody>
      </p:sp>
      <p:sp>
        <p:nvSpPr>
          <p:cNvPr id="4" name="Объект 2" hidden="0"/>
          <p:cNvSpPr>
            <a:spLocks noGrp="1"/>
          </p:cNvSpPr>
          <p:nvPr isPhoto="0" userDrawn="0">
            <p:ph idx="4294967295" hasCustomPrompt="0"/>
          </p:nvPr>
        </p:nvSpPr>
        <p:spPr bwMode="auto">
          <a:xfrm>
            <a:off x="468774" y="1079340"/>
            <a:ext cx="8229600" cy="4421087"/>
          </a:xfrm>
        </p:spPr>
        <p:txBody>
          <a:bodyPr>
            <a:normAutofit lnSpcReduction="10000"/>
          </a:bodyPr>
          <a:lstStyle/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r>
              <a:rPr lang="ru-RU" sz="6000">
                <a:solidFill>
                  <a:schemeClr val="bg1"/>
                </a:solidFill>
              </a:rPr>
              <a:t>Геноцид как международное преступление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Категория 4</a:t>
            </a:r>
            <a:endParaRPr/>
          </a:p>
        </p:txBody>
      </p:sp>
      <p:sp>
        <p:nvSpPr>
          <p:cNvPr id="4" name="Объект 2" hidden="0"/>
          <p:cNvSpPr>
            <a:spLocks noGrp="1"/>
          </p:cNvSpPr>
          <p:nvPr isPhoto="0" userDrawn="0">
            <p:ph idx="4294967295" hasCustomPrompt="0"/>
          </p:nvPr>
        </p:nvSpPr>
        <p:spPr bwMode="auto">
          <a:xfrm>
            <a:off x="443345" y="2071254"/>
            <a:ext cx="8229600" cy="4421087"/>
          </a:xfrm>
        </p:spPr>
        <p:txBody>
          <a:bodyPr/>
          <a:lstStyle/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r>
              <a:rPr lang="ru-RU" sz="6000">
                <a:solidFill>
                  <a:schemeClr val="bg1"/>
                </a:solidFill>
              </a:rPr>
              <a:t>«Назови…»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Категория 5</a:t>
            </a:r>
            <a:endParaRPr/>
          </a:p>
        </p:txBody>
      </p:sp>
      <p:sp>
        <p:nvSpPr>
          <p:cNvPr id="10" name="Объект 2" hidden="0"/>
          <p:cNvSpPr>
            <a:spLocks noGrp="1"/>
          </p:cNvSpPr>
          <p:nvPr isPhoto="0" userDrawn="0">
            <p:ph idx="4294967295" hasCustomPrompt="0"/>
          </p:nvPr>
        </p:nvSpPr>
        <p:spPr bwMode="auto">
          <a:xfrm>
            <a:off x="457200" y="1600200"/>
            <a:ext cx="8229600" cy="4421087"/>
          </a:xfrm>
        </p:spPr>
        <p:txBody>
          <a:bodyPr/>
          <a:lstStyle/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r>
              <a:rPr lang="ru-RU" sz="6000">
                <a:solidFill>
                  <a:schemeClr val="bg1"/>
                </a:solidFill>
              </a:rPr>
              <a:t>Нюрнбергский процесс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Категория 6</a:t>
            </a:r>
            <a:endParaRPr/>
          </a:p>
        </p:txBody>
      </p:sp>
      <p:sp>
        <p:nvSpPr>
          <p:cNvPr id="10" name="Объект 2" hidden="0"/>
          <p:cNvSpPr>
            <a:spLocks noGrp="1"/>
          </p:cNvSpPr>
          <p:nvPr isPhoto="0" userDrawn="0">
            <p:ph idx="4294967295" hasCustomPrompt="0"/>
          </p:nvPr>
        </p:nvSpPr>
        <p:spPr bwMode="auto">
          <a:xfrm>
            <a:off x="434049" y="1021465"/>
            <a:ext cx="8229600" cy="4421087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r>
              <a:rPr lang="ru-RU" sz="6000">
                <a:solidFill>
                  <a:schemeClr val="bg1"/>
                </a:solidFill>
              </a:rPr>
              <a:t>Лихачев Д.С. </a:t>
            </a:r>
            <a:endParaRPr lang="ru-RU" sz="6000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r>
              <a:rPr lang="ru-RU" sz="6000">
                <a:solidFill>
                  <a:schemeClr val="bg1"/>
                </a:solidFill>
              </a:rPr>
              <a:t>«</a:t>
            </a:r>
            <a:r>
              <a:rPr lang="ru-RU" sz="6000">
                <a:solidFill>
                  <a:schemeClr val="bg1"/>
                </a:solidFill>
              </a:rPr>
              <a:t>Моя война в блокадном Ленинграде»</a:t>
            </a:r>
            <a:endParaRPr lang="ru-RU" sz="60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Категория 7</a:t>
            </a:r>
            <a:endParaRPr/>
          </a:p>
        </p:txBody>
      </p:sp>
      <p:sp>
        <p:nvSpPr>
          <p:cNvPr id="10" name="Объект 2" hidden="0"/>
          <p:cNvSpPr>
            <a:spLocks noGrp="1"/>
          </p:cNvSpPr>
          <p:nvPr isPhoto="0" userDrawn="0">
            <p:ph idx="4294967295" hasCustomPrompt="0"/>
          </p:nvPr>
        </p:nvSpPr>
        <p:spPr bwMode="auto">
          <a:xfrm>
            <a:off x="0" y="1600200"/>
            <a:ext cx="9288684" cy="4421087"/>
          </a:xfrm>
        </p:spPr>
        <p:txBody>
          <a:bodyPr/>
          <a:lstStyle/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r>
              <a:rPr lang="ru-RU" sz="6000">
                <a:solidFill>
                  <a:schemeClr val="bg1"/>
                </a:solidFill>
              </a:rPr>
              <a:t>Герои </a:t>
            </a:r>
            <a:r>
              <a:rPr lang="ru-RU" sz="6000">
                <a:solidFill>
                  <a:schemeClr val="bg1"/>
                </a:solidFill>
              </a:rPr>
              <a:t>земли </a:t>
            </a:r>
            <a:r>
              <a:rPr lang="ru-RU" sz="6000">
                <a:solidFill>
                  <a:schemeClr val="bg1"/>
                </a:solidFill>
              </a:rPr>
              <a:t>Псковской</a:t>
            </a:r>
            <a:endParaRPr lang="ru-RU" sz="60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 hidden="0">
            <a:hlinkClick r:id="rId2" action="ppaction://hlinksldjump"/>
          </p:cNvPr>
          <p:cNvSpPr/>
          <p:nvPr isPhoto="0" userDrawn="0"/>
        </p:nvSpPr>
        <p:spPr bwMode="auto">
          <a:xfrm>
            <a:off x="3635896" y="1340768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  <p:sp>
        <p:nvSpPr>
          <p:cNvPr id="7" name="Прямоугольник 6" hidden="0">
            <a:hlinkClick r:id="rId3" action="ppaction://hlinksldjump"/>
          </p:cNvPr>
          <p:cNvSpPr/>
          <p:nvPr isPhoto="0" userDrawn="0"/>
        </p:nvSpPr>
        <p:spPr bwMode="auto">
          <a:xfrm>
            <a:off x="4644008" y="1340768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  <p:sp>
        <p:nvSpPr>
          <p:cNvPr id="8" name="Прямоугольник 7" hidden="0">
            <a:hlinkClick r:id="rId4" action="ppaction://hlinksldjump"/>
          </p:cNvPr>
          <p:cNvSpPr/>
          <p:nvPr isPhoto="0" userDrawn="0"/>
        </p:nvSpPr>
        <p:spPr bwMode="auto">
          <a:xfrm>
            <a:off x="5652120" y="1340768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  <p:sp>
        <p:nvSpPr>
          <p:cNvPr id="9" name="Прямоугольник 8" hidden="0">
            <a:hlinkClick r:id="rId5" action="ppaction://hlinksldjump"/>
          </p:cNvPr>
          <p:cNvSpPr/>
          <p:nvPr isPhoto="0" userDrawn="0"/>
        </p:nvSpPr>
        <p:spPr bwMode="auto">
          <a:xfrm>
            <a:off x="6660232" y="1340768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  <p:sp>
        <p:nvSpPr>
          <p:cNvPr id="10" name="Прямоугольник 9" hidden="0">
            <a:hlinkClick r:id="rId6" action="ppaction://hlinksldjump"/>
          </p:cNvPr>
          <p:cNvSpPr/>
          <p:nvPr isPhoto="0" userDrawn="0"/>
        </p:nvSpPr>
        <p:spPr bwMode="auto">
          <a:xfrm>
            <a:off x="7668344" y="1340768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sp>
        <p:nvSpPr>
          <p:cNvPr id="11" name="Прямоугольник 10" hidden="0">
            <a:hlinkClick r:id="rId7" action="ppaction://hlinksldjump"/>
          </p:cNvPr>
          <p:cNvSpPr/>
          <p:nvPr isPhoto="0" userDrawn="0"/>
        </p:nvSpPr>
        <p:spPr bwMode="auto">
          <a:xfrm>
            <a:off x="3635896" y="22048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  <p:sp>
        <p:nvSpPr>
          <p:cNvPr id="12" name="Прямоугольник 11" hidden="0">
            <a:hlinkClick r:id="rId8" action="ppaction://hlinksldjump"/>
          </p:cNvPr>
          <p:cNvSpPr/>
          <p:nvPr isPhoto="0" userDrawn="0"/>
        </p:nvSpPr>
        <p:spPr bwMode="auto">
          <a:xfrm>
            <a:off x="4644008" y="22048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  <p:sp>
        <p:nvSpPr>
          <p:cNvPr id="13" name="Прямоугольник 12" hidden="0">
            <a:hlinkClick r:id="rId9" action="ppaction://hlinksldjump"/>
          </p:cNvPr>
          <p:cNvSpPr/>
          <p:nvPr isPhoto="0" userDrawn="0"/>
        </p:nvSpPr>
        <p:spPr bwMode="auto">
          <a:xfrm>
            <a:off x="5652120" y="22048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  <p:sp>
        <p:nvSpPr>
          <p:cNvPr id="14" name="Прямоугольник 13" hidden="0">
            <a:hlinkClick r:id="rId10" action="ppaction://hlinksldjump"/>
          </p:cNvPr>
          <p:cNvSpPr/>
          <p:nvPr isPhoto="0" userDrawn="0"/>
        </p:nvSpPr>
        <p:spPr bwMode="auto">
          <a:xfrm>
            <a:off x="6660232" y="22048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  <p:sp>
        <p:nvSpPr>
          <p:cNvPr id="15" name="Прямоугольник 14" hidden="0">
            <a:hlinkClick r:id="rId11" action="ppaction://hlinksldjump"/>
          </p:cNvPr>
          <p:cNvSpPr/>
          <p:nvPr isPhoto="0" userDrawn="0"/>
        </p:nvSpPr>
        <p:spPr bwMode="auto">
          <a:xfrm>
            <a:off x="7668344" y="22048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sp>
        <p:nvSpPr>
          <p:cNvPr id="16" name="Прямоугольник 15" hidden="0">
            <a:hlinkClick r:id="rId12" action="ppaction://hlinksldjump"/>
          </p:cNvPr>
          <p:cNvSpPr/>
          <p:nvPr isPhoto="0" userDrawn="0"/>
        </p:nvSpPr>
        <p:spPr bwMode="auto">
          <a:xfrm>
            <a:off x="3635896" y="3068960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  <p:sp>
        <p:nvSpPr>
          <p:cNvPr id="17" name="Прямоугольник 16" hidden="0">
            <a:hlinkClick r:id="rId13" action="ppaction://hlinksldjump"/>
          </p:cNvPr>
          <p:cNvSpPr/>
          <p:nvPr isPhoto="0" userDrawn="0"/>
        </p:nvSpPr>
        <p:spPr bwMode="auto">
          <a:xfrm>
            <a:off x="4644008" y="3068960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  <p:sp>
        <p:nvSpPr>
          <p:cNvPr id="18" name="Прямоугольник 17" hidden="0">
            <a:hlinkClick r:id="rId14" action="ppaction://hlinksldjump"/>
          </p:cNvPr>
          <p:cNvSpPr/>
          <p:nvPr isPhoto="0" userDrawn="0"/>
        </p:nvSpPr>
        <p:spPr bwMode="auto">
          <a:xfrm>
            <a:off x="5652120" y="3068960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  <p:sp>
        <p:nvSpPr>
          <p:cNvPr id="19" name="Прямоугольник 18" hidden="0">
            <a:hlinkClick r:id="rId15" action="ppaction://hlinksldjump"/>
          </p:cNvPr>
          <p:cNvSpPr/>
          <p:nvPr isPhoto="0" userDrawn="0"/>
        </p:nvSpPr>
        <p:spPr bwMode="auto">
          <a:xfrm>
            <a:off x="6660232" y="3068960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  <p:sp>
        <p:nvSpPr>
          <p:cNvPr id="20" name="Прямоугольник 19" hidden="0">
            <a:hlinkClick r:id="rId16" action="ppaction://hlinksldjump"/>
          </p:cNvPr>
          <p:cNvSpPr/>
          <p:nvPr isPhoto="0" userDrawn="0"/>
        </p:nvSpPr>
        <p:spPr bwMode="auto">
          <a:xfrm>
            <a:off x="7668344" y="3068960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sp>
        <p:nvSpPr>
          <p:cNvPr id="21" name="Прямоугольник 20" hidden="0">
            <a:hlinkClick r:id="rId17" action="ppaction://hlinksldjump"/>
          </p:cNvPr>
          <p:cNvSpPr/>
          <p:nvPr isPhoto="0" userDrawn="0"/>
        </p:nvSpPr>
        <p:spPr bwMode="auto">
          <a:xfrm>
            <a:off x="3635896" y="3933056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  <p:sp>
        <p:nvSpPr>
          <p:cNvPr id="22" name="Прямоугольник 21" hidden="0">
            <a:hlinkClick r:id="rId18" action="ppaction://hlinksldjump"/>
          </p:cNvPr>
          <p:cNvSpPr/>
          <p:nvPr isPhoto="0" userDrawn="0"/>
        </p:nvSpPr>
        <p:spPr bwMode="auto">
          <a:xfrm>
            <a:off x="4644008" y="3933056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  <p:sp>
        <p:nvSpPr>
          <p:cNvPr id="23" name="Прямоугольник 22" hidden="0">
            <a:hlinkClick r:id="rId19" action="ppaction://hlinksldjump"/>
          </p:cNvPr>
          <p:cNvSpPr/>
          <p:nvPr isPhoto="0" userDrawn="0"/>
        </p:nvSpPr>
        <p:spPr bwMode="auto">
          <a:xfrm>
            <a:off x="5652120" y="3933056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  <p:sp>
        <p:nvSpPr>
          <p:cNvPr id="24" name="Прямоугольник 23" hidden="0">
            <a:hlinkClick r:id="rId20" action="ppaction://hlinksldjump"/>
          </p:cNvPr>
          <p:cNvSpPr/>
          <p:nvPr isPhoto="0" userDrawn="0"/>
        </p:nvSpPr>
        <p:spPr bwMode="auto">
          <a:xfrm>
            <a:off x="6660232" y="3933056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  <p:sp>
        <p:nvSpPr>
          <p:cNvPr id="25" name="Прямоугольник 24" hidden="0">
            <a:hlinkClick r:id="rId21" action="ppaction://hlinksldjump"/>
          </p:cNvPr>
          <p:cNvSpPr/>
          <p:nvPr isPhoto="0" userDrawn="0"/>
        </p:nvSpPr>
        <p:spPr bwMode="auto">
          <a:xfrm>
            <a:off x="7668344" y="3933056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sp>
        <p:nvSpPr>
          <p:cNvPr id="26" name="Прямоугольник 25" hidden="0">
            <a:hlinkClick r:id="rId22" action="ppaction://hlinksldjump"/>
          </p:cNvPr>
          <p:cNvSpPr/>
          <p:nvPr isPhoto="0" userDrawn="0"/>
        </p:nvSpPr>
        <p:spPr bwMode="auto">
          <a:xfrm>
            <a:off x="3635896" y="4797152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  <p:sp>
        <p:nvSpPr>
          <p:cNvPr id="27" name="Прямоугольник 26" hidden="0">
            <a:hlinkClick r:id="rId23" action="ppaction://hlinksldjump"/>
          </p:cNvPr>
          <p:cNvSpPr/>
          <p:nvPr isPhoto="0" userDrawn="0"/>
        </p:nvSpPr>
        <p:spPr bwMode="auto">
          <a:xfrm>
            <a:off x="4644008" y="4797152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  <p:sp>
        <p:nvSpPr>
          <p:cNvPr id="28" name="Прямоугольник 27" hidden="0">
            <a:hlinkClick r:id="rId24" action="ppaction://hlinksldjump"/>
          </p:cNvPr>
          <p:cNvSpPr/>
          <p:nvPr isPhoto="0" userDrawn="0"/>
        </p:nvSpPr>
        <p:spPr bwMode="auto">
          <a:xfrm>
            <a:off x="5652120" y="4797152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  <p:sp>
        <p:nvSpPr>
          <p:cNvPr id="29" name="Прямоугольник 28" hidden="0">
            <a:hlinkClick r:id="rId25" action="ppaction://hlinksldjump"/>
          </p:cNvPr>
          <p:cNvSpPr/>
          <p:nvPr isPhoto="0" userDrawn="0"/>
        </p:nvSpPr>
        <p:spPr bwMode="auto">
          <a:xfrm>
            <a:off x="6660232" y="4797152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  <p:sp>
        <p:nvSpPr>
          <p:cNvPr id="30" name="Прямоугольник 29" hidden="0">
            <a:hlinkClick r:id="rId26" action="ppaction://hlinksldjump"/>
          </p:cNvPr>
          <p:cNvSpPr/>
          <p:nvPr isPhoto="0" userDrawn="0"/>
        </p:nvSpPr>
        <p:spPr bwMode="auto">
          <a:xfrm>
            <a:off x="7668344" y="4797152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sp>
        <p:nvSpPr>
          <p:cNvPr id="31" name="Прямоугольник 30" hidden="0"/>
          <p:cNvSpPr/>
          <p:nvPr isPhoto="0" userDrawn="0"/>
        </p:nvSpPr>
        <p:spPr bwMode="auto">
          <a:xfrm>
            <a:off x="323528" y="1340768"/>
            <a:ext cx="3240360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>
                <a:solidFill>
                  <a:schemeClr val="bg1"/>
                </a:solidFill>
              </a:rPr>
              <a:t>Генеральный план “Ост”</a:t>
            </a:r>
            <a:endParaRPr lang="ru-RU" sz="2400"/>
          </a:p>
        </p:txBody>
      </p:sp>
      <p:sp>
        <p:nvSpPr>
          <p:cNvPr id="32" name="Прямоугольник 31" hidden="0"/>
          <p:cNvSpPr/>
          <p:nvPr isPhoto="0" userDrawn="0"/>
        </p:nvSpPr>
        <p:spPr bwMode="auto">
          <a:xfrm>
            <a:off x="323528" y="2204864"/>
            <a:ext cx="3240360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r>
              <a:rPr lang="ru-RU" sz="2000">
                <a:solidFill>
                  <a:schemeClr val="bg1"/>
                </a:solidFill>
              </a:rPr>
              <a:t>Германские оккупационные органы  власти на территории СССР</a:t>
            </a:r>
            <a:endParaRPr/>
          </a:p>
        </p:txBody>
      </p:sp>
      <p:sp>
        <p:nvSpPr>
          <p:cNvPr id="33" name="Прямоугольник 32" hidden="0"/>
          <p:cNvSpPr/>
          <p:nvPr isPhoto="0" userDrawn="0"/>
        </p:nvSpPr>
        <p:spPr bwMode="auto">
          <a:xfrm>
            <a:off x="323528" y="3068960"/>
            <a:ext cx="3240360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>
                <a:solidFill>
                  <a:schemeClr val="bg1"/>
                </a:solidFill>
              </a:rPr>
              <a:t>Геноцид как международное преступление</a:t>
            </a:r>
            <a:endParaRPr lang="ru-RU"/>
          </a:p>
        </p:txBody>
      </p:sp>
      <p:sp>
        <p:nvSpPr>
          <p:cNvPr id="34" name="Прямоугольник 33" hidden="0"/>
          <p:cNvSpPr/>
          <p:nvPr isPhoto="0" userDrawn="0"/>
        </p:nvSpPr>
        <p:spPr bwMode="auto">
          <a:xfrm>
            <a:off x="323528" y="3933056"/>
            <a:ext cx="3240360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r>
              <a:rPr lang="ru-RU" sz="2400">
                <a:solidFill>
                  <a:schemeClr val="bg1"/>
                </a:solidFill>
              </a:rPr>
              <a:t>«Назови…»</a:t>
            </a:r>
            <a:endParaRPr/>
          </a:p>
        </p:txBody>
      </p:sp>
      <p:sp>
        <p:nvSpPr>
          <p:cNvPr id="35" name="Прямоугольник 34" hidden="0"/>
          <p:cNvSpPr/>
          <p:nvPr isPhoto="0" userDrawn="0"/>
        </p:nvSpPr>
        <p:spPr bwMode="auto">
          <a:xfrm>
            <a:off x="323528" y="4797152"/>
            <a:ext cx="3240360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>
                <a:solidFill>
                  <a:schemeClr val="bg1"/>
                </a:solidFill>
              </a:rPr>
              <a:t>Нюрнбергский процесс</a:t>
            </a:r>
            <a:endParaRPr/>
          </a:p>
        </p:txBody>
      </p:sp>
      <p:pic>
        <p:nvPicPr>
          <p:cNvPr id="2" name="Рисунок 1" hidden="0"/>
          <p:cNvPicPr>
            <a:picLocks noChangeAspect="1"/>
          </p:cNvPicPr>
          <p:nvPr isPhoto="0" userDrawn="0"/>
        </p:nvPicPr>
        <p:blipFill>
          <a:blip r:embed="rId27"/>
          <a:stretch/>
        </p:blipFill>
        <p:spPr bwMode="auto">
          <a:xfrm>
            <a:off x="3347863" y="165341"/>
            <a:ext cx="2454546" cy="1247435"/>
          </a:xfrm>
          <a:prstGeom prst="rect">
            <a:avLst/>
          </a:prstGeom>
        </p:spPr>
      </p:pic>
      <p:sp>
        <p:nvSpPr>
          <p:cNvPr id="36" name="Прямоугольник 35" hidden="0"/>
          <p:cNvSpPr/>
          <p:nvPr isPhoto="0" userDrawn="0"/>
        </p:nvSpPr>
        <p:spPr bwMode="auto">
          <a:xfrm>
            <a:off x="323528" y="5661248"/>
            <a:ext cx="3240360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r>
              <a:rPr lang="ru-RU" sz="2000">
                <a:solidFill>
                  <a:schemeClr val="bg1"/>
                </a:solidFill>
              </a:rPr>
              <a:t>Лихачев Д.С. «Моя война в блокадном Ленинграде»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37" name="Прямоугольник 36" hidden="0">
            <a:hlinkClick r:id="rId28" action="ppaction://hlinksldjump"/>
          </p:cNvPr>
          <p:cNvSpPr/>
          <p:nvPr isPhoto="0" userDrawn="0"/>
        </p:nvSpPr>
        <p:spPr bwMode="auto">
          <a:xfrm>
            <a:off x="3635896" y="5661248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  <p:sp>
        <p:nvSpPr>
          <p:cNvPr id="38" name="Прямоугольник 37" hidden="0">
            <a:hlinkClick r:id="rId29" action="ppaction://hlinksldjump"/>
          </p:cNvPr>
          <p:cNvSpPr/>
          <p:nvPr isPhoto="0" userDrawn="0"/>
        </p:nvSpPr>
        <p:spPr bwMode="auto">
          <a:xfrm>
            <a:off x="4644008" y="5661248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  <p:sp>
        <p:nvSpPr>
          <p:cNvPr id="39" name="Прямоугольник 38" hidden="0">
            <a:hlinkClick r:id="rId30" action="ppaction://hlinksldjump"/>
          </p:cNvPr>
          <p:cNvSpPr/>
          <p:nvPr isPhoto="0" userDrawn="0"/>
        </p:nvSpPr>
        <p:spPr bwMode="auto">
          <a:xfrm>
            <a:off x="5652120" y="5661248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  <p:sp>
        <p:nvSpPr>
          <p:cNvPr id="40" name="Прямоугольник 39" hidden="0">
            <a:hlinkClick r:id="rId31" action="ppaction://hlinksldjump"/>
          </p:cNvPr>
          <p:cNvSpPr/>
          <p:nvPr isPhoto="0" userDrawn="0"/>
        </p:nvSpPr>
        <p:spPr bwMode="auto">
          <a:xfrm>
            <a:off x="6660232" y="5661248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  <p:sp>
        <p:nvSpPr>
          <p:cNvPr id="41" name="Прямоугольник 40" hidden="0">
            <a:hlinkClick r:id="rId32" action="ppaction://hlinksldjump"/>
          </p:cNvPr>
          <p:cNvSpPr/>
          <p:nvPr isPhoto="0" userDrawn="0"/>
        </p:nvSpPr>
        <p:spPr bwMode="auto">
          <a:xfrm>
            <a:off x="7668344" y="5661248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sp>
        <p:nvSpPr>
          <p:cNvPr id="42" name="Прямоугольник 41" hidden="0"/>
          <p:cNvSpPr/>
          <p:nvPr isPhoto="0" userDrawn="0"/>
        </p:nvSpPr>
        <p:spPr bwMode="auto">
          <a:xfrm>
            <a:off x="318333" y="6477000"/>
            <a:ext cx="3240360" cy="381000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r>
              <a:rPr lang="ru-RU" sz="2000">
                <a:solidFill>
                  <a:schemeClr val="bg1"/>
                </a:solidFill>
              </a:rPr>
              <a:t>Герои </a:t>
            </a:r>
            <a:r>
              <a:rPr lang="ru-RU" sz="2000">
                <a:solidFill>
                  <a:schemeClr val="bg1"/>
                </a:solidFill>
              </a:rPr>
              <a:t>земли </a:t>
            </a:r>
            <a:r>
              <a:rPr lang="ru-RU" sz="2000">
                <a:solidFill>
                  <a:schemeClr val="bg1"/>
                </a:solidFill>
              </a:rPr>
              <a:t>Псковской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43" name="Прямоугольник 42" hidden="0">
            <a:hlinkClick r:id="rId33" action="ppaction://hlinksldjump"/>
          </p:cNvPr>
          <p:cNvSpPr/>
          <p:nvPr isPhoto="0" userDrawn="0"/>
        </p:nvSpPr>
        <p:spPr bwMode="auto">
          <a:xfrm>
            <a:off x="3638782" y="6483927"/>
            <a:ext cx="864096" cy="374073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  <p:sp>
        <p:nvSpPr>
          <p:cNvPr id="44" name="Прямоугольник 43" hidden="0">
            <a:hlinkClick r:id="rId34" action="ppaction://hlinksldjump"/>
          </p:cNvPr>
          <p:cNvSpPr/>
          <p:nvPr isPhoto="0" userDrawn="0"/>
        </p:nvSpPr>
        <p:spPr bwMode="auto">
          <a:xfrm>
            <a:off x="4640544" y="6483927"/>
            <a:ext cx="864096" cy="374073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  <p:sp>
        <p:nvSpPr>
          <p:cNvPr id="45" name="Прямоугольник 44" hidden="0">
            <a:hlinkClick r:id="rId35" action="ppaction://hlinksldjump"/>
          </p:cNvPr>
          <p:cNvSpPr/>
          <p:nvPr isPhoto="0" userDrawn="0"/>
        </p:nvSpPr>
        <p:spPr bwMode="auto">
          <a:xfrm>
            <a:off x="5648656" y="6483927"/>
            <a:ext cx="864096" cy="374073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  <p:sp>
        <p:nvSpPr>
          <p:cNvPr id="46" name="Прямоугольник 45" hidden="0">
            <a:hlinkClick r:id="rId36" action="ppaction://hlinksldjump"/>
          </p:cNvPr>
          <p:cNvSpPr/>
          <p:nvPr isPhoto="0" userDrawn="0"/>
        </p:nvSpPr>
        <p:spPr bwMode="auto">
          <a:xfrm>
            <a:off x="6669468" y="6483927"/>
            <a:ext cx="864096" cy="374073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  <p:sp>
        <p:nvSpPr>
          <p:cNvPr id="47" name="Прямоугольник 46" hidden="0">
            <a:hlinkClick r:id="rId37" action="ppaction://hlinksldjump"/>
          </p:cNvPr>
          <p:cNvSpPr/>
          <p:nvPr isPhoto="0" userDrawn="0"/>
        </p:nvSpPr>
        <p:spPr bwMode="auto">
          <a:xfrm>
            <a:off x="7658530" y="6483927"/>
            <a:ext cx="864096" cy="374073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childTnLst>
                  <p:par>
                    <p:cTn id="222" fill="hold">
                      <p:stCondLst>
                        <p:cond delay="0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5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childTnLst>
                  <p:par>
                    <p:cTn id="258" fill="hold">
                      <p:stCondLst>
                        <p:cond delay="0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childTnLst>
                  <p:par>
                    <p:cTn id="270" fill="hold">
                      <p:stCondLst>
                        <p:cond delay="0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childTnLst>
                  <p:par>
                    <p:cTn id="276" fill="hold">
                      <p:stCondLst>
                        <p:cond delay="0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8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childTnLst>
                  <p:par>
                    <p:cTn id="288" fill="hold">
                      <p:stCondLst>
                        <p:cond delay="0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9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childTnLst>
                  <p:par>
                    <p:cTn id="294" fill="hold">
                      <p:stCondLst>
                        <p:cond delay="0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9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childTnLst>
                  <p:par>
                    <p:cTn id="300" fill="hold">
                      <p:stCondLst>
                        <p:cond delay="0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0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childTnLst>
                  <p:par>
                    <p:cTn id="306" fill="hold">
                      <p:stCondLst>
                        <p:cond delay="0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childTnLst>
                  <p:par>
                    <p:cTn id="312" fill="hold">
                      <p:stCondLst>
                        <p:cond delay="0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1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childTnLst>
                  <p:par>
                    <p:cTn id="318" fill="hold">
                      <p:stCondLst>
                        <p:cond delay="0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2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childTnLst>
                  <p:par>
                    <p:cTn id="330" fill="hold">
                      <p:stCondLst>
                        <p:cond delay="0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3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childTnLst>
                  <p:par>
                    <p:cTn id="336" fill="hold">
                      <p:stCondLst>
                        <p:cond delay="0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4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childTnLst>
                  <p:par>
                    <p:cTn id="342" fill="hold">
                      <p:stCondLst>
                        <p:cond delay="0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4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childTnLst>
                  <p:par>
                    <p:cTn id="348" fill="hold">
                      <p:stCondLst>
                        <p:cond delay="0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5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childTnLst>
                  <p:par>
                    <p:cTn id="354" fill="hold">
                      <p:stCondLst>
                        <p:cond delay="0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5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childTnLst>
                  <p:par>
                    <p:cTn id="360" fill="hold">
                      <p:stCondLst>
                        <p:cond delay="0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6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childTnLst>
                  <p:par>
                    <p:cTn id="366" fill="hold">
                      <p:stCondLst>
                        <p:cond delay="0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7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childTnLst>
                  <p:par>
                    <p:cTn id="372" fill="hold">
                      <p:stCondLst>
                        <p:cond delay="0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7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childTnLst>
                  <p:par>
                    <p:cTn id="378" fill="hold">
                      <p:stCondLst>
                        <p:cond delay="0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8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childTnLst>
                  <p:par>
                    <p:cTn id="384" fill="hold">
                      <p:stCondLst>
                        <p:cond delay="0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89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childTnLst>
                  <p:par>
                    <p:cTn id="390" fill="hold">
                      <p:stCondLst>
                        <p:cond delay="0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9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childTnLst>
                  <p:par>
                    <p:cTn id="396" fill="hold">
                      <p:stCondLst>
                        <p:cond delay="0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0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childTnLst>
                  <p:par>
                    <p:cTn id="402" fill="hold">
                      <p:stCondLst>
                        <p:cond delay="0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40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childTnLst>
                  <p:par>
                    <p:cTn id="408" fill="hold">
                      <p:stCondLst>
                        <p:cond delay="0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41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childTnLst>
                  <p:par>
                    <p:cTn id="414" fill="hold">
                      <p:stCondLst>
                        <p:cond delay="0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41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childTnLst>
                  <p:par>
                    <p:cTn id="420" fill="hold">
                      <p:stCondLst>
                        <p:cond delay="0"/>
                      </p:stCondLst>
                      <p:childTnLst>
                        <p:par>
                          <p:cTn id="421" fill="hold">
                            <p:stCondLst>
                              <p:cond delay="0"/>
                            </p:stCondLst>
                            <p:childTnLst>
                              <p:par>
                                <p:cTn id="4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  <p:endSync evt="end" delay="0">
                  <p:rtn val="all"/>
                </p:endSync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Генеральный план “Ост”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  <a:buNone/>
              <a:defRPr/>
            </a:pPr>
            <a:r>
              <a:rPr lang="ru-RU"/>
              <a:t>		Война против СССР и действия оккупационных властей планировались на протяжении 1939 – 1941 гг. Их разработка продолжалась вплоть до 1943 г. К ним относились «Замечания и предложения по Генеральному плану Ост», составленные заведующим расово-политическим отделом Министерства оккупированных восточных территорий для Альфреда Розенберга 27 апреля 1942 г. Как его звали?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Генеральный план “Ост”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buNone/>
              <a:defRPr/>
            </a:pPr>
            <a:r>
              <a:rPr lang="ru-RU">
                <a:latin typeface="Times New Roman"/>
                <a:cs typeface="Times New Roman"/>
              </a:rPr>
              <a:t>	Доктор </a:t>
            </a:r>
            <a:r>
              <a:rPr lang="ru-RU">
                <a:latin typeface="Times New Roman"/>
                <a:cs typeface="Times New Roman"/>
              </a:rPr>
              <a:t>Эрхард</a:t>
            </a:r>
            <a:r>
              <a:rPr lang="ru-RU">
                <a:latin typeface="Times New Roman"/>
                <a:cs typeface="Times New Roman"/>
              </a:rPr>
              <a:t> </a:t>
            </a:r>
            <a:r>
              <a:rPr lang="ru-RU">
                <a:latin typeface="Times New Roman"/>
                <a:cs typeface="Times New Roman"/>
              </a:rPr>
              <a:t>Ветцель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Генеральный план “Ост”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67544" y="1390650"/>
            <a:ext cx="8229600" cy="4342605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  <a:defRPr/>
            </a:pPr>
            <a:r>
              <a:rPr lang="ru-RU"/>
              <a:t>		«Генеральный план Ост. Правовые, экономические и территориальные основания восточного строительства» предлагала убийство и изгнание славян и «большевиков», а затем колонизацию земель от Ленинграда до Байкала. Сколько человек планировали уничтожить нацисты на территории СССР?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Генеральный план “Ост”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buNone/>
              <a:defRPr/>
            </a:pPr>
            <a:r>
              <a:rPr lang="ru-RU"/>
              <a:t>	30–40 </a:t>
            </a:r>
            <a:r>
              <a:rPr lang="ru-RU"/>
              <a:t>миллионов человек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  <p:sp>
        <p:nvSpPr>
          <p:cNvPr id="9" name="Прямоугольник 8" hidden="0"/>
          <p:cNvSpPr/>
          <p:nvPr isPhoto="0" userDrawn="0"/>
        </p:nvSpPr>
        <p:spPr bwMode="auto">
          <a:xfrm>
            <a:off x="3981450" y="30816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chemeClr val="bg1"/>
                </a:solidFill>
              </a:rPr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Генеральный план “Ост”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>
            <a:normAutofit fontScale="62500" lnSpcReduction="20000"/>
          </a:bodyPr>
          <a:lstStyle/>
          <a:p>
            <a:pPr algn="just">
              <a:buNone/>
              <a:defRPr/>
            </a:pPr>
            <a:r>
              <a:rPr lang="ru-RU"/>
              <a:t>		Начальник Генерального штаба сухопутных войск генерал-полковник Франц </a:t>
            </a:r>
            <a:r>
              <a:rPr lang="ru-RU"/>
              <a:t>Гальдер</a:t>
            </a:r>
            <a:r>
              <a:rPr lang="ru-RU"/>
              <a:t> писал в своем дневнике: «Непоколебимо решение фюрера сровнять ……ИХ………… с землей, чтобы полностью избавиться от населения этих городов, которое в противном случае мы потом будем вынуждены кормить в течение зимы. Задачу уничтожения этих городов должна выполнить авиация. Для этого не следует использовать танки. Это будет народное бедствие, которое лишит центров не только большевизм, но и московитов (русских) вообще». О каких городах идет речь?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Генеральный план “Ост”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251520" y="1600200"/>
            <a:ext cx="6111180" cy="4493095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/>
              <a:t>	</a:t>
            </a:r>
            <a:r>
              <a:rPr lang="ru-RU">
                <a:latin typeface="Times New Roman"/>
                <a:cs typeface="Times New Roman"/>
              </a:rPr>
              <a:t> 	Москва и Ленинград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Генеральный план “Ост”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  <p:sp>
        <p:nvSpPr>
          <p:cNvPr id="6" name="Содержимое 5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>
            <a:normAutofit fontScale="92500" lnSpcReduction="20000"/>
          </a:bodyPr>
          <a:lstStyle/>
          <a:p>
            <a:pPr algn="just">
              <a:buNone/>
              <a:defRPr/>
            </a:pPr>
            <a:r>
              <a:rPr lang="ru-RU"/>
              <a:t>		</a:t>
            </a:r>
            <a:r>
              <a:rPr lang="ru-RU" sz="3900"/>
              <a:t>Советский и российский артист цирка, киноактёр . Народный артист СССР. Герой Социалистического Труда. Участник Великой Отечественной войны. Кавалер двух орденов Ленина. Мы знаем его по ролям в таких советских комедиях, как: Кавказская пленница, Бриллиантовая рука, Операция "Ы"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Генеральный план “Ост”</a:t>
            </a:r>
            <a:endParaRPr/>
          </a:p>
        </p:txBody>
      </p:sp>
      <p:sp>
        <p:nvSpPr>
          <p:cNvPr id="5" name="Прямоугольник 4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  <p:sp>
        <p:nvSpPr>
          <p:cNvPr id="10" name="Содержимое 9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57200" y="1600200"/>
            <a:ext cx="8420100" cy="1447799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/>
              <a:t>	</a:t>
            </a:r>
            <a:endParaRPr/>
          </a:p>
        </p:txBody>
      </p:sp>
      <p:pic>
        <p:nvPicPr>
          <p:cNvPr id="66562" name="Picture 2" descr="https://sun9-20.userapi.com/Dp88J997rt-_ym8cNrTXY7-leUVob89hRRkpCg/CIxkKmnhmPk.jp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2199190" y="2523933"/>
            <a:ext cx="5081285" cy="3329506"/>
          </a:xfrm>
          <a:prstGeom prst="rect">
            <a:avLst/>
          </a:prstGeom>
          <a:noFill/>
        </p:spPr>
      </p:pic>
      <p:sp>
        <p:nvSpPr>
          <p:cNvPr id="15" name="Прямоугольник 14" hidden="0"/>
          <p:cNvSpPr/>
          <p:nvPr isPhoto="0" userDrawn="0"/>
        </p:nvSpPr>
        <p:spPr bwMode="auto">
          <a:xfrm>
            <a:off x="692150" y="1681751"/>
            <a:ext cx="2781980" cy="5693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100">
                <a:solidFill>
                  <a:prstClr val="white"/>
                </a:solidFill>
              </a:rPr>
              <a:t>Юрий Никулин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Генеральный план “Ост”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sp>
        <p:nvSpPr>
          <p:cNvPr id="6" name="Содержимое 5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57200" y="1409700"/>
            <a:ext cx="8229600" cy="4683595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  <a:defRPr/>
            </a:pPr>
            <a:r>
              <a:rPr lang="ru-RU"/>
              <a:t>		19 мая 1941 г. было опубликовано дополнение к директиве генерала-фельдмаршала, начальника штаба Верховного командования вермахта Вильгельма </a:t>
            </a:r>
            <a:r>
              <a:rPr lang="ru-RU"/>
              <a:t>Кейтеля</a:t>
            </a:r>
            <a:r>
              <a:rPr lang="ru-RU"/>
              <a:t> о поведении германских войск в СССР, имеющей подчеркнуто антикоммунистической характер. ……ОН………. назывался «смертельным врагом национал-социалистического немецкого народа», что делало борьбу с ним долгом Германии. О чем идет речь?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Генеральный план “Ост”</a:t>
            </a:r>
            <a:endParaRPr/>
          </a:p>
        </p:txBody>
      </p:sp>
      <p:sp>
        <p:nvSpPr>
          <p:cNvPr id="9" name="Прямоугольник 8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sp>
        <p:nvSpPr>
          <p:cNvPr id="10" name="Содержимое 9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57200" y="1600201"/>
            <a:ext cx="8229600" cy="933450"/>
          </a:xfrm>
        </p:spPr>
        <p:txBody>
          <a:bodyPr/>
          <a:lstStyle/>
          <a:p>
            <a:pPr>
              <a:buNone/>
              <a:defRPr/>
            </a:pPr>
            <a:r>
              <a:rPr lang="ru-RU"/>
              <a:t>	«Большевизм»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Германские оккупационные органы на территории СССР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  <p:sp>
        <p:nvSpPr>
          <p:cNvPr id="5" name="Содержимое 4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 algn="just">
              <a:buNone/>
              <a:defRPr/>
            </a:pPr>
            <a:r>
              <a:rPr lang="ru-RU"/>
              <a:t>		</a:t>
            </a:r>
            <a:r>
              <a:rPr lang="ru-RU" sz="3200"/>
              <a:t>Какие функции и полномочия исполнял </a:t>
            </a:r>
            <a:r>
              <a:rPr lang="ru-RU" sz="3200"/>
              <a:t>полицейский-жандармский</a:t>
            </a:r>
            <a:r>
              <a:rPr lang="ru-RU" sz="3200"/>
              <a:t> центр?</a:t>
            </a:r>
            <a:endParaRPr lang="ru-RU"/>
          </a:p>
          <a:p>
            <a:pPr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Германские оккупационные органы на территории СССР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  <p:sp>
        <p:nvSpPr>
          <p:cNvPr id="5" name="Содержимое 4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algn="just">
              <a:buNone/>
              <a:defRPr/>
            </a:pPr>
            <a:r>
              <a:rPr lang="ru-RU" sz="3200"/>
              <a:t>		«поддержание порядка» в городе, проведение облав и обысков по заданию комендатуры, проверка документов, задержание подозрительных лиц, устройство ночных засад и т.п.</a:t>
            </a:r>
            <a:endParaRPr/>
          </a:p>
          <a:p>
            <a:pPr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Германские оккупационные органы на территории СССР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  <p:sp>
        <p:nvSpPr>
          <p:cNvPr id="5" name="Содержимое 4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 algn="just">
              <a:buNone/>
              <a:defRPr/>
            </a:pPr>
            <a:r>
              <a:rPr lang="ru-RU"/>
              <a:t>		Какие функции исполняла полиция безопасности СД?</a:t>
            </a:r>
            <a:endParaRPr/>
          </a:p>
          <a:p>
            <a:pPr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Германские оккупационные органы на территории СССР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  <p:sp>
        <p:nvSpPr>
          <p:cNvPr id="5" name="Содержимое 4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buNone/>
              <a:defRPr/>
            </a:pPr>
            <a:r>
              <a:rPr lang="ru-RU"/>
              <a:t>	агентурная деятельность.</a:t>
            </a:r>
            <a:endParaRPr/>
          </a:p>
          <a:p>
            <a:pPr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Германские оккупационные органы на территории СССР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  <p:sp>
        <p:nvSpPr>
          <p:cNvPr id="9" name="Объект 2" hidden="0"/>
          <p:cNvSpPr txBox="1"/>
          <p:nvPr isPhoto="0" userDrawn="0"/>
        </p:nvSpPr>
        <p:spPr bwMode="auto">
          <a:xfrm>
            <a:off x="457200" y="1701478"/>
            <a:ext cx="8229600" cy="4391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ts val="0"/>
              </a:spcBef>
              <a:buFont typeface="Arial"/>
              <a:buChar char="•"/>
              <a:defRPr/>
            </a:pPr>
            <a:endParaRPr lang="ru-RU" sz="4000" b="0" i="0" u="none" strike="noStrike" cap="none" spc="0">
              <a:ln>
                <a:noFill/>
              </a:ln>
              <a:solidFill>
                <a:schemeClr val="bg1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Объект 2" hidden="0"/>
          <p:cNvSpPr txBox="1"/>
          <p:nvPr isPhoto="0" userDrawn="0"/>
        </p:nvSpPr>
        <p:spPr bwMode="auto">
          <a:xfrm>
            <a:off x="457200" y="1600200"/>
            <a:ext cx="7610354" cy="4493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ts val="0"/>
              </a:spcBef>
              <a:buFont typeface="Arial"/>
              <a:buChar char="•"/>
              <a:defRPr/>
            </a:pPr>
            <a:endParaRPr lang="ru-RU" sz="4000" b="0" i="0" u="none" strike="noStrike" cap="none" spc="0">
              <a:ln>
                <a:noFill/>
              </a:ln>
              <a:solidFill>
                <a:schemeClr val="bg1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8" name="Содержимое 4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57200" y="1600200"/>
            <a:ext cx="8229600" cy="4493095"/>
          </a:xfrm>
        </p:spPr>
        <p:txBody>
          <a:bodyPr/>
          <a:lstStyle/>
          <a:p>
            <a:pPr lvl="0" algn="just">
              <a:buNone/>
              <a:defRPr/>
            </a:pPr>
            <a:r>
              <a:rPr lang="ru-RU"/>
              <a:t>		</a:t>
            </a:r>
            <a:r>
              <a:rPr lang="ru-RU" sz="3200"/>
              <a:t>Назовите основной вид деятельности </a:t>
            </a:r>
            <a:r>
              <a:rPr lang="ru-RU" sz="3200"/>
              <a:t>Абверкоманд</a:t>
            </a:r>
            <a:endParaRPr lang="ru-RU"/>
          </a:p>
          <a:p>
            <a:pPr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Германские оккупационные органы на территории СССР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  <p:sp>
        <p:nvSpPr>
          <p:cNvPr id="9" name="Объект 2" hidden="0"/>
          <p:cNvSpPr txBox="1"/>
          <p:nvPr isPhoto="0" userDrawn="0"/>
        </p:nvSpPr>
        <p:spPr bwMode="auto">
          <a:xfrm>
            <a:off x="457200" y="1600200"/>
            <a:ext cx="7610354" cy="4493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ts val="0"/>
              </a:spcBef>
              <a:buFont typeface="Arial"/>
              <a:buChar char="•"/>
              <a:defRPr/>
            </a:pPr>
            <a:endParaRPr lang="ru-RU" sz="4000" b="0" i="0" u="none" strike="noStrike" cap="none" spc="0">
              <a:ln>
                <a:noFill/>
              </a:ln>
              <a:solidFill>
                <a:schemeClr val="bg1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Содержимое 4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57200" y="1600200"/>
            <a:ext cx="8229600" cy="4493095"/>
          </a:xfrm>
        </p:spPr>
        <p:txBody>
          <a:bodyPr/>
          <a:lstStyle/>
          <a:p>
            <a:pPr lvl="0" algn="just">
              <a:buNone/>
              <a:defRPr/>
            </a:pPr>
            <a:r>
              <a:rPr lang="ru-RU"/>
              <a:t>		</a:t>
            </a:r>
            <a:r>
              <a:rPr lang="ru-RU" sz="3600"/>
              <a:t>контрразведывательная работа на оккупированной территории</a:t>
            </a:r>
            <a:endParaRPr/>
          </a:p>
          <a:p>
            <a:pPr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Германские оккупационные органы на территории СССР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  <p:sp>
        <p:nvSpPr>
          <p:cNvPr id="11" name="Объект 2" hidden="0"/>
          <p:cNvSpPr txBox="1"/>
          <p:nvPr isPhoto="0" userDrawn="0"/>
        </p:nvSpPr>
        <p:spPr bwMode="auto">
          <a:xfrm>
            <a:off x="457200" y="1600200"/>
            <a:ext cx="8324850" cy="4493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ts val="0"/>
              </a:spcBef>
              <a:buFont typeface="Arial"/>
              <a:buChar char="•"/>
              <a:defRPr/>
            </a:pPr>
            <a:endParaRPr lang="ru-RU" sz="4000" b="0" i="0" u="none" strike="noStrike" cap="none" spc="0">
              <a:ln>
                <a:noFill/>
              </a:ln>
              <a:solidFill>
                <a:schemeClr val="bg1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Содержимое 4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57200" y="1600200"/>
            <a:ext cx="8229600" cy="4493095"/>
          </a:xfrm>
        </p:spPr>
        <p:txBody>
          <a:bodyPr/>
          <a:lstStyle/>
          <a:p>
            <a:pPr algn="just">
              <a:buNone/>
              <a:defRPr/>
            </a:pPr>
            <a:r>
              <a:rPr lang="ru-RU"/>
              <a:t>	</a:t>
            </a:r>
            <a:r>
              <a:rPr lang="ru-RU" sz="3600"/>
              <a:t>	Как называлась должность руководителя оккупированного г. Пскова?</a:t>
            </a:r>
            <a:endParaRPr/>
          </a:p>
          <a:p>
            <a:pPr lvl="0" algn="just">
              <a:buNone/>
              <a:defRPr/>
            </a:pPr>
            <a:endParaRPr lang="ru-RU" sz="3600"/>
          </a:p>
          <a:p>
            <a:pPr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Германские оккупационные органы на территории СССР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  <p:sp>
        <p:nvSpPr>
          <p:cNvPr id="5" name="Содержимое 4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buNone/>
              <a:defRPr/>
            </a:pPr>
            <a:r>
              <a:rPr lang="ru-RU"/>
              <a:t>	бургомистр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Германские оккупационные органы на территории СССР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sp>
        <p:nvSpPr>
          <p:cNvPr id="5" name="Содержимое 4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 algn="just">
              <a:buNone/>
              <a:defRPr/>
            </a:pPr>
            <a:r>
              <a:rPr lang="ru-RU"/>
              <a:t>		</a:t>
            </a:r>
            <a:r>
              <a:rPr lang="ru-RU" sz="3600"/>
              <a:t>Чем занималось управление труда на территории оккупированного г. Пскова?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Германские оккупационные органы на территории СССР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sp>
        <p:nvSpPr>
          <p:cNvPr id="5" name="Содержимое 4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algn="just">
              <a:buNone/>
              <a:defRPr/>
            </a:pPr>
            <a:r>
              <a:rPr lang="ru-RU"/>
              <a:t>		выявление и мобилизация рабочей силы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b="1"/>
              <a:t>Геноцид как международное преступление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/>
              <a:t>		Кто впервые ввел термин «геноцид»?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b="1"/>
              <a:t>Геноцид как международное преступление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57200" y="1600200"/>
            <a:ext cx="8686800" cy="4493095"/>
          </a:xfrm>
        </p:spPr>
        <p:txBody>
          <a:bodyPr/>
          <a:lstStyle/>
          <a:p>
            <a:pPr>
              <a:buNone/>
              <a:defRPr/>
            </a:pPr>
            <a:r>
              <a:rPr lang="ru-RU"/>
              <a:t>	</a:t>
            </a:r>
            <a:r>
              <a:rPr lang="ru-RU">
                <a:latin typeface="Times New Roman"/>
                <a:cs typeface="Times New Roman"/>
              </a:rPr>
              <a:t>Рафаэль </a:t>
            </a:r>
            <a:r>
              <a:rPr lang="ru-RU">
                <a:latin typeface="Times New Roman"/>
                <a:cs typeface="Times New Roman"/>
              </a:rPr>
              <a:t>Лемкин</a:t>
            </a:r>
            <a:r>
              <a:rPr lang="ru-RU">
                <a:latin typeface="Times New Roman"/>
                <a:cs typeface="Times New Roman"/>
              </a:rPr>
              <a:t> </a:t>
            </a:r>
            <a:endParaRPr/>
          </a:p>
          <a:p>
            <a:pPr>
              <a:buNone/>
              <a:defRPr/>
            </a:pP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  <p:pic>
        <p:nvPicPr>
          <p:cNvPr id="51202" name="Picture 2" descr="https://lechaim.ru/wp-content/uploads/2020/02/Raphael_Lemkin.jp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2390776" y="2525485"/>
            <a:ext cx="3085202" cy="36639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b="1"/>
              <a:t>Геноцид как международное преступление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207818" y="1600200"/>
            <a:ext cx="8440882" cy="4493095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/>
              <a:t>		Какое определение «геноциду» дается в международном праве?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b="1"/>
              <a:t>Геноцид как международное преступление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>
            <a:normAutofit fontScale="62500" lnSpcReduction="20000"/>
          </a:bodyPr>
          <a:lstStyle/>
          <a:p>
            <a:pPr>
              <a:buNone/>
              <a:defRPr/>
            </a:pPr>
            <a:r>
              <a:rPr lang="ru-RU">
                <a:latin typeface="Times New Roman"/>
                <a:cs typeface="Times New Roman"/>
              </a:rPr>
              <a:t>		Геноцид - действия, совершаемые с намерением уничтожить, полностью или частично, какую-либо национальную, этническую, расовую или религиозную группу как таковую: убийство членов такой группы; причинение серьезных телесных повреждений или умственного расстройства членам такой группы; предумышленное создание для какой-либо группы таких жизненных условий, которые рассчитаны на полное или частичное физическое уничтожение ее; меры, рассчитанные на предотвращение деторождения в среде такой группы; насильственная передача детей из одной человеческой группы в другую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b="1"/>
              <a:t>Геноцид как международное преступление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57200" y="1670612"/>
            <a:ext cx="8229600" cy="2130895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  <a:defRPr/>
            </a:pPr>
            <a:r>
              <a:rPr lang="ru-RU"/>
              <a:t>		Назовите дату принятия Конвенции о предупреждении преступления геноцида и наказании за него.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b="1"/>
              <a:t>Геноцид как международное преступление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0" y="1577051"/>
            <a:ext cx="8866208" cy="4493095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>
                <a:latin typeface="Times New Roman"/>
                <a:cs typeface="Times New Roman"/>
              </a:rPr>
              <a:t>		Принята резолюцией 260 (III) Генеральной Ассамблеи ООН от 9 декабря 1948 года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b="1"/>
              <a:t>Геноцид как международное преступление</a:t>
            </a:r>
            <a:endParaRPr lang="ru-RU"/>
          </a:p>
        </p:txBody>
      </p:sp>
      <p:sp>
        <p:nvSpPr>
          <p:cNvPr id="5" name="Объект 4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68775" y="1726557"/>
            <a:ext cx="8229600" cy="2283295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 sz="3200"/>
              <a:t>	Кто является субъектом геноцида?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b="1"/>
              <a:t>Геноцид как международное преступление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173620" y="1600200"/>
            <a:ext cx="8623138" cy="4019549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>
                <a:latin typeface="Times New Roman"/>
                <a:cs typeface="Times New Roman"/>
              </a:rPr>
              <a:t>		любое вменяемое лицо, достигшее возраста уголовной ответственности.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  <p:sp>
        <p:nvSpPr>
          <p:cNvPr id="39940" name="AutoShape 4" descr="http://dic.academic.ru/pictures/wiki/files/77/Monument_to_Minin_and_Pozharsky_and_St_Basils_Cthedral2.JPG" hidden="0"/>
          <p:cNvSpPr>
            <a:spLocks noChangeArrowheads="1" noChangeAspect="1"/>
          </p:cNvSpPr>
          <p:nvPr isPhoto="0" userDrawn="0"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b="1"/>
              <a:t>Геноцид как международное преступление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sp>
        <p:nvSpPr>
          <p:cNvPr id="6" name="Содержимое 5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algn="just">
              <a:buNone/>
              <a:defRPr/>
            </a:pPr>
            <a:r>
              <a:rPr lang="ru-RU"/>
              <a:t>		В каком году была принята Конвенция о неприменимости срока давности к военным преступлениям и преступлениям против человечества?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b="1"/>
              <a:t>Геноцид как международное преступление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207818" y="1600200"/>
            <a:ext cx="8669964" cy="4493095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>
                <a:latin typeface="Times New Roman"/>
                <a:cs typeface="Times New Roman"/>
              </a:rPr>
              <a:t>		Принята резолюцией 2391 (XXIII) Генеральной Ассамблеи ООН от 26 ноября 1968 года.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b="1"/>
              <a:t>«Назови…»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45624" y="1171937"/>
            <a:ext cx="8339559" cy="4493095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 sz="3200"/>
              <a:t>		Эта улица в годы оккупации г. Пскова носила название </a:t>
            </a:r>
            <a:r>
              <a:rPr lang="ru-RU" sz="3200"/>
              <a:t>Гдофферштрассе</a:t>
            </a:r>
            <a:r>
              <a:rPr lang="ru-RU" sz="3200"/>
              <a:t>. Назовите эту улицу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  <p:pic>
        <p:nvPicPr>
          <p:cNvPr id="7" name="Рисунок 6" descr="https://dorogi-onf.ru/media/feedback/2017/02/13/0042_%D0%9F%D0%BE%D0%B7%D0%B5%D0%BC%D1%81%D0%BA%D0%BE%D0%B3%D0%BE.jpg.1920x1080_q85.jpg" hidden="0"/>
          <p:cNvPicPr/>
          <p:nvPr isPhoto="0" userDrawn="0"/>
        </p:nvPicPr>
        <p:blipFill>
          <a:blip r:embed="rId3"/>
          <a:stretch/>
        </p:blipFill>
        <p:spPr bwMode="auto">
          <a:xfrm>
            <a:off x="1851947" y="2974695"/>
            <a:ext cx="5689073" cy="26043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b="1"/>
              <a:t>«Назови…»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buNone/>
              <a:defRPr/>
            </a:pPr>
            <a:r>
              <a:rPr lang="ru-RU">
                <a:latin typeface="Times New Roman"/>
                <a:cs typeface="Times New Roman"/>
              </a:rPr>
              <a:t>		ул. Л. </a:t>
            </a:r>
            <a:r>
              <a:rPr lang="ru-RU">
                <a:latin typeface="Times New Roman"/>
                <a:cs typeface="Times New Roman"/>
              </a:rPr>
              <a:t>Поземского</a:t>
            </a:r>
            <a:r>
              <a:rPr lang="ru-RU">
                <a:latin typeface="Times New Roman"/>
                <a:cs typeface="Times New Roman"/>
              </a:rPr>
              <a:t> 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  <p:sp>
        <p:nvSpPr>
          <p:cNvPr id="6" name="Прямоугольник 5" hidden="0"/>
          <p:cNvSpPr/>
          <p:nvPr isPhoto="0" userDrawn="0"/>
        </p:nvSpPr>
        <p:spPr bwMode="auto">
          <a:xfrm>
            <a:off x="304800" y="5976142"/>
            <a:ext cx="64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«Назови…»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221673" y="1600200"/>
            <a:ext cx="8465127" cy="4493095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 sz="3200"/>
              <a:t>		Эта улица в годы оккупации г. Пскова носила название </a:t>
            </a:r>
            <a:r>
              <a:rPr lang="ru-RU" sz="3200"/>
              <a:t>Плаунер</a:t>
            </a:r>
            <a:r>
              <a:rPr lang="ru-RU" sz="3200"/>
              <a:t>. Назовите эту улицу.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  <p:pic>
        <p:nvPicPr>
          <p:cNvPr id="5" name="Рисунок 4" descr="https://www.vsedomarossii.ru/photos/area_60/city_2419/street_12846/154315_3.jpg" hidden="0"/>
          <p:cNvPicPr/>
          <p:nvPr isPhoto="0" userDrawn="0"/>
        </p:nvPicPr>
        <p:blipFill>
          <a:blip r:embed="rId3"/>
          <a:srcRect l="0" t="14680" r="0" b="0"/>
          <a:stretch/>
        </p:blipFill>
        <p:spPr bwMode="auto">
          <a:xfrm>
            <a:off x="1884554" y="2737299"/>
            <a:ext cx="5616624" cy="3202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«Назови…»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166255" y="1600200"/>
            <a:ext cx="8811490" cy="4493095"/>
          </a:xfrm>
        </p:spPr>
        <p:txBody>
          <a:bodyPr/>
          <a:lstStyle/>
          <a:p>
            <a:pPr>
              <a:buNone/>
              <a:defRPr/>
            </a:pPr>
            <a:r>
              <a:rPr lang="ru-RU">
                <a:latin typeface="Times New Roman"/>
                <a:cs typeface="Times New Roman"/>
              </a:rPr>
              <a:t>		ул. Ленина 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«Назови…»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57200" y="1241385"/>
            <a:ext cx="8229600" cy="4493095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800"/>
              <a:t>		С весны 1942 года это место стало узлом связи и фактически резиденцией командующего группы армий «Север». Назовите место, изображенное на фото.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  <p:pic>
        <p:nvPicPr>
          <p:cNvPr id="5" name="Рисунок 4" descr="http://bibliopskov.ru/pskov/okkup4.jpg" hidden="0"/>
          <p:cNvPicPr/>
          <p:nvPr isPhoto="0" userDrawn="0"/>
        </p:nvPicPr>
        <p:blipFill>
          <a:blip r:embed="rId3"/>
          <a:stretch/>
        </p:blipFill>
        <p:spPr bwMode="auto">
          <a:xfrm>
            <a:off x="3156325" y="2663956"/>
            <a:ext cx="2736304" cy="3168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«Назови…»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buNone/>
              <a:defRPr/>
            </a:pPr>
            <a:r>
              <a:rPr lang="ru-RU" sz="3200"/>
              <a:t>	</a:t>
            </a:r>
            <a:r>
              <a:rPr lang="ru-RU" sz="3200"/>
              <a:t>Снетогорский</a:t>
            </a:r>
            <a:r>
              <a:rPr lang="ru-RU" sz="3200"/>
              <a:t> монастырь</a:t>
            </a:r>
            <a:r>
              <a:rPr lang="ru-RU" sz="3200">
                <a:latin typeface="Times New Roman"/>
                <a:cs typeface="Times New Roman"/>
              </a:rPr>
              <a:t> 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«Назови…»</a:t>
            </a:r>
            <a:endParaRPr lang="ru-RU"/>
          </a:p>
        </p:txBody>
      </p:sp>
      <p:sp>
        <p:nvSpPr>
          <p:cNvPr id="5" name="Объект 4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 sz="3600"/>
              <a:t>		Назовите место, где установлен Памятный знак первым жертвам фашистской оккупации Пскова?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  <p:pic>
        <p:nvPicPr>
          <p:cNvPr id="6" name="Рисунок 5" descr="https://rutraveller.ru/icache/u_p/o/Povsikaky/al846237/1/1200630_450x300.jpg" hidden="0"/>
          <p:cNvPicPr/>
          <p:nvPr isPhoto="0" userDrawn="0"/>
        </p:nvPicPr>
        <p:blipFill>
          <a:blip r:embed="rId3"/>
          <a:stretch/>
        </p:blipFill>
        <p:spPr bwMode="auto">
          <a:xfrm>
            <a:off x="2338085" y="3414532"/>
            <a:ext cx="4143737" cy="2546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«Назови…»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  <p:sp>
        <p:nvSpPr>
          <p:cNvPr id="12" name="Содержимое 11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buNone/>
              <a:defRPr/>
            </a:pPr>
            <a:r>
              <a:rPr lang="ru-RU">
                <a:latin typeface="Times New Roman"/>
                <a:cs typeface="Times New Roman"/>
              </a:rPr>
              <a:t>	площадь Ленина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«Назови…»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5073" y="1090914"/>
            <a:ext cx="8229600" cy="4953000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 sz="2800"/>
              <a:t>		Монумент на площади _______________ был перестроен, на нем укреплена свастика и доска с надписью «В память освобождения г. Пскова от большевизма германскими войсками 9 июля 1941 г.». Назовите площадь, о которой идет речь.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pic>
        <p:nvPicPr>
          <p:cNvPr id="5" name="Рисунок 4" hidden="0"/>
          <p:cNvPicPr/>
          <p:nvPr isPhoto="0" userDrawn="0"/>
        </p:nvPicPr>
        <p:blipFill>
          <a:blip r:embed="rId3"/>
          <a:stretch/>
        </p:blipFill>
        <p:spPr bwMode="auto">
          <a:xfrm>
            <a:off x="2195736" y="3293999"/>
            <a:ext cx="4824536" cy="252615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«Назови…»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buNone/>
              <a:defRPr/>
            </a:pPr>
            <a:r>
              <a:rPr lang="ru-RU"/>
              <a:t>		площадь Жертв Революции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pic>
        <p:nvPicPr>
          <p:cNvPr id="32772" name="Picture 4" descr="https://upload.wikimedia.org/wikivoyage/ru/thumb/9/91/%D0%9F%D1%81%D0%BA%D0%BE%D0%B2._%D0%A1%D0%BA%D0%B2%D0%B5%D1%80_%D0%BF%D0%B0%D0%B2%D1%88%D0%B8%D1%85_%D0%B1%D0%BE%D1%80%D1%86%D0%BE%D0%B2._%D0%9F%D0%B0%D0%BC%D1%8F%D1%82%D0%BD%D0%B8%D0%BA_%D0%B1%D0%BE%D1%80%D1%86%D0%B0%D0%BC_%D0%B7%D0%B0_%D0%B4%D0%B5%D0%BB%D0%BE_%D1%80%D0%B5%D0%B2%D0%BE%D0%BB%D1%8E%D1%86%D0%B8%D0%B8.JPG/800px-%D0%9F%D1%81%D0%BA%D0%BE%D0%B2._%D0%A1%D0%BA%D0%B2%D0%B5%D1%80_%D0%BF%D0%B0%D0%B2%D1%88%D0%B8%D1%85_%D0%B1%D0%BE%D1%80%D1%86%D0%BE%D0%B2._%D0%9F%D0%B0%D0%BC%D1%8F%D1%82%D0%BD%D0%B8%D0%BA_%D0%B1%D0%BE%D1%80%D1%86%D0%B0%D0%BC_%D0%B7%D0%B0_%D0%B4%D0%B5%D0%BB%D0%BE_%D1%80%D0%B5%D0%B2%D0%BE%D0%BB%D1%8E%D1%86%D0%B8%D0%B8.JP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1403804" y="2554515"/>
            <a:ext cx="5215467" cy="39116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Нюрнбергский процесс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22694" y="1427673"/>
            <a:ext cx="8479766" cy="2316192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 sz="2800"/>
              <a:t>		Когда начался и завершился Нюрнбергский процесс?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Нюрнбергский процесс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3200"/>
              <a:t>	20 ноября 1945 г. – 01 октября 1946 г.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Нюрнбергский процесс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/>
              <a:t>		Назовите членов трибунала от СССР на Нюрнбергском процессе.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Нюрнбергский процесс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/>
              <a:t>		</a:t>
            </a:r>
            <a:r>
              <a:rPr lang="ru-RU" sz="3600"/>
              <a:t>от СССР: генерал-майор юстиции Иона </a:t>
            </a:r>
            <a:r>
              <a:rPr lang="ru-RU" sz="3600"/>
              <a:t>Никитченко</a:t>
            </a:r>
            <a:r>
              <a:rPr lang="ru-RU" sz="3600"/>
              <a:t> и полковник юстиции Александр Волчков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  <p:pic>
        <p:nvPicPr>
          <p:cNvPr id="27650" name="Picture 2" descr="Генерал-майор юстиции И.Т.Никитченко (справа) со своим заместителем подполковником А.Ф.Волчковым в рабочем кабинете во время Нюрнбергского процесса. [Декабрь 1945 г.] РГАКФД.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2278744" y="3425371"/>
            <a:ext cx="4100400" cy="2852056"/>
          </a:xfrm>
          <a:prstGeom prst="rect">
            <a:avLst/>
          </a:prstGeom>
          <a:noFill/>
        </p:spPr>
      </p:pic>
      <p:sp>
        <p:nvSpPr>
          <p:cNvPr id="6" name="Прямоугольник 5" hidden="0"/>
          <p:cNvSpPr/>
          <p:nvPr isPhoto="0" userDrawn="0"/>
        </p:nvSpPr>
        <p:spPr bwMode="auto">
          <a:xfrm>
            <a:off x="0" y="5934670"/>
            <a:ext cx="7518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solidFill>
                  <a:schemeClr val="bg1"/>
                </a:solidFill>
              </a:rPr>
              <a:t>Генерал-майор юстиции </a:t>
            </a:r>
            <a:r>
              <a:rPr lang="ru-RU">
                <a:solidFill>
                  <a:schemeClr val="bg1"/>
                </a:solidFill>
              </a:rPr>
              <a:t>И.Т.Никитченко</a:t>
            </a:r>
            <a:r>
              <a:rPr lang="ru-RU">
                <a:solidFill>
                  <a:schemeClr val="bg1"/>
                </a:solidFill>
              </a:rPr>
              <a:t> (справа) со своим заместителем подполковником </a:t>
            </a:r>
            <a:r>
              <a:rPr lang="ru-RU">
                <a:solidFill>
                  <a:schemeClr val="bg1"/>
                </a:solidFill>
              </a:rPr>
              <a:t>А.Ф.Волчковым</a:t>
            </a:r>
            <a:r>
              <a:rPr lang="ru-RU">
                <a:solidFill>
                  <a:schemeClr val="bg1"/>
                </a:solidFill>
              </a:rPr>
              <a:t> в рабочем кабинете во время Нюрнбергского процесса. [Декабрь 1945 г.] РГАКФД.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Нюрнбергский процесс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algn="just">
              <a:buNone/>
              <a:defRPr/>
            </a:pPr>
            <a:r>
              <a:rPr lang="ru-RU"/>
              <a:t>		Сколько фашистских главарей было приговорено к смертной казни через повешение по итогам Нюрнбергского процесса?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Нюрнбергский процесс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57200" y="1600200"/>
            <a:ext cx="4793673" cy="4493095"/>
          </a:xfrm>
        </p:spPr>
        <p:txBody>
          <a:bodyPr/>
          <a:lstStyle/>
          <a:p>
            <a:pPr>
              <a:buNone/>
              <a:defRPr/>
            </a:pPr>
            <a:r>
              <a:rPr lang="ru-RU">
                <a:latin typeface="Times New Roman"/>
                <a:cs typeface="Times New Roman"/>
              </a:rPr>
              <a:t>	12 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  <p:pic>
        <p:nvPicPr>
          <p:cNvPr id="25602" name="Picture 2" descr="Вид на скамью подсудимых Нюрнбергского процесса во время оглашения приговора, 1 октября 1946 года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402319" y="2315708"/>
            <a:ext cx="6667500" cy="3800476"/>
          </a:xfrm>
          <a:prstGeom prst="rect">
            <a:avLst/>
          </a:prstGeom>
          <a:noFill/>
        </p:spPr>
      </p:pic>
      <p:sp>
        <p:nvSpPr>
          <p:cNvPr id="6" name="Прямоугольник 5" hidden="0"/>
          <p:cNvSpPr/>
          <p:nvPr isPhoto="0" userDrawn="0"/>
        </p:nvSpPr>
        <p:spPr bwMode="auto">
          <a:xfrm>
            <a:off x="0" y="6035042"/>
            <a:ext cx="72716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solidFill>
                  <a:schemeClr val="bg1"/>
                </a:solidFill>
              </a:rPr>
              <a:t>Вид на скамью подсудимых Нюрнбергского процесса во время оглашения приговора, 1 октября 1946 года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Нюрнбергский процесс</a:t>
            </a:r>
            <a:endParaRPr lang="ru-RU"/>
          </a:p>
        </p:txBody>
      </p:sp>
      <p:sp>
        <p:nvSpPr>
          <p:cNvPr id="5" name="Объект 4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 sz="3200"/>
              <a:t>		Назовите новый юридический термин сформированный на Нюрнбергском процессе над главными военными преступниками.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Нюрнбергский процесс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57200" y="1600200"/>
            <a:ext cx="8420582" cy="4493095"/>
          </a:xfrm>
        </p:spPr>
        <p:txBody>
          <a:bodyPr/>
          <a:lstStyle/>
          <a:p>
            <a:pPr>
              <a:buNone/>
              <a:defRPr/>
            </a:pPr>
            <a:r>
              <a:rPr lang="ru-RU"/>
              <a:t>«преступления против человечности»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Нюрнбергский процесс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57199" y="1600200"/>
            <a:ext cx="8339559" cy="4493095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 sz="3200"/>
              <a:t>		Преступными были признаны четыре организации. Это СС, руководство НСДАП, гестапо и…</a:t>
            </a:r>
            <a:endParaRPr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Нюрнбергский процесс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buNone/>
              <a:defRPr/>
            </a:pPr>
            <a:r>
              <a:rPr lang="ru-RU"/>
              <a:t>	СД (служба безопасности)</a:t>
            </a:r>
            <a:endParaRPr lang="ru-RU">
              <a:latin typeface="Calibri"/>
            </a:endParaRPr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292608" y="274638"/>
            <a:ext cx="7375736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Лихачев Д.С. «Моя война в блокадном Ленинграде»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0" y="1577051"/>
            <a:ext cx="8906719" cy="4493095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  <a:defRPr/>
            </a:pPr>
            <a:r>
              <a:rPr lang="ru-RU"/>
              <a:t>		</a:t>
            </a:r>
            <a:r>
              <a:rPr lang="ru-RU"/>
              <a:t>Лихачев Д.С. </a:t>
            </a:r>
            <a:r>
              <a:rPr lang="ru-RU"/>
              <a:t>п</a:t>
            </a:r>
            <a:r>
              <a:rPr lang="ru-RU"/>
              <a:t>ишет «0</a:t>
            </a:r>
            <a:r>
              <a:rPr lang="ru-RU"/>
              <a:t>8 </a:t>
            </a:r>
            <a:r>
              <a:rPr lang="ru-RU"/>
              <a:t>сентября мы шли из нашей поликлиники на Каменноостровском. Был вечер, и над городом поднялось замечательной красоты облако. Оно было белое-белое, поднималось густыми, какими-то особенно «крепкими» клубами, как хорошо взбитые сливки. Оно росло, постепенно розовело в лучах заката и, наконец, приобрело гигантские, зловещие размеры. Впоследствии мы узнали: в один из первых же налетов немцы </a:t>
            </a:r>
            <a:r>
              <a:rPr lang="ru-RU"/>
              <a:t>разбомбили…». </a:t>
            </a:r>
            <a:r>
              <a:rPr lang="ru-RU" b="1"/>
              <a:t>Что разбомбили немцы? </a:t>
            </a:r>
            <a:endParaRPr lang="ru-RU" b="1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Лихачев Д.С. «Моя война в блокадном Ленинграде»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203200" y="1600201"/>
            <a:ext cx="8483600" cy="3264408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  <a:defRPr/>
            </a:pPr>
            <a:r>
              <a:rPr lang="ru-RU"/>
              <a:t>«… в </a:t>
            </a:r>
            <a:r>
              <a:rPr lang="ru-RU"/>
              <a:t>один из первых же налетов немцы разбомбили </a:t>
            </a:r>
            <a:r>
              <a:rPr lang="ru-RU" b="1" u="sng">
                <a:solidFill>
                  <a:srgbClr val="FFFF00"/>
                </a:solidFill>
              </a:rPr>
              <a:t>Бадаевские</a:t>
            </a:r>
            <a:r>
              <a:rPr lang="ru-RU" b="1" u="sng">
                <a:solidFill>
                  <a:srgbClr val="FFFF00"/>
                </a:solidFill>
              </a:rPr>
              <a:t> продовольственные склады</a:t>
            </a:r>
            <a:r>
              <a:rPr lang="ru-RU"/>
              <a:t>. Облако это было дымом горевшего масла. Немцы усиленно бомбили все продовольственные склады. Уже тогда они готовились к блокаде. А между тем из Ленинграда ускоренно вывозилось продовольствие и не делалось никаких попыток его рассредоточить, как это сделали англичане в Лондоне. Немцы готовились к блокаде города, а мы — к его сдаче немцам. Эвакуация продовольствия из Ленинграда прекратилась только тогда, когда немцы перерезали все железные дороги; это было в конце </a:t>
            </a:r>
            <a:r>
              <a:rPr lang="ru-RU"/>
              <a:t>августа». 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  <p:pic>
        <p:nvPicPr>
          <p:cNvPr id="1026" name="Picture 2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3697224" y="4220337"/>
            <a:ext cx="3176016" cy="2382012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Лихачев Д.С. «Моя война в блокадном Ленинграде»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>
            <a:normAutofit fontScale="77500" lnSpcReduction="20000"/>
          </a:bodyPr>
          <a:lstStyle/>
          <a:p>
            <a:pPr algn="just">
              <a:buNone/>
              <a:defRPr/>
            </a:pPr>
            <a:r>
              <a:rPr lang="ru-RU"/>
              <a:t>		</a:t>
            </a:r>
            <a:r>
              <a:rPr lang="ru-RU"/>
              <a:t>«Мы </a:t>
            </a:r>
            <a:r>
              <a:rPr lang="ru-RU"/>
              <a:t>тоже меняли вещи. Модные женские вещи — единственное, что можно было обменять: продукты были только у подавальщиц, продавщиц, поварих. Голубое крепдешиновое мы  променяли за один килограмм хлеба. Это было плохо, а вот серое платье променяли на килограмм 200 грамм дуранды. Это было лучше. Дуранду мы томили, мололи в мясорубке, а потом пекли лепешки. А что такое </a:t>
            </a:r>
            <a:r>
              <a:rPr lang="ru-RU"/>
              <a:t>дуранда…». Что такое дуранда? 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Лихачев Д.С. «Моя война в блокадном Ленинграде»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146304" y="1600201"/>
            <a:ext cx="8869680" cy="3145535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  <a:defRPr/>
            </a:pPr>
            <a:r>
              <a:rPr lang="ru-RU">
                <a:latin typeface="Times New Roman"/>
                <a:cs typeface="Times New Roman"/>
              </a:rPr>
              <a:t>	</a:t>
            </a:r>
            <a:r>
              <a:rPr lang="ru-RU">
                <a:latin typeface="Times New Roman"/>
                <a:cs typeface="Times New Roman"/>
              </a:rPr>
              <a:t>«</a:t>
            </a:r>
            <a:r>
              <a:rPr lang="ru-RU">
                <a:latin typeface="Times New Roman"/>
                <a:cs typeface="Times New Roman"/>
              </a:rPr>
              <a:t>Дуранду </a:t>
            </a:r>
            <a:r>
              <a:rPr lang="ru-RU">
                <a:latin typeface="Times New Roman"/>
                <a:cs typeface="Times New Roman"/>
              </a:rPr>
              <a:t>мы томили, мололи в мясорубке, а потом пекли лепешки. А что такое дуранда — зайдите как-нибудь в фуражный магазин, где продают корм для скота. Дуранда спасала ленинградцев в оба голода.» </a:t>
            </a:r>
            <a:r>
              <a:rPr lang="ru-RU" b="1" u="sng">
                <a:solidFill>
                  <a:srgbClr val="FFFF00"/>
                </a:solidFill>
                <a:latin typeface="Times New Roman"/>
                <a:cs typeface="Times New Roman"/>
              </a:rPr>
              <a:t>Дуранда</a:t>
            </a:r>
            <a:r>
              <a:rPr lang="ru-RU">
                <a:latin typeface="Times New Roman"/>
                <a:cs typeface="Times New Roman"/>
              </a:rPr>
              <a:t> – это </a:t>
            </a:r>
            <a:r>
              <a:rPr lang="ru-RU">
                <a:latin typeface="Times New Roman"/>
                <a:cs typeface="Times New Roman"/>
              </a:rPr>
              <a:t>жмых спрессованные </a:t>
            </a:r>
            <a:r>
              <a:rPr lang="ru-RU">
                <a:latin typeface="Times New Roman"/>
                <a:cs typeface="Times New Roman"/>
              </a:rPr>
              <a:t>бруски отходов, оставшихся от производства муки. Ее распаривали в кастрюле до консистенции каши или же запекали, добавляя в лепешки из дуранды последние остатки сахара: получались своеобразные конфеты. В самую страшную и голодную первую блокадную зиму дуранда спасла жизни сотен тысяч ленинградцев.</a:t>
            </a:r>
            <a:endParaRPr lang="ru-RU"/>
          </a:p>
          <a:p>
            <a:pPr>
              <a:buNone/>
              <a:defRPr/>
            </a:pP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  <p:pic>
        <p:nvPicPr>
          <p:cNvPr id="2050" name="Picture 2" hidden="0"/>
          <p:cNvPicPr>
            <a:picLocks noChangeAspect="1" noChangeArrowheads="1"/>
          </p:cNvPicPr>
          <p:nvPr isPhoto="0" userDrawn="0"/>
        </p:nvPicPr>
        <p:blipFill>
          <a:blip r:embed="rId3"/>
          <a:srcRect l="26240" t="22154" r="15198" b="6007"/>
          <a:stretch/>
        </p:blipFill>
        <p:spPr bwMode="auto">
          <a:xfrm>
            <a:off x="3236976" y="4640205"/>
            <a:ext cx="2340864" cy="2153787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Лихачев Д.С. «Моя война в блокадном Ленинграде»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>
            <a:normAutofit fontScale="92500" lnSpcReduction="10000"/>
          </a:bodyPr>
          <a:lstStyle/>
          <a:p>
            <a:pPr algn="just">
              <a:buNone/>
              <a:defRPr/>
            </a:pPr>
            <a:r>
              <a:rPr lang="ru-RU" sz="2800"/>
              <a:t>		</a:t>
            </a:r>
            <a:r>
              <a:rPr lang="ru-RU" sz="2800"/>
              <a:t>«Всю </a:t>
            </a:r>
            <a:r>
              <a:rPr lang="ru-RU" sz="2800"/>
              <a:t>нашу семью спасала Зина. Она стояла с двух часов ночи в подъезде нашего дома, чтобы «отоварить» наши продуктовые карточки (только очень немногие могли получить в магазинах то, что им полагалось по карточкам), она ездила с санками за водой на Неву. Походы за водой были такие. На детские саночки ставили детскую ванну. В ванну клали </a:t>
            </a:r>
            <a:r>
              <a:rPr lang="ru-RU" sz="2800"/>
              <a:t>__________. </a:t>
            </a:r>
            <a:r>
              <a:rPr lang="ru-RU" sz="2800"/>
              <a:t>Эти </a:t>
            </a:r>
            <a:r>
              <a:rPr lang="ru-RU" sz="2800"/>
              <a:t>_________ </a:t>
            </a:r>
            <a:r>
              <a:rPr lang="ru-RU" sz="2800"/>
              <a:t>нужны были для того, чтобы вода не очень плескалась. </a:t>
            </a:r>
            <a:r>
              <a:rPr lang="ru-RU" sz="2800"/>
              <a:t>___________ </a:t>
            </a:r>
            <a:r>
              <a:rPr lang="ru-RU" sz="2800"/>
              <a:t>плавали в ванне и не давали воде ходить </a:t>
            </a:r>
            <a:r>
              <a:rPr lang="ru-RU" sz="2800"/>
              <a:t>волнами». </a:t>
            </a:r>
            <a:endParaRPr/>
          </a:p>
          <a:p>
            <a:pPr algn="ctr">
              <a:buNone/>
              <a:defRPr/>
            </a:pPr>
            <a:r>
              <a:rPr lang="ru-RU" sz="2800"/>
              <a:t>О чём идет речь, что клали в ванну с водой? </a:t>
            </a:r>
            <a:endParaRPr lang="ru-RU" sz="2800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Лихачев Д.С. «Моя война в блокадном Ленинграде»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57200" y="1600201"/>
            <a:ext cx="8229600" cy="3602735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  <a:defRPr/>
            </a:pPr>
            <a:r>
              <a:rPr lang="ru-RU" sz="2800"/>
              <a:t>	</a:t>
            </a:r>
            <a:r>
              <a:rPr lang="ru-RU" sz="2800"/>
              <a:t>«</a:t>
            </a:r>
            <a:r>
              <a:rPr lang="ru-RU" sz="2800"/>
              <a:t>В </a:t>
            </a:r>
            <a:r>
              <a:rPr lang="ru-RU" sz="2800"/>
              <a:t>ванну клали </a:t>
            </a:r>
            <a:r>
              <a:rPr lang="ru-RU" sz="2800" b="1" u="sng">
                <a:solidFill>
                  <a:srgbClr val="FFFF00"/>
                </a:solidFill>
              </a:rPr>
              <a:t>палки.</a:t>
            </a:r>
            <a:r>
              <a:rPr lang="ru-RU" sz="2800"/>
              <a:t> Эти </a:t>
            </a:r>
            <a:r>
              <a:rPr lang="ru-RU" sz="2800" u="sng">
                <a:solidFill>
                  <a:srgbClr val="FFFF00"/>
                </a:solidFill>
              </a:rPr>
              <a:t>палки</a:t>
            </a:r>
            <a:r>
              <a:rPr lang="ru-RU" sz="2800"/>
              <a:t> нужны были для того, чтобы вода не очень плескалась. </a:t>
            </a:r>
            <a:r>
              <a:rPr lang="ru-RU" sz="2800" b="1" u="sng">
                <a:solidFill>
                  <a:srgbClr val="FFFF00"/>
                </a:solidFill>
              </a:rPr>
              <a:t>Палки </a:t>
            </a:r>
            <a:r>
              <a:rPr lang="ru-RU" sz="2800"/>
              <a:t>плавали в ванне и не давали воде ходить волнами. Ездили за водой Зина и Тамара Михайлова (она жила у нас на кухне на антресолях). Воду брали у Крестовского моста. «Трасса», по которой ленинградцы ездили за водой, вся обледенела: расплескивавшаяся вода тотчас замерзала на тридцатиградусном морозе. Санки скатывались с середины дороги набок, и многие теряли всю воду. У всех были те же ванны и палки или ведра с палками: палки было изобретение тех лет! Но труднее всего было зачерпнуть воду и потом подняться от Невы на </a:t>
            </a:r>
            <a:r>
              <a:rPr lang="ru-RU" sz="2800"/>
              <a:t>набережную». </a:t>
            </a:r>
            <a:endParaRPr lang="ru-RU" sz="2800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  <p:pic>
        <p:nvPicPr>
          <p:cNvPr id="3074" name="Picture 2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3212591" y="4675251"/>
            <a:ext cx="2685288" cy="201396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Лихачев Д.С. «Моя война в блокадном Ленинграде»</a:t>
            </a:r>
            <a:endParaRPr lang="ru-RU"/>
          </a:p>
        </p:txBody>
      </p:sp>
      <p:sp>
        <p:nvSpPr>
          <p:cNvPr id="5" name="Объект 4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188686" y="1438154"/>
            <a:ext cx="8752113" cy="4512703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  <a:defRPr/>
            </a:pPr>
            <a:r>
              <a:rPr lang="ru-RU"/>
              <a:t>	</a:t>
            </a:r>
            <a:r>
              <a:rPr lang="ru-RU"/>
              <a:t>«</a:t>
            </a:r>
            <a:r>
              <a:rPr lang="ru-RU"/>
              <a:t>Нет</a:t>
            </a:r>
            <a:r>
              <a:rPr lang="ru-RU"/>
              <a:t>! </a:t>
            </a:r>
            <a:r>
              <a:rPr lang="ru-RU"/>
              <a:t>____________ </a:t>
            </a:r>
            <a:r>
              <a:rPr lang="ru-RU"/>
              <a:t>несовместим ни с какой действительностью, ни с какой сытой жизнью. Они не могут существовать рядом. Одно из двух должно быть миражом: либо </a:t>
            </a:r>
            <a:r>
              <a:rPr lang="ru-RU"/>
              <a:t>_________, </a:t>
            </a:r>
            <a:r>
              <a:rPr lang="ru-RU"/>
              <a:t>либо сытая жизнь. Я думаю, что подлинная жизнь — это </a:t>
            </a:r>
            <a:r>
              <a:rPr lang="ru-RU"/>
              <a:t>__________, </a:t>
            </a:r>
            <a:r>
              <a:rPr lang="ru-RU"/>
              <a:t>все остальное мираж. В </a:t>
            </a:r>
            <a:r>
              <a:rPr lang="ru-RU"/>
              <a:t>_________ </a:t>
            </a:r>
            <a:r>
              <a:rPr lang="ru-RU"/>
              <a:t>люди показали себя, обнажились, освободились от всяческой мишуры: одни оказались замечательные, беспримерные герои, другие — злодеи, мерзавцы, убийцы, </a:t>
            </a:r>
            <a:r>
              <a:rPr lang="ru-RU"/>
              <a:t>людоеды». </a:t>
            </a:r>
            <a:r>
              <a:rPr lang="ru-RU" b="1"/>
              <a:t>О чём идет речь?</a:t>
            </a:r>
            <a:endParaRPr lang="ru-RU" b="1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Лихачев Д.С. «Моя война в блокадном Ленинграде»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>
            <a:normAutofit fontScale="77500" lnSpcReduction="20000"/>
          </a:bodyPr>
          <a:lstStyle/>
          <a:p>
            <a:pPr algn="ctr">
              <a:buNone/>
              <a:defRPr/>
            </a:pPr>
            <a:r>
              <a:rPr lang="ru-RU"/>
              <a:t>	</a:t>
            </a:r>
            <a:r>
              <a:rPr lang="ru-RU"/>
              <a:t>«</a:t>
            </a:r>
            <a:r>
              <a:rPr lang="ru-RU"/>
              <a:t>Нет</a:t>
            </a:r>
            <a:r>
              <a:rPr lang="ru-RU"/>
              <a:t>! голод несовместим ни с какой действительностью, ни с какой сытой жизнью. Они не могут существовать рядом. Одно из двух должно быть миражом: либо голод, либо сытая жизнь. Я думаю, что подлинная жизнь — это голод, все остальное мираж. В голод люди показали себя, обнажились, освободились от всяческой мишуры: одни оказались замечательные, беспримерные герои, другие — злодеи, мерзавцы, убийцы, </a:t>
            </a:r>
            <a:r>
              <a:rPr lang="ru-RU"/>
              <a:t>людоеды».</a:t>
            </a:r>
            <a:endParaRPr lang="ru-RU">
              <a:latin typeface="Times New Roman"/>
              <a:cs typeface="Times New Roman"/>
            </a:endParaRPr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Лихачев Д.С. «Моя война в блокадном Ленинграде»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sp>
        <p:nvSpPr>
          <p:cNvPr id="2050" name="AutoShape 2" descr="http://megabook.ru/stream/mediapreview?Key=%D0%9C%D0%B5%D0%BD%D0%B4%D0%B5%D0%BB%D0%B5%D0%B5%D0%B2%D0%B8%D0%B9%20(%D1%85%D0%B8%D0%BC%D0%B8%D1%87%D0%B5%D1%81%D0%BA%D0%B8%D0%B9%20%D1%8D%D0%BB%D0%B5%D0%BC%D0%B5%D0%BD%D1%82)&amp;Width=654&amp;Height=654" hidden="0"/>
          <p:cNvSpPr>
            <a:spLocks noChangeArrowheads="1" noChangeAspect="1" noGrp="1"/>
          </p:cNvSpPr>
          <p:nvPr isPhoto="0" userDrawn="0">
            <p:ph idx="1" hasCustomPrompt="0"/>
          </p:nvPr>
        </p:nvSpPr>
        <p:spPr bwMode="auto"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  <a:normAutofit/>
          </a:bodyPr>
          <a:lstStyle/>
          <a:p>
            <a:pPr algn="just">
              <a:buNone/>
              <a:defRPr/>
            </a:pPr>
            <a:r>
              <a:rPr lang="ru-RU"/>
              <a:t>	</a:t>
            </a:r>
            <a:r>
              <a:rPr lang="ru-RU" sz="3200"/>
              <a:t>	</a:t>
            </a:r>
            <a:r>
              <a:rPr lang="ru-RU" sz="3200"/>
              <a:t>В </a:t>
            </a:r>
            <a:r>
              <a:rPr lang="ru-RU" sz="3200"/>
              <a:t>1941—1942 годах </a:t>
            </a:r>
            <a:r>
              <a:rPr lang="ru-RU" sz="3200"/>
              <a:t>Д.С. Лихачев вместе </a:t>
            </a:r>
            <a:r>
              <a:rPr lang="ru-RU" sz="3200"/>
              <a:t>с семьёй находился в осаждённом Ленинграде, но и в условиях блокады не прекращал научной деятельности. В это время им </a:t>
            </a:r>
            <a:r>
              <a:rPr lang="ru-RU" sz="3200"/>
              <a:t>написана … </a:t>
            </a:r>
            <a:endParaRPr/>
          </a:p>
          <a:p>
            <a:pPr algn="ctr">
              <a:buNone/>
              <a:defRPr/>
            </a:pPr>
            <a:r>
              <a:rPr lang="ru-RU" sz="3200" b="1"/>
              <a:t>Какой труд был написан Д.С. Лихачевым в период блокады Ленинграда, чему он был посвящен? </a:t>
            </a:r>
            <a:endParaRPr lang="ru-RU" b="1"/>
          </a:p>
        </p:txBody>
      </p:sp>
      <p:sp>
        <p:nvSpPr>
          <p:cNvPr id="2052" name="AutoShape 4" descr="http://megabook.ru/stream/mediapreview?Key=%D0%9C%D0%B5%D0%BD%D0%B4%D0%B5%D0%BB%D0%B5%D0%B5%D0%B2%D0%B8%D0%B9%20(%D1%85%D0%B8%D0%BC%D0%B8%D1%87%D0%B5%D1%81%D0%BA%D0%B8%D0%B9%20%D1%8D%D0%BB%D0%B5%D0%BC%D0%B5%D0%BD%D1%82)&amp;Width=654&amp;Height=654" hidden="0"/>
          <p:cNvSpPr>
            <a:spLocks noChangeArrowheads="1" noChangeAspect="1"/>
          </p:cNvSpPr>
          <p:nvPr isPhoto="0" userDrawn="0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054" name="AutoShape 6" descr="http://megabook.ru/stream/mediapreview?Key=%d0%9c%d0%b5%d0%bd%d0%b4%d0%b5%d0%bb%d0%b5%d0%b5%d0%b2%d0%b8%d0%b9%20(%d1%85%d0%b8%d0%bc%d0%b8%d1%87%d0%b5%d1%81%d0%ba%d0%b8%d0%b9%20%d1%8d%d0%bb%d0%b5%d0%bc%d0%b5%d0%bd%d1%82)&amp;Width=10000&amp;Height=10000" hidden="0"/>
          <p:cNvSpPr>
            <a:spLocks noChangeArrowheads="1" noChangeAspect="1"/>
          </p:cNvSpPr>
          <p:nvPr isPhoto="0" userDrawn="0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Лихачев Д.С. «Моя война в блокадном Ленинграде»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57200" y="1600201"/>
            <a:ext cx="8284464" cy="3099816"/>
          </a:xfrm>
        </p:spPr>
        <p:txBody>
          <a:bodyPr>
            <a:normAutofit/>
          </a:bodyPr>
          <a:lstStyle/>
          <a:p>
            <a:pPr algn="ctr">
              <a:buNone/>
              <a:defRPr/>
            </a:pPr>
            <a:r>
              <a:rPr lang="ru-RU" sz="2800">
                <a:latin typeface="Times New Roman"/>
                <a:cs typeface="Times New Roman"/>
              </a:rPr>
              <a:t>	</a:t>
            </a:r>
            <a:r>
              <a:rPr lang="ru-RU" sz="2800">
                <a:latin typeface="Times New Roman"/>
                <a:cs typeface="Times New Roman"/>
              </a:rPr>
              <a:t>Лихачев Д.С. </a:t>
            </a:r>
            <a:r>
              <a:rPr lang="ru-RU" sz="2800">
                <a:latin typeface="Times New Roman"/>
                <a:cs typeface="Times New Roman"/>
              </a:rPr>
              <a:t>в</a:t>
            </a:r>
            <a:r>
              <a:rPr lang="ru-RU" sz="2800">
                <a:latin typeface="Times New Roman"/>
                <a:cs typeface="Times New Roman"/>
              </a:rPr>
              <a:t> период 1941-1942 г. написал </a:t>
            </a:r>
            <a:r>
              <a:rPr lang="ru-RU" sz="2800">
                <a:latin typeface="Times New Roman"/>
                <a:cs typeface="Times New Roman"/>
              </a:rPr>
              <a:t>брошюру </a:t>
            </a:r>
            <a:r>
              <a:rPr lang="ru-RU" sz="2800">
                <a:latin typeface="Times New Roman"/>
                <a:cs typeface="Times New Roman"/>
              </a:rPr>
              <a:t>«Оборона древнерусских городов</a:t>
            </a:r>
            <a:r>
              <a:rPr lang="ru-RU" sz="2800">
                <a:latin typeface="Times New Roman"/>
                <a:cs typeface="Times New Roman"/>
              </a:rPr>
              <a:t>»</a:t>
            </a:r>
            <a:endParaRPr lang="ru-RU" sz="2800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pic>
        <p:nvPicPr>
          <p:cNvPr id="4098" name="Picture 2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662940" y="3118103"/>
            <a:ext cx="2204418" cy="3303461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099" name="Picture 3" hidden="0"/>
          <p:cNvPicPr>
            <a:picLocks noChangeAspect="1" noChangeArrowheads="1"/>
          </p:cNvPicPr>
          <p:nvPr isPhoto="0" userDrawn="0"/>
        </p:nvPicPr>
        <p:blipFill>
          <a:blip r:embed="rId4"/>
          <a:srcRect l="22010" t="24358" r="25721" b="10358"/>
          <a:stretch/>
        </p:blipFill>
        <p:spPr bwMode="auto">
          <a:xfrm>
            <a:off x="3092557" y="2710708"/>
            <a:ext cx="4652411" cy="326862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b="1"/>
              <a:t>Герои </a:t>
            </a:r>
            <a:r>
              <a:rPr lang="ru-RU" b="1"/>
              <a:t>земли </a:t>
            </a:r>
            <a:r>
              <a:rPr lang="ru-RU" b="1"/>
              <a:t>Псковской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  <p:sp>
        <p:nvSpPr>
          <p:cNvPr id="6" name="Прямоугольник 5" hidden="0"/>
          <p:cNvSpPr/>
          <p:nvPr isPhoto="0" userDrawn="0"/>
        </p:nvSpPr>
        <p:spPr bwMode="auto">
          <a:xfrm>
            <a:off x="844953" y="1324127"/>
            <a:ext cx="807912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800">
                <a:solidFill>
                  <a:prstClr val="white"/>
                </a:solidFill>
              </a:rPr>
              <a:t>	Эта девушка являлась организатором  подпольной  комсомольской  организации  в г. Остров.  Посмертно ей было  присвоено звание Героя  Советского Союза. </a:t>
            </a:r>
            <a:endParaRPr lang="ru-RU" sz="1200"/>
          </a:p>
        </p:txBody>
      </p:sp>
      <p:pic>
        <p:nvPicPr>
          <p:cNvPr id="7" name="Рисунок 6" hidden="0"/>
          <p:cNvPicPr/>
          <p:nvPr isPhoto="0" userDrawn="0"/>
        </p:nvPicPr>
        <p:blipFill>
          <a:blip r:embed="rId3"/>
          <a:stretch/>
        </p:blipFill>
        <p:spPr bwMode="auto">
          <a:xfrm>
            <a:off x="3597388" y="3072966"/>
            <a:ext cx="1865863" cy="2737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b="1"/>
              <a:t>Герои </a:t>
            </a:r>
            <a:r>
              <a:rPr lang="ru-RU" b="1"/>
              <a:t>земли </a:t>
            </a:r>
            <a:r>
              <a:rPr lang="ru-RU" b="1"/>
              <a:t>Псковской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algn="just">
              <a:buNone/>
              <a:defRPr/>
            </a:pPr>
            <a:r>
              <a:rPr lang="ru-RU"/>
              <a:t>	</a:t>
            </a:r>
            <a:r>
              <a:rPr lang="ru-RU">
                <a:latin typeface="Times New Roman"/>
                <a:cs typeface="Times New Roman"/>
              </a:rPr>
              <a:t> Клавдия Ивановна Назарова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10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Герои </a:t>
            </a:r>
            <a:r>
              <a:rPr lang="ru-RU" b="1"/>
              <a:t>земли </a:t>
            </a:r>
            <a:r>
              <a:rPr lang="ru-RU" b="1"/>
              <a:t>Псковской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  <p:sp>
        <p:nvSpPr>
          <p:cNvPr id="5" name="Содержимое 4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>
            <a:normAutofit fontScale="70000" lnSpcReduction="20000"/>
          </a:bodyPr>
          <a:lstStyle/>
          <a:p>
            <a:pPr algn="just">
              <a:buNone/>
              <a:defRPr/>
            </a:pPr>
            <a:r>
              <a:rPr lang="ru-RU"/>
              <a:t>		13 августа 1942 года неподалёку от деревни Варницы </a:t>
            </a:r>
            <a:r>
              <a:rPr lang="ru-RU"/>
              <a:t>Струго-Красненского</a:t>
            </a:r>
            <a:r>
              <a:rPr lang="ru-RU"/>
              <a:t> района гранатой он подорвал легковую машину, в которой находился немецкий генерал-майор инженерных войск </a:t>
            </a:r>
            <a:r>
              <a:rPr lang="ru-RU"/>
              <a:t>Рихард</a:t>
            </a:r>
            <a:r>
              <a:rPr lang="ru-RU"/>
              <a:t> фон </a:t>
            </a:r>
            <a:r>
              <a:rPr lang="ru-RU"/>
              <a:t>Виртц</a:t>
            </a:r>
            <a:r>
              <a:rPr lang="ru-RU"/>
              <a:t>.  В штаб бригады разведчик доставил портфель с документами. В их числе были чертежи и описание новых образцов немецких мин, инспекционные донесения вышестоящему командованию и другие важные бумаги военного характера. Был представлен к званию Героя Советского Союза.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Герои </a:t>
            </a:r>
            <a:r>
              <a:rPr lang="ru-RU" b="1"/>
              <a:t>земли </a:t>
            </a:r>
            <a:r>
              <a:rPr lang="ru-RU" b="1"/>
              <a:t>Псковской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188686" y="1600200"/>
            <a:ext cx="8766628" cy="4493095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/>
              <a:t>	</a:t>
            </a:r>
            <a:r>
              <a:rPr lang="ru-RU" b="1"/>
              <a:t>Голиков</a:t>
            </a:r>
            <a:r>
              <a:rPr lang="ru-RU"/>
              <a:t> Леонид Александрович (Лёня </a:t>
            </a:r>
            <a:r>
              <a:rPr lang="ru-RU" b="1"/>
              <a:t>Голиков</a:t>
            </a:r>
            <a:r>
              <a:rPr lang="ru-RU"/>
              <a:t>)</a:t>
            </a: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20</a:t>
            </a:r>
            <a:endParaRPr/>
          </a:p>
        </p:txBody>
      </p:sp>
      <p:pic>
        <p:nvPicPr>
          <p:cNvPr id="7170" name="Picture 2" descr="http://bib-celina.ru/images/news/2020/05/2020-05-07-21-26-46.jp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4016377" y="2425065"/>
            <a:ext cx="2863396" cy="396122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Герои </a:t>
            </a:r>
            <a:r>
              <a:rPr lang="ru-RU" b="1"/>
              <a:t>земли </a:t>
            </a:r>
            <a:r>
              <a:rPr lang="ru-RU" b="1"/>
              <a:t>Псковской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  <p:sp>
        <p:nvSpPr>
          <p:cNvPr id="5" name="Содержимое 4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>
            <a:normAutofit fontScale="70000" lnSpcReduction="20000"/>
          </a:bodyPr>
          <a:lstStyle/>
          <a:p>
            <a:pPr algn="just">
              <a:buNone/>
              <a:defRPr/>
            </a:pPr>
            <a:r>
              <a:rPr lang="ru-RU"/>
              <a:t>		Герой Советского Союза – уроженец Псковской области, повторивший подвиг Александра Матросова в боях под Ленинградом, у Пулковских высот. В критический момент боя, когда бойцы залегли, прижатые к земле пулеметными очередями из двух вражеских дзотов, он несколькими очередями уничтожил гитлеровцев в одном из дзотов и закрыл своим телом второй…, позволив тем самым подняться своей роте на решительный штурм последних укреплений врага. В его честь названа улица в г. Пскове.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Герои </a:t>
            </a:r>
            <a:r>
              <a:rPr lang="ru-RU" b="1"/>
              <a:t>земли </a:t>
            </a:r>
            <a:r>
              <a:rPr lang="ru-RU" b="1"/>
              <a:t>Псковской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30</a:t>
            </a:r>
            <a:endParaRPr/>
          </a:p>
        </p:txBody>
      </p:sp>
      <p:sp>
        <p:nvSpPr>
          <p:cNvPr id="6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buNone/>
              <a:defRPr/>
            </a:pPr>
            <a:r>
              <a:rPr lang="ru-RU">
                <a:latin typeface="Times New Roman"/>
                <a:cs typeface="Times New Roman"/>
              </a:rPr>
              <a:t>	Александр Иванович Волков</a:t>
            </a:r>
            <a:endParaRPr lang="ru-RU"/>
          </a:p>
        </p:txBody>
      </p:sp>
      <p:pic>
        <p:nvPicPr>
          <p:cNvPr id="5122" name="Picture 2" descr="Волков Александр Иванович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2235200" y="2479447"/>
            <a:ext cx="2858406" cy="390038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Герои </a:t>
            </a:r>
            <a:r>
              <a:rPr lang="ru-RU" b="1"/>
              <a:t>земли </a:t>
            </a:r>
            <a:r>
              <a:rPr lang="ru-RU" b="1"/>
              <a:t>Псковской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  <p:sp>
        <p:nvSpPr>
          <p:cNvPr id="5" name="Содержимое 4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5073" y="1137212"/>
            <a:ext cx="8229600" cy="4493095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 sz="2400"/>
              <a:t>		</a:t>
            </a:r>
            <a:r>
              <a:rPr lang="ru-RU" sz="2400">
                <a:latin typeface="Times New Roman"/>
                <a:cs typeface="Times New Roman"/>
              </a:rPr>
              <a:t>Участник обороны Ленинграда. В июле 1944 года 374-й полк 128-й стрелковой дивизии под его командованием первым ворвался в Псков и форсировал реку Великую. С 1997 года новая улица на </a:t>
            </a:r>
            <a:r>
              <a:rPr lang="ru-RU" sz="2400">
                <a:latin typeface="Times New Roman"/>
                <a:cs typeface="Times New Roman"/>
              </a:rPr>
              <a:t>Завеличье</a:t>
            </a:r>
            <a:r>
              <a:rPr lang="ru-RU" sz="2400">
                <a:latin typeface="Times New Roman"/>
                <a:cs typeface="Times New Roman"/>
              </a:rPr>
              <a:t> названа его именем.</a:t>
            </a:r>
            <a:endParaRPr/>
          </a:p>
        </p:txBody>
      </p:sp>
      <p:pic>
        <p:nvPicPr>
          <p:cNvPr id="6" name="Рисунок 5" hidden="0"/>
          <p:cNvPicPr/>
          <p:nvPr isPhoto="0" userDrawn="0"/>
        </p:nvPicPr>
        <p:blipFill>
          <a:blip r:embed="rId3"/>
          <a:stretch/>
        </p:blipFill>
        <p:spPr bwMode="auto">
          <a:xfrm>
            <a:off x="3280977" y="2868406"/>
            <a:ext cx="2298022" cy="28147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Герои </a:t>
            </a:r>
            <a:r>
              <a:rPr lang="ru-RU" b="1"/>
              <a:t>земли </a:t>
            </a:r>
            <a:r>
              <a:rPr lang="ru-RU" b="1"/>
              <a:t>Псковской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buNone/>
              <a:defRPr/>
            </a:pPr>
            <a:r>
              <a:rPr lang="ru-RU">
                <a:latin typeface="Times New Roman"/>
                <a:cs typeface="Times New Roman"/>
              </a:rPr>
              <a:t>	</a:t>
            </a:r>
            <a:r>
              <a:rPr lang="ru-RU">
                <a:latin typeface="Times New Roman"/>
                <a:cs typeface="Times New Roman"/>
              </a:rPr>
              <a:t>Шестак</a:t>
            </a:r>
            <a:r>
              <a:rPr lang="ru-RU">
                <a:latin typeface="Times New Roman"/>
                <a:cs typeface="Times New Roman"/>
              </a:rPr>
              <a:t> Константин Андреевич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40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b="1"/>
              <a:t>Герои </a:t>
            </a:r>
            <a:r>
              <a:rPr lang="ru-RU" b="1"/>
              <a:t>земли </a:t>
            </a:r>
            <a:r>
              <a:rPr lang="ru-RU" b="1"/>
              <a:t>Псковской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sp>
        <p:nvSpPr>
          <p:cNvPr id="2052" name="AutoShape 4" descr="http://megabook.ru/stream/mediapreview?Key=%D0%9C%D0%B5%D0%BD%D0%B4%D0%B5%D0%BB%D0%B5%D0%B5%D0%B2%D0%B8%D0%B9%20(%D1%85%D0%B8%D0%BC%D0%B8%D1%87%D0%B5%D1%81%D0%BA%D0%B8%D0%B9%20%D1%8D%D0%BB%D0%B5%D0%BC%D0%B5%D0%BD%D1%82)&amp;Width=654&amp;Height=654" hidden="0"/>
          <p:cNvSpPr>
            <a:spLocks noChangeArrowheads="1" noChangeAspect="1"/>
          </p:cNvSpPr>
          <p:nvPr isPhoto="0" userDrawn="0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054" name="AutoShape 6" descr="http://megabook.ru/stream/mediapreview?Key=%d0%9c%d0%b5%d0%bd%d0%b4%d0%b5%d0%bb%d0%b5%d0%b5%d0%b2%d0%b8%d0%b9%20(%d1%85%d0%b8%d0%bc%d0%b8%d1%87%d0%b5%d1%81%d0%ba%d0%b8%d0%b9%20%d1%8d%d0%bb%d0%b5%d0%bc%d0%b5%d0%bd%d1%82)&amp;Width=10000&amp;Height=10000" hidden="0"/>
          <p:cNvSpPr>
            <a:spLocks noChangeArrowheads="1" noChangeAspect="1"/>
          </p:cNvSpPr>
          <p:nvPr isPhoto="0" userDrawn="0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7" name="Содержимое 6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algn="just">
              <a:buNone/>
              <a:defRPr/>
            </a:pPr>
            <a:r>
              <a:rPr lang="ru-RU"/>
              <a:t>		</a:t>
            </a:r>
            <a:r>
              <a:rPr lang="ru-RU" sz="3600"/>
              <a:t>В 1977 году новая улица </a:t>
            </a:r>
            <a:r>
              <a:rPr lang="ru-RU" sz="3600"/>
              <a:t>Завеличья</a:t>
            </a:r>
            <a:r>
              <a:rPr lang="ru-RU" sz="3600"/>
              <a:t> названа именем именно этого военного соединения, участвовавшего в освобождении Пскова.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Герои </a:t>
            </a:r>
            <a:r>
              <a:rPr lang="ru-RU" b="1"/>
              <a:t>земли </a:t>
            </a:r>
            <a:r>
              <a:rPr lang="ru-RU" b="1"/>
              <a:t>Псковской</a:t>
            </a:r>
            <a:endParaRPr lang="ru-RU"/>
          </a:p>
        </p:txBody>
      </p:sp>
      <p:sp>
        <p:nvSpPr>
          <p:cNvPr id="4" name="Прямоугольник 3" hidden="0">
            <a:hlinkClick r:id="rId2" action="ppaction://hlinksldjump"/>
          </p:cNvPr>
          <p:cNvSpPr/>
          <p:nvPr isPhoto="0" userDrawn="0"/>
        </p:nvSpPr>
        <p:spPr bwMode="auto">
          <a:xfrm>
            <a:off x="7812360" y="404664"/>
            <a:ext cx="864096" cy="792087"/>
          </a:xfrm>
          <a:prstGeom prst="rect">
            <a:avLst/>
          </a:prstGeom>
          <a:gradFill>
            <a:gsLst>
              <a:gs pos="2000">
                <a:schemeClr val="tx2">
                  <a:lumMod val="60000"/>
                  <a:lumOff val="40000"/>
                </a:schemeClr>
              </a:gs>
              <a:gs pos="34000">
                <a:srgbClr val="2E4CAC"/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/>
              <a:t>50</a:t>
            </a:r>
            <a:endParaRPr/>
          </a:p>
        </p:txBody>
      </p:sp>
      <p:sp>
        <p:nvSpPr>
          <p:cNvPr id="8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buNone/>
              <a:defRPr/>
            </a:pPr>
            <a:r>
              <a:rPr lang="ru-RU"/>
              <a:t>	Кузбасская дивизия</a:t>
            </a:r>
            <a:endParaRPr/>
          </a:p>
        </p:txBody>
      </p:sp>
      <p:pic>
        <p:nvPicPr>
          <p:cNvPr id="1026" name="Picture 2" descr="http://photos.wikimapia.org/p/ot2/00/00/01/79/41_big.jp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1287689" y="2486139"/>
            <a:ext cx="5403396" cy="405254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ONLYOFFICE/7.1.0.1000</Application>
  <DocSecurity>0</DocSecurity>
  <PresentationFormat>Экран (4:3)</PresentationFormat>
  <Paragraphs>0</Paragraphs>
  <Slides>82</Slides>
  <Notes>82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AnDr.Daredevil</dc:creator>
  <cp:keywords/>
  <dc:description/>
  <dc:identifier/>
  <dc:language/>
  <cp:lastModifiedBy>Аноним</cp:lastModifiedBy>
  <cp:revision>149</cp:revision>
  <dcterms:created xsi:type="dcterms:W3CDTF">2014-05-16T09:35:17Z</dcterms:created>
  <dcterms:modified xsi:type="dcterms:W3CDTF">2023-05-18T06:18:38Z</dcterms:modified>
  <cp:category/>
  <cp:contentStatus/>
  <cp:version/>
</cp:coreProperties>
</file>