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9" r:id="rId2"/>
    <p:sldId id="260" r:id="rId3"/>
    <p:sldId id="325" r:id="rId4"/>
    <p:sldId id="326" r:id="rId5"/>
    <p:sldId id="327" r:id="rId6"/>
    <p:sldId id="328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6" r:id="rId15"/>
    <p:sldId id="273" r:id="rId16"/>
    <p:sldId id="274" r:id="rId17"/>
    <p:sldId id="275" r:id="rId18"/>
    <p:sldId id="277" r:id="rId19"/>
    <p:sldId id="278" r:id="rId20"/>
    <p:sldId id="279" r:id="rId21"/>
    <p:sldId id="280" r:id="rId22"/>
    <p:sldId id="283" r:id="rId23"/>
    <p:sldId id="329" r:id="rId24"/>
    <p:sldId id="284" r:id="rId25"/>
    <p:sldId id="288" r:id="rId26"/>
    <p:sldId id="285" r:id="rId27"/>
    <p:sldId id="286" r:id="rId28"/>
    <p:sldId id="289" r:id="rId29"/>
    <p:sldId id="290" r:id="rId30"/>
    <p:sldId id="291" r:id="rId31"/>
    <p:sldId id="292" r:id="rId32"/>
    <p:sldId id="294" r:id="rId33"/>
    <p:sldId id="295" r:id="rId34"/>
    <p:sldId id="296" r:id="rId35"/>
    <p:sldId id="297" r:id="rId36"/>
    <p:sldId id="300" r:id="rId37"/>
    <p:sldId id="299" r:id="rId38"/>
    <p:sldId id="312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10" r:id="rId47"/>
    <p:sldId id="311" r:id="rId48"/>
  </p:sldIdLst>
  <p:sldSz cx="9144000" cy="6858000" type="screen4x3"/>
  <p:notesSz cx="6858000" cy="9144000"/>
  <p:custDataLst>
    <p:tags r:id="rId5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A83"/>
    <a:srgbClr val="1F08C6"/>
    <a:srgbClr val="1508C4"/>
    <a:srgbClr val="002E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5" autoAdjust="0"/>
    <p:restoredTop sz="94671" autoAdjust="0"/>
  </p:normalViewPr>
  <p:slideViewPr>
    <p:cSldViewPr>
      <p:cViewPr varScale="1">
        <p:scale>
          <a:sx n="109" d="100"/>
          <a:sy n="109" d="100"/>
        </p:scale>
        <p:origin x="168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B4DA6-D526-4718-88DE-56577490007F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2BCD6-C583-4A56-86EC-4380C69A8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669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Автор шаблона </a:t>
            </a:r>
            <a:r>
              <a:rPr lang="ru-RU" dirty="0" err="1" smtClean="0"/>
              <a:t>Салиш</a:t>
            </a:r>
            <a:r>
              <a:rPr lang="ru-RU" dirty="0" smtClean="0"/>
              <a:t> С.С., учитель начальных классов СШ №53 г. Актобе.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2BCD6-C583-4A56-86EC-4380C69A8E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612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Автор шаблона </a:t>
            </a:r>
            <a:r>
              <a:rPr lang="ru-RU" dirty="0" err="1" smtClean="0"/>
              <a:t>Салиш</a:t>
            </a:r>
            <a:r>
              <a:rPr lang="ru-RU" dirty="0" smtClean="0"/>
              <a:t> С.С., учитель начальных классов СШ №53 г. Актобе.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2BCD6-C583-4A56-86EC-4380C69A8E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772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audio" Target="../media/audio1.wav"/><Relationship Id="rId5" Type="http://schemas.openxmlformats.org/officeDocument/2006/relationships/hyperlink" Target="http://sun-shine-kz.ucoz.ru/" TargetMode="External"/><Relationship Id="rId4" Type="http://schemas.openxmlformats.org/officeDocument/2006/relationships/image" Target="../media/image2.gi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Relationship Id="rId6" Type="http://schemas.openxmlformats.org/officeDocument/2006/relationships/audio" Target="../media/audio3.wav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3">
            <a:lum/>
          </a:blip>
          <a:srcRect/>
          <a:stretch>
            <a:fillRect l="-9000" r="-1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02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29" y="47144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534" y="49639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613" y="446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022" y="3356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46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18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53" y="822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462" y="42549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1886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822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85" y="112479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1" y="89195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12" y="9604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957" y="73029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97" y="73029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" y="137247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25" y="17993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792" y="17021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48" y="137247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030" y="182424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109" y="137247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518" y="16635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149972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958" y="175335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133807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392" y="151649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07" y="187653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208" y="228832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1477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49" y="22224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057" y="195485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53" y="205815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662" y="1986143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205815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8" y="27345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288" y="306415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444" y="27345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605" y="27345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814" y="2706228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008" y="30778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152" y="286177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88" y="28785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77" y="38146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723" y="358185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605" y="3296443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729" y="331375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845" y="358447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054" y="36662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334819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7" y="40870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387" y="441665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25" y="45387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04" y="40870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113" y="437805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13" y="40587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553" y="44679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987" y="42310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1" y="473510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04" y="464894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041" y="497420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944" y="493697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048" y="477270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257" y="470069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288" y="477270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20" y="542317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48" y="542317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18" y="539487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512" y="57664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555042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958" y="58040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538876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07124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81" y="650334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227" y="627050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992" y="604294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446" y="631035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49" y="627312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53" y="610884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7727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610884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4508276"/>
            <a:ext cx="6840537" cy="1296988"/>
          </a:xfrm>
        </p:spPr>
        <p:txBody>
          <a:bodyPr>
            <a:normAutofit/>
          </a:bodyPr>
          <a:lstStyle>
            <a:lvl5pPr marL="174625" indent="0">
              <a:buNone/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4"/>
            <a:r>
              <a:rPr lang="ru-RU" dirty="0" smtClean="0"/>
              <a:t>Ваши данные</a:t>
            </a:r>
          </a:p>
        </p:txBody>
      </p:sp>
      <p:sp>
        <p:nvSpPr>
          <p:cNvPr id="195" name="TextBox 194" hidden="1"/>
          <p:cNvSpPr txBox="1"/>
          <p:nvPr userDrawn="1"/>
        </p:nvSpPr>
        <p:spPr>
          <a:xfrm>
            <a:off x="35496" y="539969"/>
            <a:ext cx="9099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ШАБЛОНА САЛИШ САЛТАНАТ САЛИШЕВНА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-36512" y="-27384"/>
            <a:ext cx="16818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hlinkClick r:id="rId5"/>
              </a:rPr>
              <a:t>http://sun-shine-kz.ucoz.ru/</a:t>
            </a:r>
            <a:r>
              <a:rPr lang="ru-RU" sz="1000" dirty="0" smtClean="0"/>
              <a:t> </a:t>
            </a:r>
            <a:endParaRPr lang="ru-RU" sz="10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15712" y="6669360"/>
            <a:ext cx="16353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Автор шаблона </a:t>
            </a:r>
            <a:r>
              <a:rPr lang="ru-RU" sz="1000" dirty="0" err="1" smtClean="0">
                <a:solidFill>
                  <a:schemeClr val="bg1"/>
                </a:solidFill>
              </a:rPr>
              <a:t>Салиш</a:t>
            </a:r>
            <a:r>
              <a:rPr lang="ru-RU" sz="1000" dirty="0" smtClean="0">
                <a:solidFill>
                  <a:schemeClr val="bg1"/>
                </a:solidFill>
              </a:rPr>
              <a:t> С.С.</a:t>
            </a:r>
            <a:endParaRPr lang="ru-RU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Svoya_igra_-_Zastavka_2013.wav"/>
          </p:stSnd>
        </p:sndAc>
      </p:transition>
    </mc:Choice>
    <mc:Fallback xmlns="">
      <p:transition spd="slow">
        <p:sndAc>
          <p:stSnd>
            <p:snd r:embed="rId6" name="Svoya_igra_-_Zastavka_2013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211144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Категория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493095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Ваш вопрос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>
            <a:hlinkClick r:id="" action="ppaction://hlinkshowjump?jump=nextslide">
              <a:snd r:embed="rId2" name="восходящий ряд.wav"/>
            </a:hlinkClick>
          </p:cNvPr>
          <p:cNvSpPr txBox="1"/>
          <p:nvPr userDrawn="1"/>
        </p:nvSpPr>
        <p:spPr>
          <a:xfrm>
            <a:off x="3923928" y="6093296"/>
            <a:ext cx="1298561" cy="646331"/>
          </a:xfrm>
          <a:prstGeom prst="rect">
            <a:avLst/>
          </a:prstGeom>
          <a:solidFill>
            <a:srgbClr val="070A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>
            <a:hlinkClick r:id="" action="ppaction://hlinkshowjump?jump=nextslide">
              <a:snd r:embed="rId3" name="восходящий ряд.wav"/>
            </a:hlinkClick>
          </p:cNvPr>
          <p:cNvSpPr txBox="1"/>
          <p:nvPr userDrawn="1"/>
        </p:nvSpPr>
        <p:spPr>
          <a:xfrm>
            <a:off x="3779912" y="6093296"/>
            <a:ext cx="1601721" cy="646331"/>
          </a:xfrm>
          <a:prstGeom prst="rect">
            <a:avLst/>
          </a:prstGeom>
          <a:solidFill>
            <a:srgbClr val="070A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https://festival.1september.ru/articles/604377/presentation/14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94" b="79306" l="22604" r="819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70" t="20969" r="17247" b="21612"/>
          <a:stretch/>
        </p:blipFill>
        <p:spPr bwMode="auto">
          <a:xfrm>
            <a:off x="1849666" y="2060848"/>
            <a:ext cx="5530646" cy="393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411496" y="332656"/>
            <a:ext cx="38004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Кот в мешке</a:t>
            </a:r>
            <a:endParaRPr lang="ru-RU" sz="5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2486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Svoya_igra_-_Kot_v_Meshke.wav"/>
          </p:stSnd>
        </p:sndAc>
      </p:transition>
    </mc:Choice>
    <mc:Fallback xmlns="">
      <p:transition spd="slow">
        <p:sndAc>
          <p:stSnd>
            <p:snd r:embed="rId6" name="Svoya_igra_-_Kot_v_Meshk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211144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Категория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493095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Ваш ответ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4">
            <a:hlinkClick r:id="rId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4368" y="5930946"/>
            <a:ext cx="1080121" cy="810090"/>
          </a:xfrm>
          <a:prstGeom prst="rect">
            <a:avLst/>
          </a:prstGeom>
          <a:noFill/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251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Тема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Рисунок 21"/>
          <p:cNvSpPr>
            <a:spLocks noGrp="1"/>
          </p:cNvSpPr>
          <p:nvPr>
            <p:ph type="pic" sz="quarter" idx="13"/>
          </p:nvPr>
        </p:nvSpPr>
        <p:spPr>
          <a:xfrm>
            <a:off x="514826" y="1616804"/>
            <a:ext cx="8094868" cy="44044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601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Категория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999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2" r:id="rId4"/>
    <p:sldLayoutId id="2147483660" r:id="rId5"/>
    <p:sldLayoutId id="2147483661" r:id="rId6"/>
    <p:sldLayoutId id="2147483654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28.xml"/><Relationship Id="rId18" Type="http://schemas.openxmlformats.org/officeDocument/2006/relationships/slide" Target="slide38.xml"/><Relationship Id="rId3" Type="http://schemas.openxmlformats.org/officeDocument/2006/relationships/slide" Target="slide8.xml"/><Relationship Id="rId21" Type="http://schemas.openxmlformats.org/officeDocument/2006/relationships/slide" Target="slide44.xml"/><Relationship Id="rId7" Type="http://schemas.openxmlformats.org/officeDocument/2006/relationships/slide" Target="slide16.xml"/><Relationship Id="rId12" Type="http://schemas.openxmlformats.org/officeDocument/2006/relationships/slide" Target="slide26.xml"/><Relationship Id="rId17" Type="http://schemas.openxmlformats.org/officeDocument/2006/relationships/slide" Target="slide36.xml"/><Relationship Id="rId2" Type="http://schemas.openxmlformats.org/officeDocument/2006/relationships/notesSlide" Target="../notesSlides/notesSlide2.xml"/><Relationship Id="rId16" Type="http://schemas.openxmlformats.org/officeDocument/2006/relationships/slide" Target="slide34.xml"/><Relationship Id="rId20" Type="http://schemas.openxmlformats.org/officeDocument/2006/relationships/slide" Target="slide4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4.xml"/><Relationship Id="rId11" Type="http://schemas.openxmlformats.org/officeDocument/2006/relationships/slide" Target="slide24.xml"/><Relationship Id="rId5" Type="http://schemas.openxmlformats.org/officeDocument/2006/relationships/slide" Target="slide12.xml"/><Relationship Id="rId15" Type="http://schemas.openxmlformats.org/officeDocument/2006/relationships/slide" Target="slide32.xml"/><Relationship Id="rId23" Type="http://schemas.openxmlformats.org/officeDocument/2006/relationships/image" Target="../media/image5.png"/><Relationship Id="rId10" Type="http://schemas.openxmlformats.org/officeDocument/2006/relationships/slide" Target="slide22.xml"/><Relationship Id="rId19" Type="http://schemas.openxmlformats.org/officeDocument/2006/relationships/slide" Target="slide40.xml"/><Relationship Id="rId4" Type="http://schemas.openxmlformats.org/officeDocument/2006/relationships/slide" Target="slide10.xml"/><Relationship Id="rId9" Type="http://schemas.openxmlformats.org/officeDocument/2006/relationships/slide" Target="slide20.xml"/><Relationship Id="rId14" Type="http://schemas.openxmlformats.org/officeDocument/2006/relationships/slide" Target="slide30.xml"/><Relationship Id="rId22" Type="http://schemas.openxmlformats.org/officeDocument/2006/relationships/slide" Target="slide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.wav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.wav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2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 smtClean="0">
                <a:solidFill>
                  <a:schemeClr val="bg1"/>
                </a:solidFill>
              </a:rPr>
              <a:t>Культура Руси 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5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Svoya_igra_-_Zastavka_2013.wav"/>
          </p:stSnd>
        </p:sndAc>
      </p:transition>
    </mc:Choice>
    <mc:Fallback xmlns="">
      <p:transition spd="slow">
        <p:sndAc>
          <p:stSnd>
            <p:snd r:embed="rId4" name="Svoya_igra_-_Zastavka_2013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421188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Архитектура</a:t>
            </a:r>
            <a:endParaRPr lang="ru-RU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421188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Живопись</a:t>
            </a:r>
            <a:endParaRPr lang="ru-RU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2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421188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Письменность</a:t>
            </a:r>
            <a:endParaRPr lang="ru-RU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2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421188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Фольклор</a:t>
            </a:r>
            <a:endParaRPr lang="ru-RU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2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421188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Быт</a:t>
            </a:r>
            <a:endParaRPr lang="ru-RU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2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888432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4896544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20</a:t>
            </a:r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5904656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30</a:t>
            </a:r>
          </a:p>
        </p:txBody>
      </p:sp>
      <p:sp>
        <p:nvSpPr>
          <p:cNvPr id="9" name="Прямоугольник 8">
            <a:hlinkClick r:id="rId6" action="ppaction://hlinksldjump"/>
          </p:cNvPr>
          <p:cNvSpPr/>
          <p:nvPr/>
        </p:nvSpPr>
        <p:spPr>
          <a:xfrm>
            <a:off x="6912768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40</a:t>
            </a:r>
          </a:p>
        </p:txBody>
      </p:sp>
      <p:sp>
        <p:nvSpPr>
          <p:cNvPr id="10" name="Прямоугольник 9">
            <a:hlinkClick r:id="rId7" action="ppaction://hlinksldjump"/>
          </p:cNvPr>
          <p:cNvSpPr/>
          <p:nvPr/>
        </p:nvSpPr>
        <p:spPr>
          <a:xfrm>
            <a:off x="7920880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50</a:t>
            </a:r>
          </a:p>
        </p:txBody>
      </p:sp>
      <p:sp>
        <p:nvSpPr>
          <p:cNvPr id="11" name="Прямоугольник 10">
            <a:hlinkClick r:id="rId8" action="ppaction://hlinksldjump"/>
          </p:cNvPr>
          <p:cNvSpPr/>
          <p:nvPr/>
        </p:nvSpPr>
        <p:spPr>
          <a:xfrm>
            <a:off x="3888432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12" name="Прямоугольник 11">
            <a:hlinkClick r:id="rId9" action="ppaction://hlinksldjump"/>
          </p:cNvPr>
          <p:cNvSpPr/>
          <p:nvPr/>
        </p:nvSpPr>
        <p:spPr>
          <a:xfrm>
            <a:off x="4896544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20</a:t>
            </a:r>
          </a:p>
        </p:txBody>
      </p:sp>
      <p:sp>
        <p:nvSpPr>
          <p:cNvPr id="13" name="Прямоугольник 12">
            <a:hlinkClick r:id="rId10" action="ppaction://hlinksldjump"/>
          </p:cNvPr>
          <p:cNvSpPr/>
          <p:nvPr/>
        </p:nvSpPr>
        <p:spPr>
          <a:xfrm>
            <a:off x="5904656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30</a:t>
            </a:r>
          </a:p>
        </p:txBody>
      </p:sp>
      <p:sp>
        <p:nvSpPr>
          <p:cNvPr id="14" name="Прямоугольник 13">
            <a:hlinkClick r:id="rId11" action="ppaction://hlinksldjump"/>
          </p:cNvPr>
          <p:cNvSpPr/>
          <p:nvPr/>
        </p:nvSpPr>
        <p:spPr>
          <a:xfrm>
            <a:off x="6912768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40</a:t>
            </a:r>
          </a:p>
        </p:txBody>
      </p:sp>
      <p:sp>
        <p:nvSpPr>
          <p:cNvPr id="15" name="Прямоугольник 14">
            <a:hlinkClick r:id="rId12" action="ppaction://hlinksldjump"/>
          </p:cNvPr>
          <p:cNvSpPr/>
          <p:nvPr/>
        </p:nvSpPr>
        <p:spPr>
          <a:xfrm>
            <a:off x="7920880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50</a:t>
            </a:r>
          </a:p>
        </p:txBody>
      </p:sp>
      <p:sp>
        <p:nvSpPr>
          <p:cNvPr id="16" name="Прямоугольник 15">
            <a:hlinkClick r:id="rId13" action="ppaction://hlinksldjump"/>
          </p:cNvPr>
          <p:cNvSpPr/>
          <p:nvPr/>
        </p:nvSpPr>
        <p:spPr>
          <a:xfrm>
            <a:off x="3888432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17" name="Прямоугольник 16">
            <a:hlinkClick r:id="rId14" action="ppaction://hlinksldjump"/>
          </p:cNvPr>
          <p:cNvSpPr/>
          <p:nvPr/>
        </p:nvSpPr>
        <p:spPr>
          <a:xfrm>
            <a:off x="4896544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20</a:t>
            </a:r>
          </a:p>
        </p:txBody>
      </p:sp>
      <p:sp>
        <p:nvSpPr>
          <p:cNvPr id="18" name="Прямоугольник 17">
            <a:hlinkClick r:id="rId15" action="ppaction://hlinksldjump"/>
          </p:cNvPr>
          <p:cNvSpPr/>
          <p:nvPr/>
        </p:nvSpPr>
        <p:spPr>
          <a:xfrm>
            <a:off x="5904656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30</a:t>
            </a:r>
          </a:p>
        </p:txBody>
      </p:sp>
      <p:sp>
        <p:nvSpPr>
          <p:cNvPr id="19" name="Прямоугольник 18">
            <a:hlinkClick r:id="rId16" action="ppaction://hlinksldjump"/>
          </p:cNvPr>
          <p:cNvSpPr/>
          <p:nvPr/>
        </p:nvSpPr>
        <p:spPr>
          <a:xfrm>
            <a:off x="6912768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40</a:t>
            </a:r>
          </a:p>
        </p:txBody>
      </p:sp>
      <p:sp>
        <p:nvSpPr>
          <p:cNvPr id="20" name="Прямоугольник 19">
            <a:hlinkClick r:id="rId17" action="ppaction://hlinksldjump"/>
          </p:cNvPr>
          <p:cNvSpPr/>
          <p:nvPr/>
        </p:nvSpPr>
        <p:spPr>
          <a:xfrm>
            <a:off x="7920880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50</a:t>
            </a:r>
          </a:p>
        </p:txBody>
      </p:sp>
      <p:sp>
        <p:nvSpPr>
          <p:cNvPr id="21" name="Прямоугольник 20">
            <a:hlinkClick r:id="rId18" action="ppaction://hlinksldjump"/>
          </p:cNvPr>
          <p:cNvSpPr/>
          <p:nvPr/>
        </p:nvSpPr>
        <p:spPr>
          <a:xfrm>
            <a:off x="3888432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22" name="Прямоугольник 21">
            <a:hlinkClick r:id="rId19" action="ppaction://hlinksldjump"/>
          </p:cNvPr>
          <p:cNvSpPr/>
          <p:nvPr/>
        </p:nvSpPr>
        <p:spPr>
          <a:xfrm>
            <a:off x="4896544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20</a:t>
            </a:r>
          </a:p>
        </p:txBody>
      </p:sp>
      <p:sp>
        <p:nvSpPr>
          <p:cNvPr id="23" name="Прямоугольник 22">
            <a:hlinkClick r:id="rId20" action="ppaction://hlinksldjump"/>
          </p:cNvPr>
          <p:cNvSpPr/>
          <p:nvPr/>
        </p:nvSpPr>
        <p:spPr>
          <a:xfrm>
            <a:off x="5904656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30</a:t>
            </a:r>
          </a:p>
        </p:txBody>
      </p:sp>
      <p:sp>
        <p:nvSpPr>
          <p:cNvPr id="24" name="Прямоугольник 23">
            <a:hlinkClick r:id="rId21" action="ppaction://hlinksldjump"/>
          </p:cNvPr>
          <p:cNvSpPr/>
          <p:nvPr/>
        </p:nvSpPr>
        <p:spPr>
          <a:xfrm>
            <a:off x="6912768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40</a:t>
            </a:r>
          </a:p>
        </p:txBody>
      </p:sp>
      <p:sp>
        <p:nvSpPr>
          <p:cNvPr id="25" name="Прямоугольник 24">
            <a:hlinkClick r:id="rId22" action="ppaction://hlinksldjump"/>
          </p:cNvPr>
          <p:cNvSpPr/>
          <p:nvPr/>
        </p:nvSpPr>
        <p:spPr>
          <a:xfrm>
            <a:off x="7920880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50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60040" y="1511771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Архитектура</a:t>
            </a:r>
            <a:endParaRPr lang="ru-RU" sz="36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60040" y="2447875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Живопись</a:t>
            </a:r>
            <a:endParaRPr lang="ru-RU" sz="3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60040" y="3383979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Письменность</a:t>
            </a:r>
            <a:endParaRPr lang="ru-RU" sz="3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60040" y="4320083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Фольклор</a:t>
            </a:r>
            <a:endParaRPr lang="ru-RU" sz="36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65341"/>
            <a:ext cx="2454546" cy="12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0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31" grpId="0" animBg="1"/>
      <p:bldP spid="32" grpId="0" animBg="1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Архитектура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Первая известная каменная постройка на Руси?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8017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Архитектура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Десятинная церковь в Киеве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1112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Архитектура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Собор, построенный греческими мастерами в Чернигове?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17508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Архитектура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Спасо – Преображенский собор в Чернигове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09491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Архитектура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каких двух городах помимо Киева были построены соборы Святой Софии?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7084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Архитектура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Новгород и Полоцк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43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480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-_Kot_v_Meshke.wav"/>
          </p:stSnd>
        </p:sndAc>
      </p:transition>
    </mc:Choice>
    <mc:Fallback xmlns="">
      <p:transition spd="slow">
        <p:sndAc>
          <p:stSnd>
            <p:snd r:embed="rId4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Архитектура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Подарок 40 баллов</a:t>
            </a:r>
            <a:endParaRPr lang="ru-RU" dirty="0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430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4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Архитектура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Какое государство повлияло на культуру и архитектуру Древней Руси?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7084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Архитектурв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Византия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43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Живопись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новые жанры живописи пришли на Русь из Византии?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8452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Живопись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Фреска, мозаика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5588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Живопись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Какая живопись была распространена в церквях? 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94636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Живопись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Иконопись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89517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7174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-_Kot_v_Meshke.wav"/>
          </p:stSnd>
        </p:sndAc>
      </p:transition>
    </mc:Choice>
    <mc:Fallback xmlns="">
      <p:transition spd="slow">
        <p:sndAc>
          <p:stSnd>
            <p:snd r:embed="rId4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Подарок 30 баллов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3247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4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Живопись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Какая фреска изображена  в Дмитриевском соборе?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46338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1.wav"/>
          </p:stSnd>
        </p:sndAc>
      </p:transition>
    </mc:Choice>
    <mc:Fallback xmlns="">
      <p:transition spd="slow">
        <p:sndAc>
          <p:stSnd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Фреска страшного суда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84856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4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Кто помогал в развитии живописи русским иконописцам? 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64288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Живопись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Греки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98432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Письменность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какими именами связывают развитие и создание Азбуки?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6415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Письменность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Кирилл и Мефодий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913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9208"/>
            <a:ext cx="7211144" cy="1143000"/>
          </a:xfrm>
        </p:spPr>
        <p:txBody>
          <a:bodyPr/>
          <a:lstStyle/>
          <a:p>
            <a:pPr algn="ctr"/>
            <a:r>
              <a:rPr lang="ru-RU" dirty="0"/>
              <a:t>Письменность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первые две азбуки указываются в исторических источниках?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530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Письменность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Глаголица и Кириллица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90099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Письменность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Сколько сохранилось книг после монгольских нашествий и </a:t>
            </a:r>
            <a:r>
              <a:rPr lang="ru-RU" dirty="0" smtClean="0"/>
              <a:t>пожаров</a:t>
            </a:r>
            <a:r>
              <a:rPr lang="ru-RU" dirty="0"/>
              <a:t>?</a:t>
            </a:r>
          </a:p>
          <a:p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6393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Письменность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150 книг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16389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Письменность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Чья кожа служила пергаментом для книг Древней Руси?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5783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1.wav"/>
          </p:stSnd>
        </p:sndAc>
      </p:transition>
    </mc:Choice>
    <mc:Fallback xmlns="">
      <p:transition spd="slow">
        <p:sndAc>
          <p:stSnd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Письменность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Телячья кожа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84545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4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819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-_Kot_v_Meshke.wav"/>
          </p:stSnd>
        </p:sndAc>
      </p:transition>
    </mc:Choice>
    <mc:Fallback xmlns="">
      <p:transition spd="slow">
        <p:sndAc>
          <p:stSnd>
            <p:snd r:embed="rId4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Подарок 50 баллов</a:t>
            </a:r>
          </a:p>
          <a:p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4371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27561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-_Kot_v_Meshke.wav"/>
          </p:stSnd>
        </p:sndAc>
      </p:transition>
    </mc:Choice>
    <mc:Fallback xmlns="">
      <p:transition spd="slow">
        <p:sndAc>
          <p:stSnd>
            <p:snd r:embed="rId4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Письменность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Подарок 10 баллов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23195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Фольклор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виды сказок известны в русском фольклоре?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6277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Фольклор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Сказки о животных и волшебные сказки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414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Фольклор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виды обрядов были на Руси?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81729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Фольклор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Свадебные и родильные обряды.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1693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Фольклор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Кто являлся героями былин?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24221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1.wav"/>
          </p:stSnd>
        </p:sndAc>
      </p:transition>
    </mc:Choice>
    <mc:Fallback xmlns="">
      <p:transition spd="slow">
        <p:sndAc>
          <p:stSnd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Фольклор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Богатыри, </a:t>
            </a:r>
            <a:r>
              <a:rPr lang="ru-RU" dirty="0" err="1" smtClean="0"/>
              <a:t>Тугарин</a:t>
            </a:r>
            <a:r>
              <a:rPr lang="ru-RU" dirty="0" smtClean="0"/>
              <a:t> – Змей, </a:t>
            </a:r>
          </a:p>
          <a:p>
            <a:r>
              <a:rPr lang="ru-RU" dirty="0" smtClean="0"/>
              <a:t>Соловей - разбойник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2077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4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Фольклор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еще фольклорные жанры помимо сказок, песен и былин были на Руси?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06044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Фольклор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Пословицы, поговорки, загадки и т.д.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88543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edaf4c57429c1d422f38c566ca989c97b173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362</Words>
  <Application>Microsoft Office PowerPoint</Application>
  <PresentationFormat>Экран (4:3)</PresentationFormat>
  <Paragraphs>151</Paragraphs>
  <Slides>47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0" baseType="lpstr">
      <vt:lpstr>Arial</vt:lpstr>
      <vt:lpstr>Calibri</vt:lpstr>
      <vt:lpstr>Тема Office</vt:lpstr>
      <vt:lpstr>Презентация PowerPoint</vt:lpstr>
      <vt:lpstr>Категория 1</vt:lpstr>
      <vt:lpstr>Категория 2</vt:lpstr>
      <vt:lpstr>Категория 3</vt:lpstr>
      <vt:lpstr>Категория 4</vt:lpstr>
      <vt:lpstr>Категория 1</vt:lpstr>
      <vt:lpstr>Презентация PowerPoint</vt:lpstr>
      <vt:lpstr>Архитектура</vt:lpstr>
      <vt:lpstr>Архитектура</vt:lpstr>
      <vt:lpstr>Архитектура</vt:lpstr>
      <vt:lpstr>Архитектура</vt:lpstr>
      <vt:lpstr>Архитектура</vt:lpstr>
      <vt:lpstr>Архитектура</vt:lpstr>
      <vt:lpstr>Презентация PowerPoint</vt:lpstr>
      <vt:lpstr>Архитектура</vt:lpstr>
      <vt:lpstr>Архитектура</vt:lpstr>
      <vt:lpstr>Архитектурв</vt:lpstr>
      <vt:lpstr>Живопись</vt:lpstr>
      <vt:lpstr>Живопись</vt:lpstr>
      <vt:lpstr>Живопись</vt:lpstr>
      <vt:lpstr>Живопись</vt:lpstr>
      <vt:lpstr>Презентация PowerPoint</vt:lpstr>
      <vt:lpstr>Презентация PowerPoint</vt:lpstr>
      <vt:lpstr>Живопись</vt:lpstr>
      <vt:lpstr>Категория 2</vt:lpstr>
      <vt:lpstr>Категория 2</vt:lpstr>
      <vt:lpstr>Живопись</vt:lpstr>
      <vt:lpstr>Письменность</vt:lpstr>
      <vt:lpstr>Письменность</vt:lpstr>
      <vt:lpstr>Письменность</vt:lpstr>
      <vt:lpstr>Письменность</vt:lpstr>
      <vt:lpstr>Письменность</vt:lpstr>
      <vt:lpstr>Письменность</vt:lpstr>
      <vt:lpstr>Письменность</vt:lpstr>
      <vt:lpstr>Письменность</vt:lpstr>
      <vt:lpstr>Презентация PowerPoint</vt:lpstr>
      <vt:lpstr>Категория 3</vt:lpstr>
      <vt:lpstr>Презентация PowerPoint</vt:lpstr>
      <vt:lpstr>Письменность</vt:lpstr>
      <vt:lpstr>Фольклор </vt:lpstr>
      <vt:lpstr>Фольклор </vt:lpstr>
      <vt:lpstr>Фольклор </vt:lpstr>
      <vt:lpstr>Фольклор </vt:lpstr>
      <vt:lpstr>Фольклор </vt:lpstr>
      <vt:lpstr>Фольклор </vt:lpstr>
      <vt:lpstr>Фольклор </vt:lpstr>
      <vt:lpstr>Фольклор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Салтанат</dc:creator>
  <cp:lastModifiedBy>Юрий</cp:lastModifiedBy>
  <cp:revision>65</cp:revision>
  <dcterms:created xsi:type="dcterms:W3CDTF">2014-05-16T09:35:17Z</dcterms:created>
  <dcterms:modified xsi:type="dcterms:W3CDTF">2022-12-14T18:02:50Z</dcterms:modified>
</cp:coreProperties>
</file>