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Default Extension="mp4" ContentType="video/unknown"/>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0"/>
  </p:notesMasterIdLst>
  <p:sldIdLst>
    <p:sldId id="256" r:id="rId2"/>
    <p:sldId id="263" r:id="rId3"/>
    <p:sldId id="264" r:id="rId4"/>
    <p:sldId id="265" r:id="rId5"/>
    <p:sldId id="258" r:id="rId6"/>
    <p:sldId id="259" r:id="rId7"/>
    <p:sldId id="262" r:id="rId8"/>
    <p:sldId id="260" r:id="rId9"/>
    <p:sldId id="271" r:id="rId10"/>
    <p:sldId id="261" r:id="rId11"/>
    <p:sldId id="267" r:id="rId12"/>
    <p:sldId id="268" r:id="rId13"/>
    <p:sldId id="269" r:id="rId14"/>
    <p:sldId id="270" r:id="rId15"/>
    <p:sldId id="273" r:id="rId16"/>
    <p:sldId id="272" r:id="rId17"/>
    <p:sldId id="266" r:id="rId18"/>
    <p:sldId id="257"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98" autoAdjust="0"/>
    <p:restoredTop sz="94660"/>
  </p:normalViewPr>
  <p:slideViewPr>
    <p:cSldViewPr>
      <p:cViewPr varScale="1">
        <p:scale>
          <a:sx n="52" d="100"/>
          <a:sy n="52" d="100"/>
        </p:scale>
        <p:origin x="-1446"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DD7D116-1062-4655-A786-A0E21EF8C387}" type="datetimeFigureOut">
              <a:rPr lang="ru-RU" smtClean="0"/>
              <a:pPr/>
              <a:t>27.04.2023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5D3015-7D67-4886-B0CE-B0713C06EDEC}" type="slidenum">
              <a:rPr lang="ru-RU" smtClean="0"/>
              <a:pPr/>
              <a:t>‹#›</a:t>
            </a:fld>
            <a:endParaRPr lang="ru-RU"/>
          </a:p>
        </p:txBody>
      </p:sp>
    </p:spTree>
    <p:extLst>
      <p:ext uri="{BB962C8B-B14F-4D97-AF65-F5344CB8AC3E}">
        <p14:creationId xmlns:p14="http://schemas.microsoft.com/office/powerpoint/2010/main" xmlns="" val="375207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ru-RU" smtClean="0"/>
              <a:t>Образец заголовка</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7" name="Date Placeholder 6"/>
          <p:cNvSpPr>
            <a:spLocks noGrp="1"/>
          </p:cNvSpPr>
          <p:nvPr>
            <p:ph type="dt" sz="half" idx="10"/>
          </p:nvPr>
        </p:nvSpPr>
        <p:spPr/>
        <p:txBody>
          <a:bodyPr/>
          <a:lstStyle/>
          <a:p>
            <a:fld id="{607B3229-7324-4593-B510-1018B9CB922E}" type="datetimeFigureOut">
              <a:rPr lang="ru-RU" smtClean="0"/>
              <a:pPr/>
              <a:t>27.04.2023</a:t>
            </a:fld>
            <a:endParaRPr lang="ru-RU"/>
          </a:p>
        </p:txBody>
      </p:sp>
      <p:sp>
        <p:nvSpPr>
          <p:cNvPr id="8" name="Slide Number Placeholder 7"/>
          <p:cNvSpPr>
            <a:spLocks noGrp="1"/>
          </p:cNvSpPr>
          <p:nvPr>
            <p:ph type="sldNum" sz="quarter" idx="11"/>
          </p:nvPr>
        </p:nvSpPr>
        <p:spPr/>
        <p:txBody>
          <a:bodyPr/>
          <a:lstStyle/>
          <a:p>
            <a:fld id="{A29B2D7A-E627-45B3-B84B-78E7EDF10B73}" type="slidenum">
              <a:rPr lang="ru-RU" smtClean="0"/>
              <a:pPr/>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10"/>
          </p:nvPr>
        </p:nvSpPr>
        <p:spPr/>
        <p:txBody>
          <a:bodyPr/>
          <a:lstStyle/>
          <a:p>
            <a:fld id="{607B3229-7324-4593-B510-1018B9CB922E}" type="datetimeFigureOut">
              <a:rPr lang="ru-RU" smtClean="0"/>
              <a:pPr/>
              <a:t>27.04.2023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29B2D7A-E627-45B3-B84B-78E7EDF10B73}"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ru-RU" smtClean="0"/>
              <a:t>Образец заголовка</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07B3229-7324-4593-B510-1018B9CB922E}" type="datetimeFigureOut">
              <a:rPr lang="ru-RU" smtClean="0"/>
              <a:pPr/>
              <a:t>27.04.2023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29B2D7A-E627-45B3-B84B-78E7EDF10B73}" type="slidenum">
              <a:rPr lang="ru-RU" smtClean="0"/>
              <a:pPr/>
              <a:t>‹#›</a:t>
            </a:fld>
            <a:endParaRPr lang="ru-RU"/>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5" name="Date Placeholder 4"/>
          <p:cNvSpPr>
            <a:spLocks noGrp="1"/>
          </p:cNvSpPr>
          <p:nvPr>
            <p:ph type="dt" sz="half" idx="10"/>
          </p:nvPr>
        </p:nvSpPr>
        <p:spPr/>
        <p:txBody>
          <a:bodyPr/>
          <a:lstStyle/>
          <a:p>
            <a:fld id="{607B3229-7324-4593-B510-1018B9CB922E}" type="datetimeFigureOut">
              <a:rPr lang="ru-RU" smtClean="0"/>
              <a:pPr/>
              <a:t>27.04.2023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29B2D7A-E627-45B3-B84B-78E7EDF10B73}" type="slidenum">
              <a:rPr lang="ru-RU" smtClean="0"/>
              <a:pPr/>
              <a:t>‹#›</a:t>
            </a:fld>
            <a:endParaRPr lang="ru-RU"/>
          </a:p>
        </p:txBody>
      </p:sp>
      <p:sp>
        <p:nvSpPr>
          <p:cNvPr id="9" name="Content Placeholder 8"/>
          <p:cNvSpPr>
            <a:spLocks noGrp="1"/>
          </p:cNvSpPr>
          <p:nvPr>
            <p:ph sz="quarter" idx="13"/>
          </p:nvPr>
        </p:nvSpPr>
        <p:spPr>
          <a:xfrm>
            <a:off x="365760" y="1600200"/>
            <a:ext cx="4041648" cy="452628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7" name="Date Placeholder 6"/>
          <p:cNvSpPr>
            <a:spLocks noGrp="1"/>
          </p:cNvSpPr>
          <p:nvPr>
            <p:ph type="dt" sz="half" idx="10"/>
          </p:nvPr>
        </p:nvSpPr>
        <p:spPr/>
        <p:txBody>
          <a:bodyPr/>
          <a:lstStyle/>
          <a:p>
            <a:fld id="{607B3229-7324-4593-B510-1018B9CB922E}" type="datetimeFigureOut">
              <a:rPr lang="ru-RU" smtClean="0"/>
              <a:pPr/>
              <a:t>27.04.2023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A29B2D7A-E627-45B3-B84B-78E7EDF10B73}" type="slidenum">
              <a:rPr lang="ru-RU" smtClean="0"/>
              <a:pPr/>
              <a:t>‹#›</a:t>
            </a:fld>
            <a:endParaRPr lang="ru-RU"/>
          </a:p>
        </p:txBody>
      </p:sp>
      <p:sp>
        <p:nvSpPr>
          <p:cNvPr id="11" name="Content Placeholder 10"/>
          <p:cNvSpPr>
            <a:spLocks noGrp="1"/>
          </p:cNvSpPr>
          <p:nvPr>
            <p:ph sz="quarter" idx="13"/>
          </p:nvPr>
        </p:nvSpPr>
        <p:spPr>
          <a:xfrm>
            <a:off x="457200" y="2212848"/>
            <a:ext cx="4041648" cy="391363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607B3229-7324-4593-B510-1018B9CB922E}" type="datetimeFigureOut">
              <a:rPr lang="ru-RU" smtClean="0"/>
              <a:pPr/>
              <a:t>27.04.2023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A29B2D7A-E627-45B3-B84B-78E7EDF10B73}"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7B3229-7324-4593-B510-1018B9CB922E}" type="datetimeFigureOut">
              <a:rPr lang="ru-RU" smtClean="0"/>
              <a:pPr/>
              <a:t>27.04.2023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A29B2D7A-E627-45B3-B84B-78E7EDF10B73}"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07B3229-7324-4593-B510-1018B9CB922E}" type="datetimeFigureOut">
              <a:rPr lang="ru-RU" smtClean="0"/>
              <a:pPr/>
              <a:t>27.04.2023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29B2D7A-E627-45B3-B84B-78E7EDF10B73}"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ru-RU" smtClean="0"/>
              <a:t>Образец заголовка</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07B3229-7324-4593-B510-1018B9CB922E}" type="datetimeFigureOut">
              <a:rPr lang="ru-RU" smtClean="0"/>
              <a:pPr/>
              <a:t>27.04.2023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29B2D7A-E627-45B3-B84B-78E7EDF10B73}"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607B3229-7324-4593-B510-1018B9CB922E}" type="datetimeFigureOut">
              <a:rPr lang="ru-RU" smtClean="0"/>
              <a:pPr/>
              <a:t>27.04.2023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29B2D7A-E627-45B3-B84B-78E7EDF10B73}"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607B3229-7324-4593-B510-1018B9CB922E}" type="datetimeFigureOut">
              <a:rPr lang="ru-RU" smtClean="0"/>
              <a:pPr/>
              <a:t>27.04.2023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29B2D7A-E627-45B3-B84B-78E7EDF10B73}"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607B3229-7324-4593-B510-1018B9CB922E}" type="datetimeFigureOut">
              <a:rPr lang="ru-RU" smtClean="0"/>
              <a:pPr/>
              <a:t>27.04.2023</a:t>
            </a:fld>
            <a:endParaRPr lang="ru-RU"/>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ru-RU"/>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A29B2D7A-E627-45B3-B84B-78E7EDF10B73}" type="slidenum">
              <a:rPr lang="ru-RU" smtClean="0"/>
              <a:pPr/>
              <a:t>‹#›</a:t>
            </a:fld>
            <a:endParaRPr lang="ru-RU"/>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microsoft.com/office/2007/relationships/media" Target="../media/media1.mp4"/><Relationship Id="rId2" Type="http://schemas.openxmlformats.org/officeDocument/2006/relationships/slideLayout" Target="../slideLayouts/slideLayout2.xml"/><Relationship Id="rId1" Type="http://schemas.openxmlformats.org/officeDocument/2006/relationships/video" Target="../media/media1.mp4"/><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microsoft.com/office/2007/relationships/media" Target="../media/media2.mp4"/><Relationship Id="rId2" Type="http://schemas.openxmlformats.org/officeDocument/2006/relationships/slideLayout" Target="../slideLayouts/slideLayout2.xml"/><Relationship Id="rId1" Type="http://schemas.openxmlformats.org/officeDocument/2006/relationships/video" Target="../media/media2.mp4"/><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2616" y="-13069"/>
            <a:ext cx="8206680" cy="1514599"/>
          </a:xfrm>
        </p:spPr>
        <p:txBody>
          <a:bodyPr>
            <a:noAutofit/>
          </a:bodyPr>
          <a:lstStyle/>
          <a:p>
            <a:r>
              <a:rPr lang="ru-RU" sz="3600" dirty="0" smtClean="0"/>
              <a:t>Наследники Д.С. Лихачева</a:t>
            </a:r>
            <a:r>
              <a:rPr lang="ru-RU" sz="3600" dirty="0"/>
              <a:t/>
            </a:r>
            <a:br>
              <a:rPr lang="ru-RU" sz="3600" dirty="0"/>
            </a:br>
            <a:endParaRPr lang="ru-RU" sz="3600" dirty="0"/>
          </a:p>
        </p:txBody>
      </p:sp>
      <p:sp>
        <p:nvSpPr>
          <p:cNvPr id="3" name="Подзаголовок 2"/>
          <p:cNvSpPr>
            <a:spLocks noGrp="1"/>
          </p:cNvSpPr>
          <p:nvPr>
            <p:ph type="subTitle" idx="1"/>
          </p:nvPr>
        </p:nvSpPr>
        <p:spPr>
          <a:xfrm>
            <a:off x="3491880" y="5373216"/>
            <a:ext cx="5536704" cy="1248544"/>
          </a:xfrm>
        </p:spPr>
        <p:txBody>
          <a:bodyPr>
            <a:normAutofit fontScale="55000" lnSpcReduction="20000"/>
          </a:bodyPr>
          <a:lstStyle/>
          <a:p>
            <a:r>
              <a:rPr lang="ru-RU" dirty="0" smtClean="0"/>
              <a:t>Авторы урока: Головина Ксения Игоревна, учитель русского языка и литературы. Сильченко Юлия Леонидовна, учитель истории и обществознания.</a:t>
            </a:r>
          </a:p>
          <a:p>
            <a:r>
              <a:rPr lang="ru-RU" dirty="0" smtClean="0"/>
              <a:t>Город/поселение: Г. Новокузнецк, Кемеровская область</a:t>
            </a:r>
          </a:p>
          <a:p>
            <a:r>
              <a:rPr lang="ru-RU" dirty="0" smtClean="0"/>
              <a:t>Образовательное учреждение: МБОУ «СОШ№60»</a:t>
            </a:r>
          </a:p>
          <a:p>
            <a:r>
              <a:rPr lang="ru-RU" dirty="0" smtClean="0"/>
              <a:t>Класс: 10 класс</a:t>
            </a:r>
          </a:p>
          <a:p>
            <a:endParaRPr lang="ru-RU" dirty="0"/>
          </a:p>
        </p:txBody>
      </p:sp>
      <p:pic>
        <p:nvPicPr>
          <p:cNvPr id="1026" name="Picture 2" descr="C:\Users\Юля\Desktop\ЗАВУЧ 2022-2023\конкурс лихачева\Без названия.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27584" y="2092894"/>
            <a:ext cx="5472608" cy="30932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5" name="Прямоугольник 4"/>
          <p:cNvSpPr/>
          <p:nvPr/>
        </p:nvSpPr>
        <p:spPr>
          <a:xfrm>
            <a:off x="4586316" y="908720"/>
            <a:ext cx="4572000" cy="1200329"/>
          </a:xfrm>
          <a:prstGeom prst="rect">
            <a:avLst/>
          </a:prstGeom>
        </p:spPr>
        <p:txBody>
          <a:bodyPr>
            <a:spAutoFit/>
          </a:bodyPr>
          <a:lstStyle/>
          <a:p>
            <a:r>
              <a:rPr lang="ru-RU" dirty="0"/>
              <a:t>Хранить память, беречь память — это наш нравственный долг перед самими собой и перед потомками. Память — наше богатство</a:t>
            </a:r>
          </a:p>
        </p:txBody>
      </p:sp>
    </p:spTree>
    <p:extLst>
      <p:ext uri="{BB962C8B-B14F-4D97-AF65-F5344CB8AC3E}">
        <p14:creationId xmlns:p14="http://schemas.microsoft.com/office/powerpoint/2010/main" xmlns="" val="23623743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Проверка домашнего задания</a:t>
            </a:r>
            <a:endParaRPr lang="ru-RU" dirty="0"/>
          </a:p>
        </p:txBody>
      </p:sp>
      <p:sp>
        <p:nvSpPr>
          <p:cNvPr id="4" name="Прямоугольник 3"/>
          <p:cNvSpPr/>
          <p:nvPr/>
        </p:nvSpPr>
        <p:spPr>
          <a:xfrm>
            <a:off x="2627782" y="3029821"/>
            <a:ext cx="3888432"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3</a:t>
            </a:r>
          </a:p>
        </p:txBody>
      </p:sp>
      <p:sp>
        <p:nvSpPr>
          <p:cNvPr id="6" name="Прямоугольник 5"/>
          <p:cNvSpPr/>
          <p:nvPr/>
        </p:nvSpPr>
        <p:spPr>
          <a:xfrm>
            <a:off x="2332301" y="3605885"/>
            <a:ext cx="4428492"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4</a:t>
            </a:r>
            <a:endParaRPr lang="ru-RU" dirty="0"/>
          </a:p>
        </p:txBody>
      </p:sp>
      <p:sp>
        <p:nvSpPr>
          <p:cNvPr id="8" name="Прямоугольник 7"/>
          <p:cNvSpPr/>
          <p:nvPr/>
        </p:nvSpPr>
        <p:spPr>
          <a:xfrm>
            <a:off x="1827231" y="4181949"/>
            <a:ext cx="5489535"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5</a:t>
            </a:r>
            <a:endParaRPr lang="ru-RU" dirty="0"/>
          </a:p>
        </p:txBody>
      </p:sp>
      <p:sp>
        <p:nvSpPr>
          <p:cNvPr id="9" name="Прямоугольник 8"/>
          <p:cNvSpPr/>
          <p:nvPr/>
        </p:nvSpPr>
        <p:spPr>
          <a:xfrm>
            <a:off x="1424751" y="4830021"/>
            <a:ext cx="6243593"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6</a:t>
            </a:r>
            <a:endParaRPr lang="ru-RU" dirty="0"/>
          </a:p>
        </p:txBody>
      </p:sp>
      <p:sp>
        <p:nvSpPr>
          <p:cNvPr id="10" name="Прямоугольник 9"/>
          <p:cNvSpPr/>
          <p:nvPr/>
        </p:nvSpPr>
        <p:spPr>
          <a:xfrm>
            <a:off x="1020241" y="5419464"/>
            <a:ext cx="7008141"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7</a:t>
            </a:r>
            <a:endParaRPr lang="ru-RU" dirty="0"/>
          </a:p>
        </p:txBody>
      </p:sp>
      <p:sp>
        <p:nvSpPr>
          <p:cNvPr id="13" name="Прямоугольник 12"/>
          <p:cNvSpPr/>
          <p:nvPr/>
        </p:nvSpPr>
        <p:spPr>
          <a:xfrm>
            <a:off x="3358415" y="2456088"/>
            <a:ext cx="2376264" cy="5737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2</a:t>
            </a:r>
            <a:endParaRPr lang="ru-RU" dirty="0"/>
          </a:p>
        </p:txBody>
      </p:sp>
      <p:sp>
        <p:nvSpPr>
          <p:cNvPr id="14" name="Прямоугольник 13"/>
          <p:cNvSpPr/>
          <p:nvPr/>
        </p:nvSpPr>
        <p:spPr>
          <a:xfrm>
            <a:off x="3732225" y="1896376"/>
            <a:ext cx="1584175" cy="559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1</a:t>
            </a:r>
            <a:endParaRPr lang="ru-RU" dirty="0"/>
          </a:p>
        </p:txBody>
      </p:sp>
    </p:spTree>
    <p:extLst>
      <p:ext uri="{BB962C8B-B14F-4D97-AF65-F5344CB8AC3E}">
        <p14:creationId xmlns:p14="http://schemas.microsoft.com/office/powerpoint/2010/main" xmlns="" val="20624962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Проверка домашнего задания</a:t>
            </a:r>
            <a:endParaRPr lang="ru-RU" dirty="0"/>
          </a:p>
        </p:txBody>
      </p:sp>
      <p:sp>
        <p:nvSpPr>
          <p:cNvPr id="4" name="Прямоугольник 3"/>
          <p:cNvSpPr/>
          <p:nvPr/>
        </p:nvSpPr>
        <p:spPr>
          <a:xfrm>
            <a:off x="2627782" y="3029821"/>
            <a:ext cx="3888432"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smtClean="0"/>
              <a:t>Дмитрий Сергеевич часто говорил, что своим здоровьем и долголетию обязан именно этому месту</a:t>
            </a:r>
            <a:endParaRPr lang="ru-RU" sz="1200" dirty="0"/>
          </a:p>
        </p:txBody>
      </p:sp>
      <p:sp>
        <p:nvSpPr>
          <p:cNvPr id="6" name="Прямоугольник 5"/>
          <p:cNvSpPr/>
          <p:nvPr/>
        </p:nvSpPr>
        <p:spPr>
          <a:xfrm>
            <a:off x="2332301" y="3605885"/>
            <a:ext cx="4428492"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smtClean="0"/>
              <a:t>В 1928 г. ученого обвинили </a:t>
            </a:r>
            <a:r>
              <a:rPr lang="ru-RU" sz="1200" dirty="0"/>
              <a:t>в «связи с </a:t>
            </a:r>
            <a:r>
              <a:rPr lang="ru-RU" sz="1200" dirty="0" smtClean="0"/>
              <a:t>….», </a:t>
            </a:r>
            <a:r>
              <a:rPr lang="ru-RU" sz="1200" dirty="0"/>
              <a:t>и дело обернулось нешуточно — все они оказались в лагерях.</a:t>
            </a:r>
          </a:p>
        </p:txBody>
      </p:sp>
      <p:sp>
        <p:nvSpPr>
          <p:cNvPr id="8" name="Прямоугольник 7"/>
          <p:cNvSpPr/>
          <p:nvPr/>
        </p:nvSpPr>
        <p:spPr>
          <a:xfrm>
            <a:off x="1827231" y="4181949"/>
            <a:ext cx="5489535"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t>Как назывался труд Д. С. Лихачева, выполненного в соавторстве со своими учениками</a:t>
            </a:r>
            <a:endParaRPr lang="ru-RU" sz="1400" dirty="0"/>
          </a:p>
        </p:txBody>
      </p:sp>
      <p:sp>
        <p:nvSpPr>
          <p:cNvPr id="9" name="Прямоугольник 8"/>
          <p:cNvSpPr/>
          <p:nvPr/>
        </p:nvSpPr>
        <p:spPr>
          <a:xfrm>
            <a:off x="1424751" y="4830021"/>
            <a:ext cx="6243593"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t>Какой наградой был награжден Д.С. Лихачев за научный труд «Поэтика Древнерусской литературы»</a:t>
            </a:r>
            <a:endParaRPr lang="ru-RU" sz="1400" dirty="0"/>
          </a:p>
        </p:txBody>
      </p:sp>
      <p:sp>
        <p:nvSpPr>
          <p:cNvPr id="10" name="Прямоугольник 9"/>
          <p:cNvSpPr/>
          <p:nvPr/>
        </p:nvSpPr>
        <p:spPr>
          <a:xfrm>
            <a:off x="1020241" y="5419464"/>
            <a:ext cx="7008141"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Какие идеи пропагандировал </a:t>
            </a:r>
            <a:r>
              <a:rPr lang="ru-RU" dirty="0" err="1" smtClean="0"/>
              <a:t>Д.С.Лихачев</a:t>
            </a:r>
            <a:r>
              <a:rPr lang="ru-RU" dirty="0" smtClean="0"/>
              <a:t>?</a:t>
            </a:r>
            <a:endParaRPr lang="ru-RU" dirty="0"/>
          </a:p>
        </p:txBody>
      </p:sp>
      <p:sp>
        <p:nvSpPr>
          <p:cNvPr id="13" name="Прямоугольник 12"/>
          <p:cNvSpPr/>
          <p:nvPr/>
        </p:nvSpPr>
        <p:spPr>
          <a:xfrm>
            <a:off x="3358415" y="2456088"/>
            <a:ext cx="2376264" cy="5737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t>Где родился Д.С. Лихачев</a:t>
            </a:r>
            <a:r>
              <a:rPr lang="ru-RU" sz="1200" dirty="0" smtClean="0"/>
              <a:t>?</a:t>
            </a:r>
            <a:endParaRPr lang="ru-RU" sz="1200" dirty="0"/>
          </a:p>
        </p:txBody>
      </p:sp>
      <p:sp>
        <p:nvSpPr>
          <p:cNvPr id="14" name="Прямоугольник 13"/>
          <p:cNvSpPr/>
          <p:nvPr/>
        </p:nvSpPr>
        <p:spPr>
          <a:xfrm>
            <a:off x="3754459" y="1896376"/>
            <a:ext cx="1584175" cy="559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t>Годы жизни Д.С. Лихачева?</a:t>
            </a:r>
            <a:endParaRPr lang="ru-RU" sz="1400" dirty="0"/>
          </a:p>
        </p:txBody>
      </p:sp>
    </p:spTree>
    <p:extLst>
      <p:ext uri="{BB962C8B-B14F-4D97-AF65-F5344CB8AC3E}">
        <p14:creationId xmlns:p14="http://schemas.microsoft.com/office/powerpoint/2010/main" xmlns="" val="2415361342"/>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Проверка домашнего задания</a:t>
            </a:r>
            <a:endParaRPr lang="ru-RU" dirty="0"/>
          </a:p>
        </p:txBody>
      </p:sp>
      <p:sp>
        <p:nvSpPr>
          <p:cNvPr id="4" name="Прямоугольник 3"/>
          <p:cNvSpPr/>
          <p:nvPr/>
        </p:nvSpPr>
        <p:spPr>
          <a:xfrm>
            <a:off x="2627782" y="3029821"/>
            <a:ext cx="3888432"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smtClean="0"/>
              <a:t>Дача</a:t>
            </a:r>
            <a:endParaRPr lang="ru-RU" sz="2000" dirty="0"/>
          </a:p>
        </p:txBody>
      </p:sp>
      <p:sp>
        <p:nvSpPr>
          <p:cNvPr id="6" name="Прямоугольник 5"/>
          <p:cNvSpPr/>
          <p:nvPr/>
        </p:nvSpPr>
        <p:spPr>
          <a:xfrm>
            <a:off x="2332301" y="3605885"/>
            <a:ext cx="4428492"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t> </a:t>
            </a:r>
            <a:r>
              <a:rPr lang="ru-RU" sz="1200" dirty="0" smtClean="0"/>
              <a:t>с </a:t>
            </a:r>
            <a:r>
              <a:rPr lang="ru-RU" sz="1600" dirty="0" smtClean="0"/>
              <a:t>Папой Римским</a:t>
            </a:r>
            <a:endParaRPr lang="ru-RU" sz="1600" dirty="0"/>
          </a:p>
        </p:txBody>
      </p:sp>
      <p:sp>
        <p:nvSpPr>
          <p:cNvPr id="8" name="Прямоугольник 7"/>
          <p:cNvSpPr/>
          <p:nvPr/>
        </p:nvSpPr>
        <p:spPr>
          <a:xfrm>
            <a:off x="1827231" y="4181949"/>
            <a:ext cx="5489535"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t>Смех в Древне Руси</a:t>
            </a:r>
            <a:endParaRPr lang="ru-RU" sz="1600" dirty="0"/>
          </a:p>
        </p:txBody>
      </p:sp>
      <p:sp>
        <p:nvSpPr>
          <p:cNvPr id="9" name="Прямоугольник 8"/>
          <p:cNvSpPr/>
          <p:nvPr/>
        </p:nvSpPr>
        <p:spPr>
          <a:xfrm>
            <a:off x="1424751" y="4830021"/>
            <a:ext cx="6243593"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t>Государственная премия СССР</a:t>
            </a:r>
            <a:endParaRPr lang="ru-RU" sz="1400" dirty="0"/>
          </a:p>
        </p:txBody>
      </p:sp>
      <p:sp>
        <p:nvSpPr>
          <p:cNvPr id="10" name="Прямоугольник 9"/>
          <p:cNvSpPr/>
          <p:nvPr/>
        </p:nvSpPr>
        <p:spPr>
          <a:xfrm>
            <a:off x="1020241" y="5419464"/>
            <a:ext cx="7008141"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Идеи нравственности и духовности</a:t>
            </a:r>
            <a:endParaRPr lang="ru-RU" dirty="0"/>
          </a:p>
        </p:txBody>
      </p:sp>
      <p:sp>
        <p:nvSpPr>
          <p:cNvPr id="13" name="Прямоугольник 12"/>
          <p:cNvSpPr/>
          <p:nvPr/>
        </p:nvSpPr>
        <p:spPr>
          <a:xfrm>
            <a:off x="3358415" y="2456088"/>
            <a:ext cx="2376264" cy="5737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t>Санкт-Петербург</a:t>
            </a:r>
            <a:endParaRPr lang="ru-RU" sz="1200" dirty="0"/>
          </a:p>
        </p:txBody>
      </p:sp>
      <p:sp>
        <p:nvSpPr>
          <p:cNvPr id="14" name="Прямоугольник 13"/>
          <p:cNvSpPr/>
          <p:nvPr/>
        </p:nvSpPr>
        <p:spPr>
          <a:xfrm>
            <a:off x="3754459" y="1896376"/>
            <a:ext cx="1584175" cy="559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t>1906-1999</a:t>
            </a:r>
            <a:endParaRPr lang="ru-RU" sz="1400" dirty="0"/>
          </a:p>
        </p:txBody>
      </p:sp>
    </p:spTree>
    <p:extLst>
      <p:ext uri="{BB962C8B-B14F-4D97-AF65-F5344CB8AC3E}">
        <p14:creationId xmlns:p14="http://schemas.microsoft.com/office/powerpoint/2010/main" xmlns="" val="321291711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arn(inVertical)">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barn(inVertical)">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9" grpId="0" animBg="1"/>
      <p:bldP spid="10" grpId="0" animBg="1"/>
      <p:bldP spid="13" grpId="0" animBg="1"/>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404664"/>
            <a:ext cx="8219256" cy="1268760"/>
          </a:xfrm>
        </p:spPr>
        <p:txBody>
          <a:bodyPr/>
          <a:lstStyle/>
          <a:p>
            <a:r>
              <a:rPr lang="ru-RU" sz="2800" dirty="0" smtClean="0"/>
              <a:t>Что общего между темой урока и этим величественным животным?</a:t>
            </a:r>
            <a:endParaRPr lang="ru-RU" sz="2800" dirty="0"/>
          </a:p>
        </p:txBody>
      </p:sp>
      <p:pic>
        <p:nvPicPr>
          <p:cNvPr id="1026" name="Picture 2" descr="C:\Users\Юля\Desktop\ЗАВУЧ 2022-2023\конкурс лихачева\слон.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55576" y="1763948"/>
            <a:ext cx="7344816" cy="413146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7348401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764704"/>
            <a:ext cx="8219256" cy="720080"/>
          </a:xfrm>
        </p:spPr>
        <p:txBody>
          <a:bodyPr/>
          <a:lstStyle/>
          <a:p>
            <a:r>
              <a:rPr lang="ru-RU" sz="2800" dirty="0" smtClean="0"/>
              <a:t>Минутка размышления</a:t>
            </a:r>
            <a:br>
              <a:rPr lang="ru-RU" sz="2800" dirty="0" smtClean="0"/>
            </a:br>
            <a:r>
              <a:rPr lang="ru-RU" sz="2800" dirty="0" smtClean="0"/>
              <a:t>«Ребус»</a:t>
            </a:r>
            <a:endParaRPr lang="ru-RU" sz="2800" dirty="0"/>
          </a:p>
        </p:txBody>
      </p:sp>
      <p:pic>
        <p:nvPicPr>
          <p:cNvPr id="1026" name="Picture 2" descr="C:\Users\Юля\Desktop\ЗАВУЧ 2022-2023\конкурс лихачева\слон.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12595" y="1959863"/>
            <a:ext cx="3915389" cy="2631104"/>
          </a:xfrm>
          <a:prstGeom prst="rect">
            <a:avLst/>
          </a:prstGeom>
          <a:noFill/>
          <a:extLst>
            <a:ext uri="{909E8E84-426E-40DD-AFC4-6F175D3DCCD1}">
              <a14:hiddenFill xmlns:a14="http://schemas.microsoft.com/office/drawing/2010/main" xmlns="">
                <a:solidFill>
                  <a:srgbClr val="FFFFFF"/>
                </a:solidFill>
              </a14:hiddenFill>
            </a:ext>
          </a:extLst>
        </p:spPr>
      </p:pic>
      <p:pic>
        <p:nvPicPr>
          <p:cNvPr id="2051" name="Picture 3" descr="C:\Users\Юля\Desktop\ЗАВУЧ 2022-2023\конкурс лихачева\b8272027-4806-440f-a901-66e8ca450d72.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860032" y="1902343"/>
            <a:ext cx="4124592" cy="2746143"/>
          </a:xfrm>
          <a:prstGeom prst="rect">
            <a:avLst/>
          </a:prstGeom>
          <a:noFill/>
          <a:extLst>
            <a:ext uri="{909E8E84-426E-40DD-AFC4-6F175D3DCCD1}">
              <a14:hiddenFill xmlns:a14="http://schemas.microsoft.com/office/drawing/2010/main" xmlns="">
                <a:solidFill>
                  <a:srgbClr val="FFFFFF"/>
                </a:solidFill>
              </a14:hiddenFill>
            </a:ext>
          </a:extLst>
        </p:spPr>
      </p:pic>
      <p:sp>
        <p:nvSpPr>
          <p:cNvPr id="4" name="Прямоугольник 3"/>
          <p:cNvSpPr/>
          <p:nvPr/>
        </p:nvSpPr>
        <p:spPr>
          <a:xfrm>
            <a:off x="5737920" y="1036533"/>
            <a:ext cx="3052439" cy="923330"/>
          </a:xfrm>
          <a:prstGeom prst="rect">
            <a:avLst/>
          </a:prstGeom>
          <a:noFill/>
        </p:spPr>
        <p:txBody>
          <a:bodyPr wrap="none" lIns="91440" tIns="45720" rIns="91440" bIns="45720">
            <a:spAutoFit/>
          </a:bodyPr>
          <a:lstStyle/>
          <a:p>
            <a:pPr algn="ctr"/>
            <a:r>
              <a:rPr lang="ru-RU" sz="54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«СЛОН»</a:t>
            </a:r>
            <a:endParaRPr lang="ru-RU" sz="54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55576" y="751279"/>
            <a:ext cx="3024187" cy="14938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Прямоугольник 6"/>
          <p:cNvSpPr/>
          <p:nvPr/>
        </p:nvSpPr>
        <p:spPr>
          <a:xfrm>
            <a:off x="4510007" y="4720594"/>
            <a:ext cx="4572000" cy="1754326"/>
          </a:xfrm>
          <a:prstGeom prst="rect">
            <a:avLst/>
          </a:prstGeom>
        </p:spPr>
        <p:txBody>
          <a:bodyPr>
            <a:spAutoFit/>
          </a:bodyPr>
          <a:lstStyle/>
          <a:p>
            <a:r>
              <a:rPr lang="ru-RU" dirty="0"/>
              <a:t>Соловецкий лагерь особого назначения (СЛОН, «Соловки́») — первый и до 1929 года единственный в СССР исправительно-трудовой лагерь на территории Соловецких островов, действовавший в 1920—1930-х годах.</a:t>
            </a:r>
          </a:p>
        </p:txBody>
      </p:sp>
      <p:sp>
        <p:nvSpPr>
          <p:cNvPr id="8" name="Прямоугольник 7"/>
          <p:cNvSpPr/>
          <p:nvPr/>
        </p:nvSpPr>
        <p:spPr>
          <a:xfrm>
            <a:off x="397849" y="4720594"/>
            <a:ext cx="3739639" cy="646331"/>
          </a:xfrm>
          <a:prstGeom prst="rect">
            <a:avLst/>
          </a:prstGeom>
        </p:spPr>
        <p:txBody>
          <a:bodyPr wrap="square">
            <a:spAutoFit/>
          </a:bodyPr>
          <a:lstStyle/>
          <a:p>
            <a:r>
              <a:rPr lang="ru-RU" dirty="0"/>
              <a:t>Слоны — самые крупные наземные животные на Земле</a:t>
            </a:r>
          </a:p>
        </p:txBody>
      </p:sp>
    </p:spTree>
    <p:extLst>
      <p:ext uri="{BB962C8B-B14F-4D97-AF65-F5344CB8AC3E}">
        <p14:creationId xmlns:p14="http://schemas.microsoft.com/office/powerpoint/2010/main" xmlns="" val="19361352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77126" y="4509120"/>
            <a:ext cx="8206680" cy="1514599"/>
          </a:xfrm>
        </p:spPr>
        <p:txBody>
          <a:bodyPr>
            <a:noAutofit/>
          </a:bodyPr>
          <a:lstStyle/>
          <a:p>
            <a:r>
              <a:rPr lang="ru-RU" sz="3600" dirty="0"/>
              <a:t>Тема урока: </a:t>
            </a:r>
            <a:r>
              <a:rPr lang="ru-RU" sz="3600" i="1" dirty="0"/>
              <a:t>Соловки в судьбе Лихачева – как невзгоды формируют характер сильного </a:t>
            </a:r>
            <a:r>
              <a:rPr lang="ru-RU" sz="3600" i="1" dirty="0" smtClean="0"/>
              <a:t>человека</a:t>
            </a:r>
            <a:r>
              <a:rPr lang="ru-RU" sz="3600" dirty="0"/>
              <a:t/>
            </a:r>
            <a:br>
              <a:rPr lang="ru-RU" sz="3600" dirty="0"/>
            </a:br>
            <a:endParaRPr lang="ru-RU" sz="3600" dirty="0"/>
          </a:p>
        </p:txBody>
      </p:sp>
      <p:pic>
        <p:nvPicPr>
          <p:cNvPr id="2053" name="Picture 5" descr="C:\Users\Юля\Desktop\ЗАВУЧ 2022-2023\конкурс лихачева\65bf951c35347235165b999285a3a7bd.jpe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127415" y="764704"/>
            <a:ext cx="6840760" cy="3014210"/>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333407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«Соловки»</a:t>
            </a:r>
            <a:endParaRPr lang="ru-RU" dirty="0"/>
          </a:p>
        </p:txBody>
      </p:sp>
      <p:pic>
        <p:nvPicPr>
          <p:cNvPr id="4" name="Соловки_ монастырь, музей-заповедник и место исторической памяти.mp4">
            <a:hlinkClick r:id="" action="ppaction://media"/>
          </p:cNvPr>
          <p:cNvPicPr>
            <a:picLocks noGrp="1" noChangeAspect="1"/>
          </p:cNvPicPr>
          <p:nvPr>
            <p:ph idx="1"/>
            <a:videoFile r:link="rId1"/>
            <p:extLst>
              <p:ext uri="{DAA4B4D4-6D71-4841-9C94-3DE7FCFB9230}">
                <p14:media xmlns:p14="http://schemas.microsoft.com/office/powerpoint/2010/main" xmlns="" r:embed="rId3"/>
              </p:ext>
            </p:extLst>
          </p:nvPr>
        </p:nvPicPr>
        <p:blipFill>
          <a:blip r:embed="rId4" cstate="print"/>
          <a:stretch>
            <a:fillRect/>
          </a:stretch>
        </p:blipFill>
        <p:spPr>
          <a:xfrm>
            <a:off x="549275" y="1600200"/>
            <a:ext cx="8045450" cy="4525963"/>
          </a:xfrm>
        </p:spPr>
      </p:pic>
    </p:spTree>
    <p:extLst>
      <p:ext uri="{BB962C8B-B14F-4D97-AF65-F5344CB8AC3E}">
        <p14:creationId xmlns:p14="http://schemas.microsoft.com/office/powerpoint/2010/main" xmlns="" val="45820560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91264" cy="1412776"/>
          </a:xfrm>
        </p:spPr>
        <p:txBody>
          <a:bodyPr/>
          <a:lstStyle/>
          <a:p>
            <a:r>
              <a:rPr lang="ru-RU" dirty="0" smtClean="0"/>
              <a:t>Соловецкий период в жизни Д.С. Лихачева</a:t>
            </a:r>
            <a:endParaRPr lang="ru-RU" dirty="0"/>
          </a:p>
        </p:txBody>
      </p:sp>
      <p:pic>
        <p:nvPicPr>
          <p:cNvPr id="7" name="Видео.mp4">
            <a:hlinkClick r:id="" action="ppaction://media"/>
          </p:cNvPr>
          <p:cNvPicPr>
            <a:picLocks noGrp="1" noChangeAspect="1"/>
          </p:cNvPicPr>
          <p:nvPr>
            <p:ph idx="1"/>
            <a:videoFile r:link="rId1"/>
            <p:extLst>
              <p:ext uri="{DAA4B4D4-6D71-4841-9C94-3DE7FCFB9230}">
                <p14:media xmlns:p14="http://schemas.microsoft.com/office/powerpoint/2010/main" xmlns="" r:embed="rId3"/>
              </p:ext>
            </p:extLst>
          </p:nvPr>
        </p:nvPicPr>
        <p:blipFill>
          <a:blip r:embed="rId4" cstate="print"/>
          <a:stretch>
            <a:fillRect/>
          </a:stretch>
        </p:blipFill>
        <p:spPr>
          <a:xfrm>
            <a:off x="1479550" y="1600200"/>
            <a:ext cx="6184900" cy="4525963"/>
          </a:xfrm>
        </p:spPr>
      </p:pic>
    </p:spTree>
    <p:extLst>
      <p:ext uri="{BB962C8B-B14F-4D97-AF65-F5344CB8AC3E}">
        <p14:creationId xmlns:p14="http://schemas.microsoft.com/office/powerpoint/2010/main" xmlns="" val="204627389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Работа с текстом</a:t>
            </a:r>
            <a:endParaRPr lang="ru-RU" dirty="0"/>
          </a:p>
        </p:txBody>
      </p:sp>
      <p:sp>
        <p:nvSpPr>
          <p:cNvPr id="3" name="Объект 2"/>
          <p:cNvSpPr>
            <a:spLocks noGrp="1"/>
          </p:cNvSpPr>
          <p:nvPr>
            <p:ph idx="1"/>
          </p:nvPr>
        </p:nvSpPr>
        <p:spPr/>
        <p:txBody>
          <a:bodyPr/>
          <a:lstStyle/>
          <a:p>
            <a:pPr marL="0" indent="0">
              <a:buNone/>
            </a:pPr>
            <a:r>
              <a:rPr lang="ru-RU" dirty="0"/>
              <a:t>1.	Прочитайте внимательно текст.</a:t>
            </a:r>
          </a:p>
          <a:p>
            <a:pPr marL="0" indent="0">
              <a:buNone/>
            </a:pPr>
            <a:r>
              <a:rPr lang="ru-RU" dirty="0"/>
              <a:t>2.	Придумайте заголовок к тексту.</a:t>
            </a:r>
          </a:p>
          <a:p>
            <a:pPr marL="0" indent="0">
              <a:buNone/>
            </a:pPr>
            <a:r>
              <a:rPr lang="ru-RU" dirty="0"/>
              <a:t>3.	Выпишите ключевые слова.</a:t>
            </a:r>
          </a:p>
          <a:p>
            <a:pPr marL="0" indent="0">
              <a:buNone/>
            </a:pPr>
            <a:r>
              <a:rPr lang="ru-RU" dirty="0"/>
              <a:t>4.	Кратко перескажите текст.</a:t>
            </a:r>
          </a:p>
          <a:p>
            <a:endParaRPr lang="ru-RU" dirty="0"/>
          </a:p>
        </p:txBody>
      </p:sp>
      <p:pic>
        <p:nvPicPr>
          <p:cNvPr id="1026" name="Picture 2" descr="C:\Users\Юля\Desktop\ЗАВУЧ 2022-2023\конкурс лихачева\632d988017ff4799744966.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355976" y="3789040"/>
            <a:ext cx="4374232" cy="256637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6201405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9396" y="1772816"/>
            <a:ext cx="8229600" cy="1600200"/>
          </a:xfrm>
        </p:spPr>
        <p:txBody>
          <a:bodyPr/>
          <a:lstStyle/>
          <a:p>
            <a:r>
              <a:rPr lang="ru-RU" dirty="0"/>
              <a:t>Копирайтинг- написание статей на заказ.</a:t>
            </a:r>
            <a:br>
              <a:rPr lang="ru-RU" dirty="0"/>
            </a:br>
            <a:endParaRPr lang="ru-RU" dirty="0"/>
          </a:p>
        </p:txBody>
      </p:sp>
      <p:pic>
        <p:nvPicPr>
          <p:cNvPr id="2050" name="Picture 2" descr="C:\Users\Юля\Desktop\ЗАВУЧ 2022-2023\конкурс лихачева\chto-takoe-kopirajting-i-rerajting.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907704" y="3068960"/>
            <a:ext cx="5612984" cy="3367790"/>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4148836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Как происходит написание статей?</a:t>
            </a:r>
          </a:p>
        </p:txBody>
      </p:sp>
      <p:sp>
        <p:nvSpPr>
          <p:cNvPr id="3" name="Объект 2"/>
          <p:cNvSpPr>
            <a:spLocks noGrp="1"/>
          </p:cNvSpPr>
          <p:nvPr>
            <p:ph idx="1"/>
          </p:nvPr>
        </p:nvSpPr>
        <p:spPr/>
        <p:txBody>
          <a:bodyPr/>
          <a:lstStyle/>
          <a:p>
            <a:pPr marL="0" indent="0" algn="just">
              <a:buNone/>
            </a:pPr>
            <a:r>
              <a:rPr lang="ru-RU" dirty="0" smtClean="0"/>
              <a:t>	В </a:t>
            </a:r>
            <a:r>
              <a:rPr lang="ru-RU" dirty="0"/>
              <a:t>идеале автор полностью пишет текст «из головы», основываясь на собственных знаниях и опыте. Однако так происходит далеко не всегда. Существует такое понятие, как </a:t>
            </a:r>
            <a:r>
              <a:rPr lang="ru-RU" b="1" dirty="0" err="1"/>
              <a:t>рерайтинг</a:t>
            </a:r>
            <a:r>
              <a:rPr lang="ru-RU" b="1" dirty="0"/>
              <a:t>. </a:t>
            </a:r>
            <a:r>
              <a:rPr lang="ru-RU" dirty="0"/>
              <a:t>При этом </a:t>
            </a:r>
            <a:r>
              <a:rPr lang="ru-RU" dirty="0" err="1"/>
              <a:t>райтер</a:t>
            </a:r>
            <a:r>
              <a:rPr lang="ru-RU" dirty="0"/>
              <a:t> берет какую-то определенную статью из интернета и пересказывает ее своими словами, подбирает синонимы, меняет местами предложения. Такой текст технически получится уникальным, но пользы читателям от него будет немного, ведь содержание статьи полностью повторяет текст, который уже был где-то опубликован.</a:t>
            </a:r>
          </a:p>
        </p:txBody>
      </p:sp>
    </p:spTree>
    <p:extLst>
      <p:ext uri="{BB962C8B-B14F-4D97-AF65-F5344CB8AC3E}">
        <p14:creationId xmlns:p14="http://schemas.microsoft.com/office/powerpoint/2010/main" xmlns="" val="806134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Порядок работы над статьей</a:t>
            </a:r>
          </a:p>
        </p:txBody>
      </p:sp>
      <p:sp>
        <p:nvSpPr>
          <p:cNvPr id="3" name="Объект 2"/>
          <p:cNvSpPr>
            <a:spLocks noGrp="1"/>
          </p:cNvSpPr>
          <p:nvPr>
            <p:ph idx="1"/>
          </p:nvPr>
        </p:nvSpPr>
        <p:spPr/>
        <p:txBody>
          <a:bodyPr>
            <a:normAutofit/>
          </a:bodyPr>
          <a:lstStyle/>
          <a:p>
            <a:pPr marL="0" indent="0">
              <a:buNone/>
            </a:pPr>
            <a:r>
              <a:rPr lang="ru-RU" dirty="0" smtClean="0">
                <a:solidFill>
                  <a:schemeClr val="tx1"/>
                </a:solidFill>
              </a:rPr>
              <a:t>1. Определение целевой аудитории.</a:t>
            </a:r>
            <a:endParaRPr lang="ru-RU" dirty="0">
              <a:solidFill>
                <a:schemeClr val="tx1"/>
              </a:solidFill>
            </a:endParaRPr>
          </a:p>
          <a:p>
            <a:pPr marL="0" indent="0">
              <a:buNone/>
            </a:pPr>
            <a:r>
              <a:rPr lang="ru-RU" dirty="0" smtClean="0">
                <a:solidFill>
                  <a:schemeClr val="tx1"/>
                </a:solidFill>
              </a:rPr>
              <a:t>2. Сбор </a:t>
            </a:r>
            <a:r>
              <a:rPr lang="ru-RU" dirty="0">
                <a:solidFill>
                  <a:schemeClr val="tx1"/>
                </a:solidFill>
              </a:rPr>
              <a:t>информации. </a:t>
            </a:r>
          </a:p>
          <a:p>
            <a:pPr marL="0" indent="0">
              <a:buNone/>
            </a:pPr>
            <a:r>
              <a:rPr lang="ru-RU" dirty="0" smtClean="0">
                <a:solidFill>
                  <a:schemeClr val="tx1"/>
                </a:solidFill>
              </a:rPr>
              <a:t>3.Составление плана статьи</a:t>
            </a:r>
            <a:endParaRPr lang="ru-RU" dirty="0">
              <a:solidFill>
                <a:schemeClr val="tx1"/>
              </a:solidFill>
            </a:endParaRPr>
          </a:p>
          <a:p>
            <a:pPr marL="0" indent="0">
              <a:buNone/>
            </a:pPr>
            <a:r>
              <a:rPr lang="ru-RU" dirty="0" smtClean="0">
                <a:solidFill>
                  <a:schemeClr val="tx1"/>
                </a:solidFill>
              </a:rPr>
              <a:t>4.Процесс написания статьи.</a:t>
            </a:r>
            <a:endParaRPr lang="ru-RU" dirty="0">
              <a:solidFill>
                <a:schemeClr val="tx1"/>
              </a:solidFill>
            </a:endParaRPr>
          </a:p>
          <a:p>
            <a:pPr marL="0" indent="0">
              <a:buNone/>
            </a:pPr>
            <a:r>
              <a:rPr lang="ru-RU" dirty="0">
                <a:solidFill>
                  <a:schemeClr val="tx1"/>
                </a:solidFill>
              </a:rPr>
              <a:t>5.Редактирование статьи (проверка орфографии и пунктуации, соответствие заявленным критериям: тема, аудитория, объем)</a:t>
            </a:r>
          </a:p>
          <a:p>
            <a:pPr marL="0" indent="0">
              <a:buNone/>
            </a:pPr>
            <a:endParaRPr lang="ru-RU" dirty="0"/>
          </a:p>
        </p:txBody>
      </p:sp>
      <p:pic>
        <p:nvPicPr>
          <p:cNvPr id="3074" name="Picture 2" descr="C:\Users\Юля\Desktop\ЗАВУЧ 2022-2023\конкурс лихачева\png-transparent-lesson-class-school-teacher-child-didactic-hand-reading-ca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292080" y="4408173"/>
            <a:ext cx="2841138" cy="2439673"/>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1274090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548680"/>
            <a:ext cx="8229600" cy="1600200"/>
          </a:xfrm>
        </p:spPr>
        <p:txBody>
          <a:bodyPr/>
          <a:lstStyle/>
          <a:p>
            <a:r>
              <a:rPr lang="ru-RU" dirty="0" smtClean="0"/>
              <a:t>Структура </a:t>
            </a:r>
            <a:r>
              <a:rPr lang="ru-RU" dirty="0"/>
              <a:t>статьи</a:t>
            </a:r>
            <a:br>
              <a:rPr lang="ru-RU" dirty="0"/>
            </a:br>
            <a:endParaRPr lang="ru-RU" dirty="0"/>
          </a:p>
        </p:txBody>
      </p:sp>
      <p:sp>
        <p:nvSpPr>
          <p:cNvPr id="3" name="Объект 2"/>
          <p:cNvSpPr>
            <a:spLocks noGrp="1"/>
          </p:cNvSpPr>
          <p:nvPr>
            <p:ph idx="1"/>
          </p:nvPr>
        </p:nvSpPr>
        <p:spPr>
          <a:xfrm>
            <a:off x="791580" y="5085184"/>
            <a:ext cx="7416824" cy="1368151"/>
          </a:xfrm>
        </p:spPr>
        <p:txBody>
          <a:bodyPr>
            <a:normAutofit/>
          </a:bodyPr>
          <a:lstStyle/>
          <a:p>
            <a:pPr marL="0" indent="0" algn="ctr">
              <a:buNone/>
            </a:pPr>
            <a:r>
              <a:rPr lang="ru-RU" i="1" dirty="0" smtClean="0"/>
              <a:t>Заголовок </a:t>
            </a:r>
            <a:r>
              <a:rPr lang="ru-RU" i="1" dirty="0"/>
              <a:t>и первые строки имеют наиважнейшее значение.</a:t>
            </a:r>
          </a:p>
          <a:p>
            <a:pPr algn="ctr"/>
            <a:endParaRPr lang="ru-RU" dirty="0"/>
          </a:p>
        </p:txBody>
      </p:sp>
      <p:sp>
        <p:nvSpPr>
          <p:cNvPr id="4" name="Овал 3"/>
          <p:cNvSpPr/>
          <p:nvPr/>
        </p:nvSpPr>
        <p:spPr>
          <a:xfrm>
            <a:off x="2953278" y="1772816"/>
            <a:ext cx="3093427" cy="89991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Заголовок</a:t>
            </a:r>
            <a:endParaRPr lang="ru-RU" dirty="0">
              <a:solidFill>
                <a:schemeClr val="tx1"/>
              </a:solidFill>
            </a:endParaRPr>
          </a:p>
        </p:txBody>
      </p:sp>
      <p:sp>
        <p:nvSpPr>
          <p:cNvPr id="5" name="Стрелка вправо 4"/>
          <p:cNvSpPr/>
          <p:nvPr/>
        </p:nvSpPr>
        <p:spPr>
          <a:xfrm>
            <a:off x="539552" y="3429000"/>
            <a:ext cx="2160240" cy="10801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Введение</a:t>
            </a:r>
            <a:endParaRPr lang="ru-RU" dirty="0"/>
          </a:p>
        </p:txBody>
      </p:sp>
      <p:sp>
        <p:nvSpPr>
          <p:cNvPr id="6" name="Блок-схема: задержка 5"/>
          <p:cNvSpPr/>
          <p:nvPr/>
        </p:nvSpPr>
        <p:spPr>
          <a:xfrm>
            <a:off x="6732240" y="3501008"/>
            <a:ext cx="1944216" cy="936104"/>
          </a:xfrm>
          <a:prstGeom prst="flowChartDela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Заключение</a:t>
            </a:r>
            <a:endParaRPr lang="ru-RU" dirty="0"/>
          </a:p>
        </p:txBody>
      </p:sp>
      <p:sp>
        <p:nvSpPr>
          <p:cNvPr id="7" name="Блок-схема: процесс 6"/>
          <p:cNvSpPr/>
          <p:nvPr/>
        </p:nvSpPr>
        <p:spPr>
          <a:xfrm>
            <a:off x="3275856" y="3068960"/>
            <a:ext cx="2448272" cy="180020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Основная часть</a:t>
            </a:r>
            <a:endParaRPr lang="ru-RU" dirty="0"/>
          </a:p>
        </p:txBody>
      </p:sp>
    </p:spTree>
    <p:extLst>
      <p:ext uri="{BB962C8B-B14F-4D97-AF65-F5344CB8AC3E}">
        <p14:creationId xmlns:p14="http://schemas.microsoft.com/office/powerpoint/2010/main" xmlns="" val="5823309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Юля\Desktop\ЗАВУЧ 2022-2023\конкурс лихачева\cover-article-outline-1200x900.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Заголовок 1"/>
          <p:cNvSpPr>
            <a:spLocks noGrp="1"/>
          </p:cNvSpPr>
          <p:nvPr>
            <p:ph type="title"/>
          </p:nvPr>
        </p:nvSpPr>
        <p:spPr>
          <a:xfrm>
            <a:off x="456706" y="116632"/>
            <a:ext cx="8229600" cy="1006896"/>
          </a:xfrm>
        </p:spPr>
        <p:txBody>
          <a:bodyPr/>
          <a:lstStyle/>
          <a:p>
            <a:r>
              <a:rPr lang="ru-RU" dirty="0" smtClean="0"/>
              <a:t>Пробуем свои силы</a:t>
            </a:r>
            <a:endParaRPr lang="ru-RU" dirty="0"/>
          </a:p>
        </p:txBody>
      </p:sp>
      <p:sp>
        <p:nvSpPr>
          <p:cNvPr id="3" name="Объект 2"/>
          <p:cNvSpPr>
            <a:spLocks noGrp="1"/>
          </p:cNvSpPr>
          <p:nvPr>
            <p:ph idx="1"/>
          </p:nvPr>
        </p:nvSpPr>
        <p:spPr>
          <a:xfrm>
            <a:off x="1979218" y="6021288"/>
            <a:ext cx="5184576" cy="720080"/>
          </a:xfrm>
        </p:spPr>
        <p:style>
          <a:lnRef idx="2">
            <a:schemeClr val="accent2"/>
          </a:lnRef>
          <a:fillRef idx="1">
            <a:schemeClr val="lt1"/>
          </a:fillRef>
          <a:effectRef idx="0">
            <a:schemeClr val="accent2"/>
          </a:effectRef>
          <a:fontRef idx="minor">
            <a:schemeClr val="dk1"/>
          </a:fontRef>
        </p:style>
        <p:txBody>
          <a:bodyPr/>
          <a:lstStyle/>
          <a:p>
            <a:pPr marL="0" indent="0" algn="ctr">
              <a:buNone/>
            </a:pPr>
            <a:r>
              <a:rPr lang="ru-RU" dirty="0" smtClean="0"/>
              <a:t>Представление планов статьи</a:t>
            </a:r>
            <a:endParaRPr lang="ru-RU" dirty="0"/>
          </a:p>
        </p:txBody>
      </p:sp>
    </p:spTree>
    <p:extLst>
      <p:ext uri="{BB962C8B-B14F-4D97-AF65-F5344CB8AC3E}">
        <p14:creationId xmlns:p14="http://schemas.microsoft.com/office/powerpoint/2010/main" xmlns="" val="42239351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Домашнее задание</a:t>
            </a:r>
            <a:endParaRPr lang="ru-RU" dirty="0"/>
          </a:p>
        </p:txBody>
      </p:sp>
      <p:sp>
        <p:nvSpPr>
          <p:cNvPr id="3" name="Объект 2"/>
          <p:cNvSpPr>
            <a:spLocks noGrp="1"/>
          </p:cNvSpPr>
          <p:nvPr>
            <p:ph idx="1"/>
          </p:nvPr>
        </p:nvSpPr>
        <p:spPr>
          <a:xfrm>
            <a:off x="3995936" y="2060848"/>
            <a:ext cx="4690864" cy="4065315"/>
          </a:xfrm>
        </p:spPr>
        <p:txBody>
          <a:bodyPr/>
          <a:lstStyle/>
          <a:p>
            <a:pPr marL="0" indent="0" algn="just">
              <a:buNone/>
            </a:pPr>
            <a:r>
              <a:rPr lang="ru-RU" dirty="0" smtClean="0"/>
              <a:t>	Выступить в роли копирайтера и выполнить заказ(задание учителя). Необходимо написать статью, посвящённую пребыванию Д.С. Лихачева в «Соловках». Работу выполнить  в соответствии с поставленными </a:t>
            </a:r>
            <a:r>
              <a:rPr lang="ru-RU" dirty="0"/>
              <a:t>на </a:t>
            </a:r>
            <a:r>
              <a:rPr lang="ru-RU" dirty="0" smtClean="0"/>
              <a:t>уроке</a:t>
            </a:r>
            <a:r>
              <a:rPr lang="ru-RU" dirty="0"/>
              <a:t> </a:t>
            </a:r>
            <a:r>
              <a:rPr lang="ru-RU" dirty="0" smtClean="0"/>
              <a:t>условиями. </a:t>
            </a:r>
            <a:endParaRPr lang="ru-RU" dirty="0"/>
          </a:p>
        </p:txBody>
      </p:sp>
      <p:pic>
        <p:nvPicPr>
          <p:cNvPr id="4099" name="Picture 3" descr="C:\Users\Юля\Desktop\ЗАВУЧ 2022-2023\конкурс лихачева\gratis-png-estudiante-de-educacion-gif-tarea-estudiante.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24250" y="2132856"/>
            <a:ext cx="3168352" cy="3253791"/>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4756655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Рефлексия Метод «Телеграмма»</a:t>
            </a:r>
            <a:endParaRPr lang="ru-RU" dirty="0"/>
          </a:p>
        </p:txBody>
      </p:sp>
      <p:sp>
        <p:nvSpPr>
          <p:cNvPr id="3" name="Объект 2"/>
          <p:cNvSpPr>
            <a:spLocks noGrp="1"/>
          </p:cNvSpPr>
          <p:nvPr>
            <p:ph idx="1"/>
          </p:nvPr>
        </p:nvSpPr>
        <p:spPr/>
        <p:txBody>
          <a:bodyPr>
            <a:normAutofit/>
          </a:bodyPr>
          <a:lstStyle/>
          <a:p>
            <a:pPr marL="0" indent="0">
              <a:buNone/>
            </a:pPr>
            <a:r>
              <a:rPr lang="ru-RU" b="1" i="1" dirty="0" smtClean="0"/>
              <a:t>Описание</a:t>
            </a:r>
            <a:r>
              <a:rPr lang="ru-RU" b="1" i="1" dirty="0"/>
              <a:t>:</a:t>
            </a:r>
            <a:r>
              <a:rPr lang="ru-RU" dirty="0"/>
              <a:t> приём актуализации субъективного опыта. Очень краткая запись. </a:t>
            </a:r>
          </a:p>
          <a:p>
            <a:pPr marL="0" indent="0">
              <a:buNone/>
            </a:pPr>
            <a:endParaRPr lang="ru-RU" i="1" dirty="0" smtClean="0"/>
          </a:p>
          <a:p>
            <a:pPr marL="0" indent="0">
              <a:buNone/>
            </a:pPr>
            <a:r>
              <a:rPr lang="ru-RU" i="1" dirty="0" smtClean="0"/>
              <a:t>Кратко </a:t>
            </a:r>
            <a:r>
              <a:rPr lang="ru-RU" i="1" dirty="0"/>
              <a:t>написать самое важное, что уяснил с </a:t>
            </a:r>
            <a:r>
              <a:rPr lang="ru-RU" i="1" dirty="0" smtClean="0"/>
              <a:t>урока. При желании, можете адресовать телеграмму </a:t>
            </a:r>
            <a:r>
              <a:rPr lang="ru-RU" dirty="0" smtClean="0"/>
              <a:t>Д.С. Лихачеву. Не более 11 слов.</a:t>
            </a:r>
          </a:p>
          <a:p>
            <a:pPr marL="0" indent="0">
              <a:buNone/>
            </a:pPr>
            <a:endParaRPr lang="ru-RU" b="1" dirty="0"/>
          </a:p>
          <a:p>
            <a:pPr marL="0" indent="0">
              <a:buNone/>
            </a:pPr>
            <a:r>
              <a:rPr lang="ru-RU" b="1" dirty="0" smtClean="0"/>
              <a:t>Примеры </a:t>
            </a:r>
            <a:r>
              <a:rPr lang="ru-RU" b="1" dirty="0"/>
              <a:t>.  </a:t>
            </a:r>
            <a:r>
              <a:rPr lang="ru-RU" b="1" dirty="0" smtClean="0"/>
              <a:t>1.«Всегда важно оставаться человеком, даже если это трудно!»</a:t>
            </a:r>
          </a:p>
          <a:p>
            <a:pPr marL="0" indent="0">
              <a:buNone/>
            </a:pPr>
            <a:r>
              <a:rPr lang="ru-RU" b="1" dirty="0" smtClean="0"/>
              <a:t>2. «Теперь я могу анализировать текст!»</a:t>
            </a:r>
            <a:endParaRPr lang="ru-RU" dirty="0"/>
          </a:p>
        </p:txBody>
      </p:sp>
    </p:spTree>
    <p:extLst>
      <p:ext uri="{BB962C8B-B14F-4D97-AF65-F5344CB8AC3E}">
        <p14:creationId xmlns:p14="http://schemas.microsoft.com/office/powerpoint/2010/main" xmlns="" val="3678262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345152"/>
            <a:ext cx="8229600" cy="1143000"/>
          </a:xfrm>
        </p:spPr>
        <p:txBody>
          <a:bodyPr>
            <a:normAutofit fontScale="90000"/>
          </a:bodyPr>
          <a:lstStyle/>
          <a:p>
            <a:r>
              <a:rPr lang="ru-RU" sz="3600" dirty="0" smtClean="0"/>
              <a:t>«На Соловках я понял, что каждый человек – человек…»</a:t>
            </a:r>
            <a:r>
              <a:rPr lang="ru-RU" dirty="0" smtClean="0"/>
              <a:t/>
            </a:r>
            <a:br>
              <a:rPr lang="ru-RU" dirty="0" smtClean="0"/>
            </a:br>
            <a:endParaRPr lang="ru-RU" dirty="0"/>
          </a:p>
        </p:txBody>
      </p:sp>
      <p:pic>
        <p:nvPicPr>
          <p:cNvPr id="1026" name="Picture 2" descr="C:\Users\Юля\Desktop\ЗАВУЧ 2022-2023\конкурс лихачева\51758869_Lihachyov.jpg"/>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03648" y="1916832"/>
            <a:ext cx="6203231" cy="4525963"/>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
        <p:nvSpPr>
          <p:cNvPr id="4" name="TextBox 3"/>
          <p:cNvSpPr txBox="1"/>
          <p:nvPr/>
        </p:nvSpPr>
        <p:spPr>
          <a:xfrm>
            <a:off x="7092280" y="1345152"/>
            <a:ext cx="2664296" cy="369332"/>
          </a:xfrm>
          <a:prstGeom prst="rect">
            <a:avLst/>
          </a:prstGeom>
          <a:noFill/>
        </p:spPr>
        <p:txBody>
          <a:bodyPr wrap="square" rtlCol="0">
            <a:spAutoFit/>
          </a:bodyPr>
          <a:lstStyle/>
          <a:p>
            <a:r>
              <a:rPr lang="ru-RU" dirty="0" smtClean="0"/>
              <a:t>Д.С. Лихачев</a:t>
            </a:r>
            <a:endParaRPr lang="ru-RU" dirty="0"/>
          </a:p>
        </p:txBody>
      </p:sp>
    </p:spTree>
    <p:extLst>
      <p:ext uri="{BB962C8B-B14F-4D97-AF65-F5344CB8AC3E}">
        <p14:creationId xmlns:p14="http://schemas.microsoft.com/office/powerpoint/2010/main" xmlns="" val="133957253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сполнительная">
  <a:themeElements>
    <a:clrScheme name="Исполнительная">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Исполнительн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Исполнитель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455</TotalTime>
  <Words>405</Words>
  <Application>Microsoft Office PowerPoint</Application>
  <PresentationFormat>Экран (4:3)</PresentationFormat>
  <Paragraphs>71</Paragraphs>
  <Slides>18</Slides>
  <Notes>0</Notes>
  <HiddenSlides>0</HiddenSlides>
  <MMClips>2</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Исполнительная</vt:lpstr>
      <vt:lpstr>Наследники Д.С. Лихачева </vt:lpstr>
      <vt:lpstr>Проверка домашнего задания</vt:lpstr>
      <vt:lpstr>Проверка домашнего задания</vt:lpstr>
      <vt:lpstr>Проверка домашнего задания</vt:lpstr>
      <vt:lpstr>Что общего между темой урока и этим величественным животным?</vt:lpstr>
      <vt:lpstr>Минутка размышления «Ребус»</vt:lpstr>
      <vt:lpstr>Тема урока: Соловки в судьбе Лихачева – как невзгоды формируют характер сильного человека </vt:lpstr>
      <vt:lpstr>«Соловки»</vt:lpstr>
      <vt:lpstr>Соловецкий период в жизни Д.С. Лихачева</vt:lpstr>
      <vt:lpstr>Работа с текстом</vt:lpstr>
      <vt:lpstr>Копирайтинг- написание статей на заказ. </vt:lpstr>
      <vt:lpstr>Как происходит написание статей?</vt:lpstr>
      <vt:lpstr>Порядок работы над статьей</vt:lpstr>
      <vt:lpstr>Структура статьи </vt:lpstr>
      <vt:lpstr>Пробуем свои силы</vt:lpstr>
      <vt:lpstr>Домашнее задание</vt:lpstr>
      <vt:lpstr>Рефлексия Метод «Телеграмма»</vt:lpstr>
      <vt:lpstr>«На Соловках я понял, что каждый человек – человек…»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урока: Соловки в судьбе Лихачева – как невзгоды формируют характер сильного человека</dc:title>
  <dc:creator>Юля</dc:creator>
  <cp:lastModifiedBy>trusovaea99</cp:lastModifiedBy>
  <cp:revision>23</cp:revision>
  <dcterms:created xsi:type="dcterms:W3CDTF">2023-03-19T12:12:54Z</dcterms:created>
  <dcterms:modified xsi:type="dcterms:W3CDTF">2023-04-27T06:52:05Z</dcterms:modified>
</cp:coreProperties>
</file>