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4"/>
  </p:notesMasterIdLst>
  <p:sldIdLst>
    <p:sldId id="258" r:id="rId2"/>
    <p:sldId id="259" r:id="rId3"/>
    <p:sldId id="260" r:id="rId4"/>
    <p:sldId id="264" r:id="rId5"/>
    <p:sldId id="265" r:id="rId6"/>
    <p:sldId id="266" r:id="rId7"/>
    <p:sldId id="267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62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300" r:id="rId40"/>
    <p:sldId id="301" r:id="rId41"/>
    <p:sldId id="299" r:id="rId42"/>
    <p:sldId id="302" r:id="rId43"/>
    <p:sldId id="34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36" r:id="rId78"/>
    <p:sldId id="337" r:id="rId79"/>
    <p:sldId id="338" r:id="rId80"/>
    <p:sldId id="339" r:id="rId81"/>
    <p:sldId id="340" r:id="rId82"/>
    <p:sldId id="341" r:id="rId8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00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5CE30-D994-410D-83A4-D2B6AAC7F8D8}" type="datetimeFigureOut">
              <a:rPr lang="ru-RU" smtClean="0"/>
              <a:pPr/>
              <a:t>02.05.2023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C376B5-D0F8-4E72-B5CB-F2C8B215FA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7612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3EFC2-26F4-4D09-82DC-77A23260A603}" type="datetimeFigureOut">
              <a:rPr lang="ru-RU" smtClean="0"/>
              <a:pPr/>
              <a:t>02.05.2023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5990-8857-4A4C-A4A0-E69EC351A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3352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3EFC2-26F4-4D09-82DC-77A23260A603}" type="datetimeFigureOut">
              <a:rPr lang="ru-RU" smtClean="0"/>
              <a:pPr/>
              <a:t>02.05.2023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5990-8857-4A4C-A4A0-E69EC351A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5700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3EFC2-26F4-4D09-82DC-77A23260A603}" type="datetimeFigureOut">
              <a:rPr lang="ru-RU" smtClean="0"/>
              <a:pPr/>
              <a:t>02.05.2023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5990-8857-4A4C-A4A0-E69EC351A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4195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3EFC2-26F4-4D09-82DC-77A23260A603}" type="datetimeFigureOut">
              <a:rPr lang="ru-RU" smtClean="0"/>
              <a:pPr/>
              <a:t>02.05.2023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5990-8857-4A4C-A4A0-E69EC351A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3765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3EFC2-26F4-4D09-82DC-77A23260A603}" type="datetimeFigureOut">
              <a:rPr lang="ru-RU" smtClean="0"/>
              <a:pPr/>
              <a:t>02.05.2023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5990-8857-4A4C-A4A0-E69EC351A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9522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3EFC2-26F4-4D09-82DC-77A23260A603}" type="datetimeFigureOut">
              <a:rPr lang="ru-RU" smtClean="0"/>
              <a:pPr/>
              <a:t>02.05.2023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5990-8857-4A4C-A4A0-E69EC351A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3308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3EFC2-26F4-4D09-82DC-77A23260A603}" type="datetimeFigureOut">
              <a:rPr lang="ru-RU" smtClean="0"/>
              <a:pPr/>
              <a:t>02.05.2023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5990-8857-4A4C-A4A0-E69EC351A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1239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3EFC2-26F4-4D09-82DC-77A23260A603}" type="datetimeFigureOut">
              <a:rPr lang="ru-RU" smtClean="0"/>
              <a:pPr/>
              <a:t>02.05.2023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5990-8857-4A4C-A4A0-E69EC351A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6864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3EFC2-26F4-4D09-82DC-77A23260A603}" type="datetimeFigureOut">
              <a:rPr lang="ru-RU" smtClean="0"/>
              <a:pPr/>
              <a:t>02.05.2023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5990-8857-4A4C-A4A0-E69EC351A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4555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3EFC2-26F4-4D09-82DC-77A23260A603}" type="datetimeFigureOut">
              <a:rPr lang="ru-RU" smtClean="0"/>
              <a:pPr/>
              <a:t>02.05.2023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5990-8857-4A4C-A4A0-E69EC351A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0013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3EFC2-26F4-4D09-82DC-77A23260A603}" type="datetimeFigureOut">
              <a:rPr lang="ru-RU" smtClean="0"/>
              <a:pPr/>
              <a:t>02.05.2023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5990-8857-4A4C-A4A0-E69EC351A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538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3EFC2-26F4-4D09-82DC-77A23260A603}" type="datetimeFigureOut">
              <a:rPr lang="ru-RU" smtClean="0"/>
              <a:pPr/>
              <a:t>02.05.2023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05990-8857-4A4C-A4A0-E69EC351A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917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11%20&#1086;&#1090;&#1074;&#1077;&#1090;.mp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&#1054;&#1073;&#1088;&#1077;&#1079;&#1082;&#1072;%201.mp3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&#1054;&#1073;&#1088;&#1077;&#1079;&#1082;&#1072;%202.mp3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&#1054;&#1073;&#1088;&#1077;&#1079;&#1082;&#1072;%203.mp3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&#1054;&#1073;&#1088;&#1077;&#1079;&#1082;&#1072;%204.mp3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&#1054;&#1073;&#1088;&#1077;&#1079;&#1082;&#1072;%205.mp3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.mp3"/><Relationship Id="rId6" Type="http://schemas.microsoft.com/office/2007/relationships/media" Target="../media/media1.mp3"/><Relationship Id="rId5" Type="http://schemas.microsoft.com/office/2007/relationships/hdphoto" Target="../media/hdphoto1.wdp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&#1054;&#1073;&#1088;&#1077;&#1079;&#1082;&#1072;%201_&#1086;&#1090;&#1074;&#1077;&#1090;.mp3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&#1054;&#1073;&#1088;&#1077;&#1079;&#1082;&#1072;%202_&#1086;&#1090;&#1074;&#1077;&#1090;.mp3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&#1054;&#1073;&#1088;&#1077;&#1079;&#1082;&#1072;%203_&#1086;&#1090;&#1074;&#1077;&#1090;.mp3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&#1054;&#1073;&#1088;&#1077;&#1079;&#1082;&#1072;%204_&#1086;&#1090;&#1074;&#1077;&#1090;.mp3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&#1054;&#1073;&#1088;&#1077;&#1079;&#1082;&#1072;%205_%20&#1086;&#1090;&#1074;&#1077;&#1090;.mp3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9148" y="0"/>
            <a:ext cx="9186491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1268760"/>
            <a:ext cx="8784976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500" b="1" dirty="0">
                <a:latin typeface="Monotype Corsiva" pitchFamily="66" charset="0"/>
              </a:rPr>
              <a:t>Интеллектуальная игра </a:t>
            </a:r>
          </a:p>
          <a:p>
            <a:pPr algn="ctr"/>
            <a:endParaRPr lang="ru-RU" sz="2000" b="1" dirty="0">
              <a:latin typeface="Monotype Corsiva" pitchFamily="66" charset="0"/>
            </a:endParaRPr>
          </a:p>
          <a:p>
            <a:pPr algn="ctr"/>
            <a:r>
              <a:rPr lang="ru-RU" sz="7000" b="1" dirty="0">
                <a:solidFill>
                  <a:srgbClr val="0000FF"/>
                </a:solidFill>
                <a:latin typeface="Monotype Corsiva" pitchFamily="66" charset="0"/>
              </a:rPr>
              <a:t>«В садах</a:t>
            </a:r>
          </a:p>
          <a:p>
            <a:pPr algn="ctr"/>
            <a:r>
              <a:rPr lang="ru-RU" sz="7000" b="1" dirty="0">
                <a:solidFill>
                  <a:srgbClr val="0000FF"/>
                </a:solidFill>
                <a:latin typeface="Monotype Corsiva" pitchFamily="66" charset="0"/>
              </a:rPr>
              <a:t>доброго и прекрасного»</a:t>
            </a:r>
          </a:p>
        </p:txBody>
      </p:sp>
    </p:spTree>
    <p:extLst>
      <p:ext uri="{BB962C8B-B14F-4D97-AF65-F5344CB8AC3E}">
        <p14:creationId xmlns:p14="http://schemas.microsoft.com/office/powerpoint/2010/main" xmlns="" val="4196105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600619"/>
            <a:ext cx="7416824" cy="1634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1 раунд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«Садовая разминка»</a:t>
            </a:r>
            <a:endParaRPr lang="ru-RU" sz="4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3643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0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9897" y="534259"/>
            <a:ext cx="8424935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1. </a:t>
            </a:r>
            <a:r>
              <a:rPr lang="ru-RU" sz="5000" b="1" dirty="0">
                <a:effectLst/>
                <a:latin typeface="Monotype Corsiva" pitchFamily="66" charset="0"/>
                <a:ea typeface="Calibri"/>
                <a:cs typeface="Times New Roman"/>
              </a:rPr>
              <a:t>В каком фильме один из героев</a:t>
            </a: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5000" b="1" dirty="0">
                <a:effectLst/>
                <a:latin typeface="Monotype Corsiva" pitchFamily="66" charset="0"/>
                <a:ea typeface="Calibri"/>
                <a:cs typeface="Times New Roman"/>
              </a:rPr>
              <a:t>всех направлял в сад?</a:t>
            </a:r>
            <a:endParaRPr lang="ru-RU" sz="5000" dirty="0">
              <a:ea typeface="Calibri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5217" y="2484307"/>
            <a:ext cx="5914291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«Трое в лодке, не считая собаки»</a:t>
            </a:r>
            <a:endParaRPr lang="ru-RU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1635607" y="4572384"/>
            <a:ext cx="5893538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«Обыкновенное чудо»</a:t>
            </a:r>
            <a:endParaRPr lang="ru-RU" sz="3000" dirty="0"/>
          </a:p>
        </p:txBody>
      </p:sp>
      <p:sp>
        <p:nvSpPr>
          <p:cNvPr id="12" name="TextBox 11"/>
          <p:cNvSpPr txBox="1"/>
          <p:nvPr/>
        </p:nvSpPr>
        <p:spPr>
          <a:xfrm>
            <a:off x="1616819" y="3178611"/>
            <a:ext cx="5912326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«Садовник»</a:t>
            </a:r>
            <a:endParaRPr lang="ru-RU" sz="3000" dirty="0"/>
          </a:p>
        </p:txBody>
      </p:sp>
      <p:sp>
        <p:nvSpPr>
          <p:cNvPr id="13" name="TextBox 12"/>
          <p:cNvSpPr txBox="1"/>
          <p:nvPr/>
        </p:nvSpPr>
        <p:spPr>
          <a:xfrm>
            <a:off x="1632514" y="3901296"/>
            <a:ext cx="5897759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«Соломенная шляпка»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xmlns="" val="1046212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5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0728" y="143250"/>
            <a:ext cx="8363272" cy="2548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5000" b="1" dirty="0">
                <a:effectLst/>
                <a:latin typeface="Monotype Corsiva" pitchFamily="66" charset="0"/>
                <a:ea typeface="Calibri"/>
                <a:cs typeface="Times New Roman"/>
              </a:rPr>
              <a:t>2. Какой поэт верил, что</a:t>
            </a: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5000" b="1" dirty="0">
                <a:effectLst/>
                <a:latin typeface="Monotype Corsiva" pitchFamily="66" charset="0"/>
                <a:ea typeface="Calibri"/>
                <a:cs typeface="Times New Roman"/>
              </a:rPr>
              <a:t>«через четыре года</a:t>
            </a: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5000" b="1" dirty="0">
                <a:effectLst/>
                <a:latin typeface="Monotype Corsiva" pitchFamily="66" charset="0"/>
                <a:ea typeface="Calibri"/>
                <a:cs typeface="Times New Roman"/>
              </a:rPr>
              <a:t>здесь будет город-сад»?</a:t>
            </a:r>
            <a:endParaRPr lang="ru-RU" sz="5000" dirty="0">
              <a:ea typeface="Calibri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1720" y="2844970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err="1">
                <a:effectLst/>
                <a:latin typeface="Times New Roman"/>
                <a:ea typeface="Calibri"/>
                <a:cs typeface="Times New Roman"/>
              </a:rPr>
              <a:t>Б.Л.Пастернак</a:t>
            </a:r>
            <a:endParaRPr lang="ru-RU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58616" y="4762772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err="1">
                <a:effectLst/>
                <a:latin typeface="Times New Roman"/>
                <a:ea typeface="Calibri"/>
                <a:cs typeface="Times New Roman"/>
              </a:rPr>
              <a:t>А.С.Пушкин</a:t>
            </a:r>
            <a:endParaRPr lang="ru-RU" sz="3000" dirty="0"/>
          </a:p>
        </p:txBody>
      </p:sp>
      <p:sp>
        <p:nvSpPr>
          <p:cNvPr id="12" name="TextBox 11"/>
          <p:cNvSpPr txBox="1"/>
          <p:nvPr/>
        </p:nvSpPr>
        <p:spPr>
          <a:xfrm>
            <a:off x="2042085" y="3493340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err="1">
                <a:effectLst/>
                <a:latin typeface="Times New Roman"/>
                <a:ea typeface="Calibri"/>
                <a:cs typeface="Times New Roman"/>
              </a:rPr>
              <a:t>В.В.Маяковский</a:t>
            </a:r>
            <a:endParaRPr lang="ru-RU" sz="3000" dirty="0"/>
          </a:p>
        </p:txBody>
      </p:sp>
      <p:sp>
        <p:nvSpPr>
          <p:cNvPr id="13" name="TextBox 12"/>
          <p:cNvSpPr txBox="1"/>
          <p:nvPr/>
        </p:nvSpPr>
        <p:spPr>
          <a:xfrm>
            <a:off x="2042085" y="4129509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err="1">
                <a:effectLst/>
                <a:latin typeface="Times New Roman"/>
                <a:ea typeface="Calibri"/>
                <a:cs typeface="Times New Roman"/>
              </a:rPr>
              <a:t>А.А.Блок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xmlns="" val="2583231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04765" y="976663"/>
            <a:ext cx="7715200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3. Какое слово связано с садом?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42085" y="2564904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Прививка</a:t>
            </a:r>
            <a:endParaRPr lang="ru-RU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2836" y="4491366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Припайка</a:t>
            </a:r>
            <a:endParaRPr lang="ru-RU" sz="3000" dirty="0"/>
          </a:p>
        </p:txBody>
      </p:sp>
      <p:sp>
        <p:nvSpPr>
          <p:cNvPr id="12" name="TextBox 11"/>
          <p:cNvSpPr txBox="1"/>
          <p:nvPr/>
        </p:nvSpPr>
        <p:spPr>
          <a:xfrm>
            <a:off x="2044049" y="3198167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Прополка</a:t>
            </a:r>
            <a:endParaRPr lang="ru-RU" sz="3000" dirty="0"/>
          </a:p>
        </p:txBody>
      </p:sp>
      <p:sp>
        <p:nvSpPr>
          <p:cNvPr id="13" name="TextBox 12"/>
          <p:cNvSpPr txBox="1"/>
          <p:nvPr/>
        </p:nvSpPr>
        <p:spPr>
          <a:xfrm>
            <a:off x="2058616" y="3861048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Окучивание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xmlns="" val="3184331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0232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488998"/>
            <a:ext cx="7848872" cy="1725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5000" b="1" dirty="0">
                <a:effectLst/>
                <a:latin typeface="Monotype Corsiva" pitchFamily="66" charset="0"/>
                <a:ea typeface="Calibri"/>
                <a:cs typeface="Times New Roman"/>
              </a:rPr>
              <a:t>4. В чем не измеряют землю</a:t>
            </a: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5000" b="1" dirty="0">
                <a:effectLst/>
                <a:latin typeface="Monotype Corsiva" pitchFamily="66" charset="0"/>
                <a:ea typeface="Calibri"/>
                <a:cs typeface="Times New Roman"/>
              </a:rPr>
              <a:t>для сада или огорода?</a:t>
            </a:r>
            <a:endParaRPr lang="ru-RU" sz="5000" dirty="0">
              <a:ea typeface="Calibri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2085" y="2564904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В сотках</a:t>
            </a:r>
            <a:endParaRPr lang="ru-RU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2836" y="4491366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/>
                <a:ea typeface="Calibri"/>
                <a:cs typeface="Times New Roman"/>
              </a:rPr>
              <a:t>В г</a:t>
            </a:r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ектарах</a:t>
            </a:r>
            <a:endParaRPr lang="ru-RU" sz="3000" dirty="0"/>
          </a:p>
        </p:txBody>
      </p:sp>
      <p:sp>
        <p:nvSpPr>
          <p:cNvPr id="12" name="TextBox 11"/>
          <p:cNvSpPr txBox="1"/>
          <p:nvPr/>
        </p:nvSpPr>
        <p:spPr>
          <a:xfrm>
            <a:off x="2044049" y="3198167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/>
                <a:ea typeface="Calibri"/>
                <a:cs typeface="Times New Roman"/>
              </a:rPr>
              <a:t>В д</a:t>
            </a:r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юймах</a:t>
            </a:r>
            <a:endParaRPr lang="ru-RU" sz="3000" dirty="0"/>
          </a:p>
        </p:txBody>
      </p:sp>
      <p:sp>
        <p:nvSpPr>
          <p:cNvPr id="13" name="TextBox 12"/>
          <p:cNvSpPr txBox="1"/>
          <p:nvPr/>
        </p:nvSpPr>
        <p:spPr>
          <a:xfrm>
            <a:off x="2058616" y="3861048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В акрах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xmlns="" val="281634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0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1839" y="810738"/>
            <a:ext cx="8960322" cy="869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effectLst/>
                <a:latin typeface="Monotype Corsiva" pitchFamily="66" charset="0"/>
                <a:ea typeface="Calibri"/>
                <a:cs typeface="Times New Roman"/>
              </a:rPr>
              <a:t>5. Государь Петр I ввел за правило…:</a:t>
            </a:r>
            <a:endParaRPr lang="ru-RU" sz="4800" dirty="0">
              <a:ea typeface="Calibri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50499" y="2272221"/>
            <a:ext cx="6418347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украшать прически и платья цветами</a:t>
            </a:r>
            <a:endParaRPr lang="ru-RU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1485540" y="4621320"/>
            <a:ext cx="6383306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выписывать голландские растения</a:t>
            </a:r>
            <a:endParaRPr lang="ru-RU" sz="3000" dirty="0"/>
          </a:p>
        </p:txBody>
      </p:sp>
      <p:sp>
        <p:nvSpPr>
          <p:cNvPr id="12" name="TextBox 11"/>
          <p:cNvSpPr txBox="1"/>
          <p:nvPr/>
        </p:nvSpPr>
        <p:spPr>
          <a:xfrm>
            <a:off x="1471820" y="3066310"/>
            <a:ext cx="6397026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катать его на золотом кораблик</a:t>
            </a:r>
            <a:r>
              <a:rPr lang="ru-RU" sz="2400" dirty="0">
                <a:effectLst/>
                <a:latin typeface="Times New Roman"/>
                <a:ea typeface="Calibri"/>
                <a:cs typeface="Times New Roman"/>
              </a:rPr>
              <a:t>е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471820" y="3860399"/>
            <a:ext cx="6397026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/>
                <a:ea typeface="Calibri"/>
                <a:cs typeface="Times New Roman"/>
              </a:rPr>
              <a:t>сажать розы в полночь</a:t>
            </a:r>
          </a:p>
        </p:txBody>
      </p:sp>
    </p:spTree>
    <p:extLst>
      <p:ext uri="{BB962C8B-B14F-4D97-AF65-F5344CB8AC3E}">
        <p14:creationId xmlns:p14="http://schemas.microsoft.com/office/powerpoint/2010/main" xmlns="" val="3224610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14500" y="417888"/>
            <a:ext cx="7128792" cy="1725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5000" b="1" dirty="0">
                <a:effectLst/>
                <a:latin typeface="Monotype Corsiva" pitchFamily="66" charset="0"/>
                <a:ea typeface="Calibri"/>
                <a:cs typeface="Times New Roman"/>
              </a:rPr>
              <a:t>6. Садоводство в России началось в правление:</a:t>
            </a:r>
            <a:endParaRPr lang="ru-RU" sz="5000" dirty="0">
              <a:ea typeface="Calibri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2085" y="2564904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Михаила Федоровича</a:t>
            </a:r>
            <a:endParaRPr lang="ru-RU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2836" y="4491366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Петра </a:t>
            </a:r>
            <a:r>
              <a:rPr lang="en-US" sz="3000" dirty="0">
                <a:effectLst/>
                <a:latin typeface="Times New Roman"/>
                <a:ea typeface="Calibri"/>
                <a:cs typeface="Times New Roman"/>
              </a:rPr>
              <a:t>I</a:t>
            </a:r>
            <a:endParaRPr lang="ru-RU" sz="3000" dirty="0"/>
          </a:p>
        </p:txBody>
      </p:sp>
      <p:sp>
        <p:nvSpPr>
          <p:cNvPr id="12" name="TextBox 11"/>
          <p:cNvSpPr txBox="1"/>
          <p:nvPr/>
        </p:nvSpPr>
        <p:spPr>
          <a:xfrm>
            <a:off x="2044049" y="3198167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Ивана Грозного</a:t>
            </a:r>
            <a:endParaRPr lang="ru-RU" sz="3000" dirty="0"/>
          </a:p>
        </p:txBody>
      </p:sp>
      <p:sp>
        <p:nvSpPr>
          <p:cNvPr id="13" name="TextBox 12"/>
          <p:cNvSpPr txBox="1"/>
          <p:nvPr/>
        </p:nvSpPr>
        <p:spPr>
          <a:xfrm>
            <a:off x="2062836" y="3896710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/>
                <a:ea typeface="Calibri"/>
                <a:cs typeface="Times New Roman"/>
              </a:rPr>
              <a:t>Алексея Михайловича</a:t>
            </a:r>
          </a:p>
        </p:txBody>
      </p:sp>
    </p:spTree>
    <p:extLst>
      <p:ext uri="{BB962C8B-B14F-4D97-AF65-F5344CB8AC3E}">
        <p14:creationId xmlns:p14="http://schemas.microsoft.com/office/powerpoint/2010/main" xmlns="" val="4280975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672408"/>
            <a:ext cx="7416824" cy="1673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1 раунд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Ответы</a:t>
            </a:r>
            <a:endParaRPr lang="ru-RU" sz="4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7945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14500" y="502527"/>
            <a:ext cx="7128792" cy="1725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5000" b="1" dirty="0">
                <a:effectLst/>
                <a:latin typeface="Monotype Corsiva" pitchFamily="66" charset="0"/>
                <a:ea typeface="Calibri"/>
                <a:cs typeface="Times New Roman"/>
              </a:rPr>
              <a:t>1. В каком фильме один из героев всех направлял в сад?</a:t>
            </a:r>
            <a:endParaRPr lang="ru-RU" sz="5000" dirty="0">
              <a:ea typeface="Calibri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1223" y="2575213"/>
            <a:ext cx="5842283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«Трое в лодке, не считая собаки»</a:t>
            </a:r>
            <a:endParaRPr lang="ru-RU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1645820" y="4782061"/>
            <a:ext cx="5837683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«Обыкновенное чудо»</a:t>
            </a:r>
            <a:endParaRPr lang="ru-RU" sz="3000" dirty="0"/>
          </a:p>
        </p:txBody>
      </p:sp>
      <p:sp>
        <p:nvSpPr>
          <p:cNvPr id="12" name="TextBox 11"/>
          <p:cNvSpPr txBox="1"/>
          <p:nvPr/>
        </p:nvSpPr>
        <p:spPr>
          <a:xfrm>
            <a:off x="1641222" y="3318234"/>
            <a:ext cx="5842283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«Садовник»</a:t>
            </a:r>
            <a:endParaRPr lang="ru-RU" sz="3000" dirty="0"/>
          </a:p>
        </p:txBody>
      </p:sp>
      <p:sp>
        <p:nvSpPr>
          <p:cNvPr id="13" name="TextBox 12"/>
          <p:cNvSpPr txBox="1"/>
          <p:nvPr/>
        </p:nvSpPr>
        <p:spPr>
          <a:xfrm>
            <a:off x="1641221" y="4025344"/>
            <a:ext cx="5842283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«Соломенная шляпка»</a:t>
            </a:r>
            <a:endParaRPr lang="ru-RU" sz="3000" dirty="0"/>
          </a:p>
        </p:txBody>
      </p:sp>
      <p:pic>
        <p:nvPicPr>
          <p:cNvPr id="14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438880" y="6308725"/>
            <a:ext cx="714263" cy="55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097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0920" y="139141"/>
            <a:ext cx="8496943" cy="2548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5000" b="1" dirty="0">
                <a:effectLst/>
                <a:latin typeface="Monotype Corsiva" pitchFamily="66" charset="0"/>
                <a:ea typeface="Calibri"/>
                <a:cs typeface="Times New Roman"/>
              </a:rPr>
              <a:t>2. Какой поэт верил, что</a:t>
            </a: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5000" b="1" dirty="0">
                <a:effectLst/>
                <a:latin typeface="Monotype Corsiva" pitchFamily="66" charset="0"/>
                <a:ea typeface="Calibri"/>
                <a:cs typeface="Times New Roman"/>
              </a:rPr>
              <a:t>«через четыре года</a:t>
            </a: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5000" b="1" dirty="0">
                <a:effectLst/>
                <a:latin typeface="Monotype Corsiva" pitchFamily="66" charset="0"/>
                <a:ea typeface="Calibri"/>
                <a:cs typeface="Times New Roman"/>
              </a:rPr>
              <a:t>здесь будет город-сад»?</a:t>
            </a:r>
            <a:endParaRPr lang="ru-RU" sz="5000" dirty="0">
              <a:ea typeface="Calibri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2085" y="2635894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err="1">
                <a:effectLst/>
                <a:latin typeface="Times New Roman"/>
                <a:ea typeface="Calibri"/>
                <a:cs typeface="Times New Roman"/>
              </a:rPr>
              <a:t>Б.Л.Пастернак</a:t>
            </a:r>
            <a:endParaRPr lang="ru-RU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42085" y="4529982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err="1">
                <a:effectLst/>
                <a:latin typeface="Times New Roman"/>
                <a:ea typeface="Calibri"/>
                <a:cs typeface="Times New Roman"/>
              </a:rPr>
              <a:t>А.С.Пушкин</a:t>
            </a:r>
            <a:endParaRPr lang="ru-RU" sz="3000" dirty="0"/>
          </a:p>
        </p:txBody>
      </p:sp>
      <p:sp>
        <p:nvSpPr>
          <p:cNvPr id="12" name="TextBox 11"/>
          <p:cNvSpPr txBox="1"/>
          <p:nvPr/>
        </p:nvSpPr>
        <p:spPr>
          <a:xfrm>
            <a:off x="2042085" y="3274669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err="1">
                <a:effectLst/>
                <a:latin typeface="Times New Roman"/>
                <a:ea typeface="Calibri"/>
                <a:cs typeface="Times New Roman"/>
              </a:rPr>
              <a:t>В.В.Маяковский</a:t>
            </a:r>
            <a:endParaRPr lang="ru-RU" sz="3000" dirty="0"/>
          </a:p>
        </p:txBody>
      </p:sp>
      <p:sp>
        <p:nvSpPr>
          <p:cNvPr id="13" name="TextBox 12"/>
          <p:cNvSpPr txBox="1"/>
          <p:nvPr/>
        </p:nvSpPr>
        <p:spPr>
          <a:xfrm>
            <a:off x="2042085" y="3902420"/>
            <a:ext cx="5061311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err="1">
                <a:effectLst/>
                <a:latin typeface="Times New Roman"/>
                <a:ea typeface="Calibri"/>
                <a:cs typeface="Times New Roman"/>
              </a:rPr>
              <a:t>А.А.Блок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xmlns="" val="181684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34480" y="774212"/>
            <a:ext cx="7688831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ru-RU" sz="50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3. Какое слово связано с садом?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40957" y="2201391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Прививка</a:t>
            </a:r>
            <a:endParaRPr lang="ru-RU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51720" y="4659352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Припайка</a:t>
            </a:r>
            <a:endParaRPr lang="ru-RU" sz="3000" dirty="0"/>
          </a:p>
        </p:txBody>
      </p:sp>
      <p:sp>
        <p:nvSpPr>
          <p:cNvPr id="12" name="TextBox 11"/>
          <p:cNvSpPr txBox="1"/>
          <p:nvPr/>
        </p:nvSpPr>
        <p:spPr>
          <a:xfrm>
            <a:off x="2029533" y="3036100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Прополка</a:t>
            </a:r>
            <a:endParaRPr lang="ru-RU" sz="3000" dirty="0"/>
          </a:p>
        </p:txBody>
      </p:sp>
      <p:sp>
        <p:nvSpPr>
          <p:cNvPr id="13" name="TextBox 12"/>
          <p:cNvSpPr txBox="1"/>
          <p:nvPr/>
        </p:nvSpPr>
        <p:spPr>
          <a:xfrm>
            <a:off x="2058616" y="3861048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Окучивание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xmlns="" val="404719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14500" y="593891"/>
            <a:ext cx="7128792" cy="1725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5000" b="1" dirty="0">
                <a:effectLst/>
                <a:latin typeface="Monotype Corsiva" pitchFamily="66" charset="0"/>
                <a:ea typeface="Calibri"/>
                <a:cs typeface="Times New Roman"/>
              </a:rPr>
              <a:t>4. В чем не измеряют землю</a:t>
            </a: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5000" b="1" dirty="0">
                <a:effectLst/>
                <a:latin typeface="Monotype Corsiva" pitchFamily="66" charset="0"/>
                <a:ea typeface="Calibri"/>
                <a:cs typeface="Times New Roman"/>
              </a:rPr>
              <a:t>для сада или огорода?</a:t>
            </a:r>
            <a:endParaRPr lang="ru-RU" sz="5000" dirty="0">
              <a:ea typeface="Calibri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2085" y="2564904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В сотках</a:t>
            </a:r>
            <a:endParaRPr lang="ru-RU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2836" y="4491366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/>
                <a:ea typeface="Calibri"/>
                <a:cs typeface="Times New Roman"/>
              </a:rPr>
              <a:t>В г</a:t>
            </a:r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ектарах</a:t>
            </a:r>
            <a:endParaRPr lang="ru-RU" sz="3000" dirty="0"/>
          </a:p>
        </p:txBody>
      </p:sp>
      <p:sp>
        <p:nvSpPr>
          <p:cNvPr id="12" name="TextBox 11"/>
          <p:cNvSpPr txBox="1"/>
          <p:nvPr/>
        </p:nvSpPr>
        <p:spPr>
          <a:xfrm>
            <a:off x="2044049" y="3198167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В дюймах</a:t>
            </a:r>
            <a:endParaRPr lang="ru-RU" sz="3000" dirty="0"/>
          </a:p>
        </p:txBody>
      </p:sp>
      <p:sp>
        <p:nvSpPr>
          <p:cNvPr id="13" name="TextBox 12"/>
          <p:cNvSpPr txBox="1"/>
          <p:nvPr/>
        </p:nvSpPr>
        <p:spPr>
          <a:xfrm>
            <a:off x="2058616" y="3861048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/>
                <a:ea typeface="Calibri"/>
                <a:cs typeface="Times New Roman"/>
              </a:rPr>
              <a:t>В а</a:t>
            </a:r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крах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xmlns="" val="197895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042150"/>
            <a:ext cx="8784976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effectLst/>
                <a:latin typeface="Monotype Corsiva" pitchFamily="66" charset="0"/>
                <a:ea typeface="Calibri"/>
                <a:cs typeface="Times New Roman"/>
              </a:rPr>
              <a:t>5</a:t>
            </a:r>
            <a:r>
              <a:rPr lang="ru-RU" sz="4500" b="1" dirty="0">
                <a:effectLst/>
                <a:latin typeface="Monotype Corsiva" pitchFamily="66" charset="0"/>
                <a:ea typeface="Calibri"/>
                <a:cs typeface="Times New Roman"/>
              </a:rPr>
              <a:t>. Государь Петр I ввел за правило…:</a:t>
            </a:r>
            <a:endParaRPr lang="ru-RU" sz="4500" dirty="0">
              <a:ea typeface="Calibri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98830" y="2390828"/>
            <a:ext cx="6327069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украшать прически и платья цветами</a:t>
            </a:r>
            <a:endParaRPr lang="ru-RU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1398829" y="4694135"/>
            <a:ext cx="632707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выписывать голландские растения</a:t>
            </a:r>
            <a:endParaRPr lang="ru-RU" sz="3000" dirty="0"/>
          </a:p>
        </p:txBody>
      </p:sp>
      <p:sp>
        <p:nvSpPr>
          <p:cNvPr id="12" name="TextBox 11"/>
          <p:cNvSpPr txBox="1"/>
          <p:nvPr/>
        </p:nvSpPr>
        <p:spPr>
          <a:xfrm>
            <a:off x="1398830" y="3198167"/>
            <a:ext cx="6327069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катать его на золотом кораблике</a:t>
            </a:r>
            <a:endParaRPr lang="ru-RU" sz="3000" dirty="0"/>
          </a:p>
        </p:txBody>
      </p:sp>
      <p:sp>
        <p:nvSpPr>
          <p:cNvPr id="13" name="TextBox 12"/>
          <p:cNvSpPr txBox="1"/>
          <p:nvPr/>
        </p:nvSpPr>
        <p:spPr>
          <a:xfrm>
            <a:off x="1398829" y="3946151"/>
            <a:ext cx="6327069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/>
                <a:ea typeface="Calibri"/>
                <a:cs typeface="Times New Roman"/>
              </a:rPr>
              <a:t>сажать розы в полночь</a:t>
            </a:r>
          </a:p>
        </p:txBody>
      </p:sp>
    </p:spTree>
    <p:extLst>
      <p:ext uri="{BB962C8B-B14F-4D97-AF65-F5344CB8AC3E}">
        <p14:creationId xmlns:p14="http://schemas.microsoft.com/office/powerpoint/2010/main" xmlns="" val="173430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07604" y="422193"/>
            <a:ext cx="7128792" cy="1725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ru-RU" sz="5000" b="1" dirty="0">
                <a:effectLst/>
                <a:latin typeface="Monotype Corsiva" pitchFamily="66" charset="0"/>
                <a:ea typeface="Calibri"/>
                <a:cs typeface="Times New Roman"/>
              </a:rPr>
              <a:t>6. Садоводство в России началось в правление:</a:t>
            </a:r>
            <a:endParaRPr lang="ru-RU" sz="5000" dirty="0">
              <a:ea typeface="Calibri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2085" y="2564904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Михаила Федоровича</a:t>
            </a:r>
            <a:endParaRPr lang="ru-RU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2836" y="4491366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Петра </a:t>
            </a:r>
            <a:r>
              <a:rPr lang="en-US" sz="3000" dirty="0">
                <a:effectLst/>
                <a:latin typeface="Times New Roman"/>
                <a:ea typeface="Calibri"/>
                <a:cs typeface="Times New Roman"/>
              </a:rPr>
              <a:t>I</a:t>
            </a:r>
            <a:endParaRPr lang="ru-RU" sz="3000" dirty="0"/>
          </a:p>
        </p:txBody>
      </p:sp>
      <p:sp>
        <p:nvSpPr>
          <p:cNvPr id="12" name="TextBox 11"/>
          <p:cNvSpPr txBox="1"/>
          <p:nvPr/>
        </p:nvSpPr>
        <p:spPr>
          <a:xfrm>
            <a:off x="2044049" y="3198167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effectLst/>
                <a:latin typeface="Times New Roman"/>
                <a:ea typeface="Calibri"/>
                <a:cs typeface="Times New Roman"/>
              </a:rPr>
              <a:t>Ивана Грозного</a:t>
            </a:r>
            <a:endParaRPr lang="ru-RU" sz="3000" dirty="0"/>
          </a:p>
        </p:txBody>
      </p:sp>
      <p:sp>
        <p:nvSpPr>
          <p:cNvPr id="13" name="TextBox 12"/>
          <p:cNvSpPr txBox="1"/>
          <p:nvPr/>
        </p:nvSpPr>
        <p:spPr>
          <a:xfrm>
            <a:off x="2058616" y="3861048"/>
            <a:ext cx="5040560" cy="5539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/>
                <a:ea typeface="Calibri"/>
                <a:cs typeface="Times New Roman"/>
              </a:rPr>
              <a:t>Алексея Михайловича</a:t>
            </a:r>
          </a:p>
        </p:txBody>
      </p:sp>
    </p:spTree>
    <p:extLst>
      <p:ext uri="{BB962C8B-B14F-4D97-AF65-F5344CB8AC3E}">
        <p14:creationId xmlns:p14="http://schemas.microsoft.com/office/powerpoint/2010/main" xmlns="" val="365435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3588" y="581127"/>
            <a:ext cx="7416824" cy="1673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 раунд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«Садовые лабиринты»</a:t>
            </a:r>
            <a:endParaRPr lang="ru-RU" sz="4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6710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476672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1. Формула всего </a:t>
            </a:r>
            <a:br>
              <a:rPr lang="ru-RU" sz="40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(что получится, если сложить вместе)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315805" y="2822813"/>
            <a:ext cx="1212372" cy="1212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03427" y="2343296"/>
            <a:ext cx="3255839" cy="2171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84716" y="2343296"/>
            <a:ext cx="3258408" cy="2171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05830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2. Найти общее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19872" y="4228762"/>
            <a:ext cx="2448272" cy="2324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38650" y="1605449"/>
            <a:ext cx="3434533" cy="2386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98686" y="1605449"/>
            <a:ext cx="3673314" cy="2386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60497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3. Отгадать, что зашифровано </a:t>
            </a:r>
            <a:br>
              <a:rPr lang="ru-RU" sz="40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в трех картинках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30751" y="3573016"/>
            <a:ext cx="2133418" cy="2133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0800000">
            <a:off x="2843808" y="2361563"/>
            <a:ext cx="2841332" cy="2134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964778" y="1737996"/>
            <a:ext cx="2808312" cy="21074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754481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160602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4. Найти общее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85185" y="1484784"/>
            <a:ext cx="3312368" cy="2421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881053" y="1499046"/>
            <a:ext cx="3600400" cy="2406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699792" y="4268386"/>
            <a:ext cx="3340871" cy="2227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29989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5. Найти общее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4263" y="1538712"/>
            <a:ext cx="2376264" cy="2599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358878" y="1538713"/>
            <a:ext cx="2426243" cy="2599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253472" y="1538713"/>
            <a:ext cx="2418011" cy="2599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154532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260648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6. Отгадать пословицу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72597" y="2060848"/>
            <a:ext cx="2779536" cy="1845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49327" y="2058560"/>
            <a:ext cx="2779536" cy="1845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89418" y="2044950"/>
            <a:ext cx="1872208" cy="18590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02165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3588" y="696448"/>
            <a:ext cx="7416824" cy="1673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 раунд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Ответы</a:t>
            </a:r>
            <a:endParaRPr lang="ru-RU" sz="4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9770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1. Формула всего </a:t>
            </a:r>
            <a:br>
              <a:rPr lang="ru-RU" sz="40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(что получится, если сложить вместе)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355976" y="2541760"/>
            <a:ext cx="1212372" cy="1212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95877" y="1939798"/>
            <a:ext cx="3255839" cy="2171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84716" y="1939798"/>
            <a:ext cx="3258408" cy="2171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88631" y="1417638"/>
            <a:ext cx="4999135" cy="3744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60006" y="5364754"/>
            <a:ext cx="3456384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ОАЗИС</a:t>
            </a:r>
          </a:p>
        </p:txBody>
      </p:sp>
    </p:spTree>
    <p:extLst>
      <p:ext uri="{BB962C8B-B14F-4D97-AF65-F5344CB8AC3E}">
        <p14:creationId xmlns:p14="http://schemas.microsoft.com/office/powerpoint/2010/main" xmlns="" val="393776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2. Найти общее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79912" y="4221088"/>
            <a:ext cx="2448272" cy="2324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64088" y="1700807"/>
            <a:ext cx="3434533" cy="2386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43072" y="1700808"/>
            <a:ext cx="3673314" cy="2386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339214" y="3663761"/>
            <a:ext cx="3367321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КОСА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79710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3. Отгадать, что зашифровано </a:t>
            </a:r>
            <a:br>
              <a:rPr lang="ru-RU" sz="40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в трех картинках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99592" y="1793092"/>
            <a:ext cx="1656184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0800000">
            <a:off x="2983126" y="1710645"/>
            <a:ext cx="2524978" cy="1897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12160" y="1659262"/>
            <a:ext cx="2563702" cy="1923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070987" y="4791539"/>
            <a:ext cx="7278558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ВТОРОЕ ЧУДО СВЕТА– </a:t>
            </a:r>
          </a:p>
          <a:p>
            <a:pPr algn="ctr"/>
            <a:r>
              <a:rPr lang="ru-RU" sz="5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Сады Семирамид</a:t>
            </a:r>
            <a:r>
              <a:rPr lang="ru-RU" sz="4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ы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6564" y="1484784"/>
            <a:ext cx="5127405" cy="3119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1011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4616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4. Найти общее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56202" y="1147616"/>
            <a:ext cx="3312368" cy="2421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54002" y="1147616"/>
            <a:ext cx="3600400" cy="2406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91929" y="3861048"/>
            <a:ext cx="3340871" cy="2227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728402" y="3077669"/>
            <a:ext cx="3888431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САЖАТЬ</a:t>
            </a:r>
          </a:p>
        </p:txBody>
      </p:sp>
    </p:spTree>
    <p:extLst>
      <p:ext uri="{BB962C8B-B14F-4D97-AF65-F5344CB8AC3E}">
        <p14:creationId xmlns:p14="http://schemas.microsoft.com/office/powerpoint/2010/main" xmlns="" val="406618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0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5. Найти общее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43608" y="1259632"/>
            <a:ext cx="2376264" cy="2599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18918" y="1260488"/>
            <a:ext cx="2426243" cy="2599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44207" y="1259632"/>
            <a:ext cx="2418011" cy="2599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203847" y="4496166"/>
            <a:ext cx="3456384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КОРА</a:t>
            </a:r>
          </a:p>
        </p:txBody>
      </p:sp>
    </p:spTree>
    <p:extLst>
      <p:ext uri="{BB962C8B-B14F-4D97-AF65-F5344CB8AC3E}">
        <p14:creationId xmlns:p14="http://schemas.microsoft.com/office/powerpoint/2010/main" xmlns="" val="73732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0937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9228" y="0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6. Отгадать пословицу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059832" y="1605324"/>
            <a:ext cx="2779536" cy="1845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32353" y="1583604"/>
            <a:ext cx="2779536" cy="1845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38392" y="4077072"/>
            <a:ext cx="8628440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5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«Не сади (сажай) дерево корнем кверху»</a:t>
            </a:r>
          </a:p>
        </p:txBody>
      </p:sp>
      <p:pic>
        <p:nvPicPr>
          <p:cNvPr id="8" name="Рисунок 7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18549" y="1640964"/>
            <a:ext cx="1872208" cy="18426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95228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3588" y="581127"/>
            <a:ext cx="7416824" cy="1673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3</a:t>
            </a: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 раунд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«Музыкальный сад»</a:t>
            </a:r>
            <a:endParaRPr lang="ru-RU" sz="4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35421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1916832"/>
            <a:ext cx="8229600" cy="1791072"/>
          </a:xfrm>
        </p:spPr>
        <p:txBody>
          <a:bodyPr>
            <a:noAutofit/>
          </a:bodyPr>
          <a:lstStyle/>
          <a:p>
            <a:pPr lvl="0"/>
            <a:r>
              <a:rPr lang="ru-RU" sz="4500" b="1" dirty="0">
                <a:latin typeface="Monotype Corsiva" pitchFamily="66" charset="0"/>
                <a:ea typeface="Calibri"/>
                <a:cs typeface="Times New Roman"/>
              </a:rPr>
              <a:t>1. На каком инструменте играл</a:t>
            </a:r>
            <a:br>
              <a:rPr lang="ru-RU" sz="45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4500" b="1" dirty="0">
                <a:latin typeface="Monotype Corsiva" pitchFamily="66" charset="0"/>
                <a:ea typeface="Calibri"/>
                <a:cs typeface="Times New Roman"/>
              </a:rPr>
              <a:t>ничего не знающий герой –</a:t>
            </a:r>
            <a:br>
              <a:rPr lang="ru-RU" sz="45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4500" b="1" dirty="0">
                <a:latin typeface="Monotype Corsiva" pitchFamily="66" charset="0"/>
                <a:ea typeface="Calibri"/>
                <a:cs typeface="Times New Roman"/>
              </a:rPr>
              <a:t>житель Цветочного города?</a:t>
            </a:r>
          </a:p>
        </p:txBody>
      </p:sp>
    </p:spTree>
    <p:extLst>
      <p:ext uri="{BB962C8B-B14F-4D97-AF65-F5344CB8AC3E}">
        <p14:creationId xmlns:p14="http://schemas.microsoft.com/office/powerpoint/2010/main" xmlns="" val="14539723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0937" y="13704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1916832"/>
            <a:ext cx="8229600" cy="1791072"/>
          </a:xfrm>
        </p:spPr>
        <p:txBody>
          <a:bodyPr>
            <a:noAutofit/>
          </a:bodyPr>
          <a:lstStyle/>
          <a:p>
            <a:pPr lvl="0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2. Какой цветок имеет </a:t>
            </a:r>
            <a:br>
              <a:rPr lang="ru-RU" sz="50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самое музыкальное название?</a:t>
            </a:r>
          </a:p>
        </p:txBody>
      </p:sp>
    </p:spTree>
    <p:extLst>
      <p:ext uri="{BB962C8B-B14F-4D97-AF65-F5344CB8AC3E}">
        <p14:creationId xmlns:p14="http://schemas.microsoft.com/office/powerpoint/2010/main" xmlns="" val="19458573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584684"/>
            <a:ext cx="8229600" cy="5688632"/>
          </a:xfrm>
        </p:spPr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3. Назовите олицетворяющую собой победу добра над злом, надежду на то, что любовь, радость и счастье будут сопровождать героев всю жизнь, романтичную, нежную, самую узнаваемую композицию великого </a:t>
            </a:r>
            <a:r>
              <a:rPr lang="ru-RU" sz="4000" b="1" dirty="0" err="1">
                <a:latin typeface="Monotype Corsiva" pitchFamily="66" charset="0"/>
                <a:ea typeface="Calibri"/>
                <a:cs typeface="Times New Roman"/>
              </a:rPr>
              <a:t>П.И.Чайковского</a:t>
            </a:r>
            <a:endParaRPr lang="ru-RU" sz="4000" b="1" dirty="0">
              <a:latin typeface="Monotype Corsiva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29525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1916832"/>
            <a:ext cx="8229600" cy="1791072"/>
          </a:xfrm>
        </p:spPr>
        <p:txBody>
          <a:bodyPr>
            <a:noAutofit/>
          </a:bodyPr>
          <a:lstStyle/>
          <a:p>
            <a:pPr lvl="0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4. Закончить строчку песни  № 1</a:t>
            </a:r>
          </a:p>
        </p:txBody>
      </p:sp>
      <p:pic>
        <p:nvPicPr>
          <p:cNvPr id="1638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4048" y="3116560"/>
            <a:ext cx="1744697" cy="2988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080481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1916832"/>
            <a:ext cx="8229600" cy="1791072"/>
          </a:xfrm>
        </p:spPr>
        <p:txBody>
          <a:bodyPr>
            <a:noAutofit/>
          </a:bodyPr>
          <a:lstStyle/>
          <a:p>
            <a:pPr lvl="0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4. Закончить строчку песни № 2 </a:t>
            </a:r>
          </a:p>
        </p:txBody>
      </p:sp>
      <p:pic>
        <p:nvPicPr>
          <p:cNvPr id="1638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4048" y="3116560"/>
            <a:ext cx="1744697" cy="2988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144283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1916832"/>
            <a:ext cx="8229600" cy="1791072"/>
          </a:xfrm>
        </p:spPr>
        <p:txBody>
          <a:bodyPr>
            <a:noAutofit/>
          </a:bodyPr>
          <a:lstStyle/>
          <a:p>
            <a:pPr lvl="0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4. Закончить строчку песни  № 3</a:t>
            </a:r>
          </a:p>
        </p:txBody>
      </p:sp>
      <p:pic>
        <p:nvPicPr>
          <p:cNvPr id="1638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4048" y="3116560"/>
            <a:ext cx="1744697" cy="2988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144283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1916832"/>
            <a:ext cx="8229600" cy="1791072"/>
          </a:xfrm>
        </p:spPr>
        <p:txBody>
          <a:bodyPr>
            <a:noAutofit/>
          </a:bodyPr>
          <a:lstStyle/>
          <a:p>
            <a:pPr lvl="0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4. Закончить строчку песни  № 4</a:t>
            </a:r>
          </a:p>
        </p:txBody>
      </p:sp>
      <p:pic>
        <p:nvPicPr>
          <p:cNvPr id="1638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4048" y="3116560"/>
            <a:ext cx="1744697" cy="2988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144283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1916832"/>
            <a:ext cx="8229600" cy="1791072"/>
          </a:xfrm>
        </p:spPr>
        <p:txBody>
          <a:bodyPr>
            <a:noAutofit/>
          </a:bodyPr>
          <a:lstStyle/>
          <a:p>
            <a:pPr lvl="0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4. Закончить строчку песни  № 5</a:t>
            </a:r>
          </a:p>
        </p:txBody>
      </p:sp>
      <p:pic>
        <p:nvPicPr>
          <p:cNvPr id="1638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4048" y="3116560"/>
            <a:ext cx="1744697" cy="2988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144283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907" y="548680"/>
            <a:ext cx="8444915" cy="5472608"/>
          </a:xfrm>
        </p:spPr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5. Назвать по описанию содержания песню и ее исполнителя:</a:t>
            </a:r>
            <a:br>
              <a:rPr lang="ru-RU" sz="40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3200" dirty="0">
                <a:latin typeface="Monotype Corsiva" pitchFamily="66" charset="0"/>
                <a:ea typeface="Calibri"/>
                <a:cs typeface="Times New Roman"/>
              </a:rPr>
              <a:t>песня о месте, в которое в определенное время года возвращаются встретившиеся весной, а впоследствии расставшиеся влюбленные и с сожалением вспоминают о былом чувстве.</a:t>
            </a:r>
            <a:br>
              <a:rPr lang="ru-RU" sz="3200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3200" dirty="0">
                <a:latin typeface="Monotype Corsiva" pitchFamily="66" charset="0"/>
                <a:ea typeface="Calibri"/>
                <a:cs typeface="Times New Roman"/>
              </a:rPr>
              <a:t>Название песни омонимично названию застекленного, отапливаемого помещения с естественным и искусственным освещением, предназначенным для размещения экзотических и комнатных растений.</a:t>
            </a:r>
          </a:p>
        </p:txBody>
      </p:sp>
    </p:spTree>
    <p:extLst>
      <p:ext uri="{BB962C8B-B14F-4D97-AF65-F5344CB8AC3E}">
        <p14:creationId xmlns:p14="http://schemas.microsoft.com/office/powerpoint/2010/main" xmlns="" val="30942356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230" y="1772816"/>
            <a:ext cx="8692269" cy="2304256"/>
          </a:xfrm>
        </p:spPr>
        <p:txBody>
          <a:bodyPr>
            <a:noAutofit/>
          </a:bodyPr>
          <a:lstStyle/>
          <a:p>
            <a:pPr lvl="0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6. В каком балете </a:t>
            </a:r>
            <a:r>
              <a:rPr lang="ru-RU" sz="5000" b="1" dirty="0" err="1">
                <a:latin typeface="Monotype Corsiva" pitchFamily="66" charset="0"/>
                <a:ea typeface="Calibri"/>
                <a:cs typeface="Times New Roman"/>
              </a:rPr>
              <a:t>П.И.Чайковского</a:t>
            </a: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 Фея Сирень пытается спасти юную принцессу? </a:t>
            </a:r>
            <a:endParaRPr lang="ru-RU" sz="5000" dirty="0">
              <a:latin typeface="Monotype Corsiva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88009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3588" y="581127"/>
            <a:ext cx="7416824" cy="1673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3</a:t>
            </a: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 раунд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Ответы</a:t>
            </a:r>
            <a:endParaRPr lang="ru-RU" sz="4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05231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1916832"/>
            <a:ext cx="8229600" cy="1791072"/>
          </a:xfrm>
        </p:spPr>
        <p:txBody>
          <a:bodyPr>
            <a:noAutofit/>
          </a:bodyPr>
          <a:lstStyle/>
          <a:p>
            <a:pPr lvl="0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1. На каком инструменте играл ничего не знающий герой – житель Цветочного города?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0418" y="4455185"/>
            <a:ext cx="6403893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НА ТРУБЕ</a:t>
            </a:r>
          </a:p>
        </p:txBody>
      </p:sp>
    </p:spTree>
    <p:extLst>
      <p:ext uri="{BB962C8B-B14F-4D97-AF65-F5344CB8AC3E}">
        <p14:creationId xmlns:p14="http://schemas.microsoft.com/office/powerpoint/2010/main" xmlns="" val="73580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0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4" y="1620895"/>
            <a:ext cx="8229600" cy="1791072"/>
          </a:xfrm>
        </p:spPr>
        <p:txBody>
          <a:bodyPr>
            <a:noAutofit/>
          </a:bodyPr>
          <a:lstStyle/>
          <a:p>
            <a:pPr lvl="0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2. Какой цветок имеет самое </a:t>
            </a:r>
            <a:br>
              <a:rPr lang="ru-RU" sz="50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музыкальное название?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0417" y="3717032"/>
            <a:ext cx="6403893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КОЛОКОЛЬЧИК</a:t>
            </a:r>
          </a:p>
        </p:txBody>
      </p:sp>
      <p:pic>
        <p:nvPicPr>
          <p:cNvPr id="3" name="zvuk-tibetskogo-kolokolchika-ozadachen-fantaziey-42590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460431" y="14904"/>
            <a:ext cx="654877" cy="65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342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260648"/>
            <a:ext cx="8229600" cy="4752528"/>
          </a:xfrm>
        </p:spPr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3. Назовите олицетворяющую собой победу добра над злом, надежду на то, что любовь, радость и счастье будут сопровождать героев всю жизнь, романтичную, нежную, самую узнаваемую композицию великого </a:t>
            </a:r>
            <a:r>
              <a:rPr lang="ru-RU" sz="4000" b="1" dirty="0" err="1">
                <a:latin typeface="Monotype Corsiva" pitchFamily="66" charset="0"/>
                <a:ea typeface="Calibri"/>
                <a:cs typeface="Times New Roman"/>
              </a:rPr>
              <a:t>П.И.Чайковского</a:t>
            </a:r>
            <a:endParaRPr lang="ru-RU" sz="4000" b="1" dirty="0">
              <a:latin typeface="Monotype Corsiva" pitchFamily="66" charset="0"/>
              <a:ea typeface="Calibri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2338" y="5033728"/>
            <a:ext cx="7460054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«ВАЛЬС ЦВЕТОВ»</a:t>
            </a:r>
          </a:p>
        </p:txBody>
      </p:sp>
    </p:spTree>
    <p:extLst>
      <p:ext uri="{BB962C8B-B14F-4D97-AF65-F5344CB8AC3E}">
        <p14:creationId xmlns:p14="http://schemas.microsoft.com/office/powerpoint/2010/main" xmlns="" val="339651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1916832"/>
            <a:ext cx="8229600" cy="1791072"/>
          </a:xfrm>
        </p:spPr>
        <p:txBody>
          <a:bodyPr>
            <a:noAutofit/>
          </a:bodyPr>
          <a:lstStyle/>
          <a:p>
            <a:pPr lvl="0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4. Закончить строчку песни  № 1</a:t>
            </a:r>
          </a:p>
        </p:txBody>
      </p:sp>
      <p:pic>
        <p:nvPicPr>
          <p:cNvPr id="1638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4048" y="3116560"/>
            <a:ext cx="1744697" cy="2988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105082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1916832"/>
            <a:ext cx="8229600" cy="1791072"/>
          </a:xfrm>
        </p:spPr>
        <p:txBody>
          <a:bodyPr>
            <a:noAutofit/>
          </a:bodyPr>
          <a:lstStyle/>
          <a:p>
            <a:pPr lvl="0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4. Закончить строчку песни № 2 </a:t>
            </a:r>
          </a:p>
        </p:txBody>
      </p:sp>
      <p:pic>
        <p:nvPicPr>
          <p:cNvPr id="1638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4048" y="3116560"/>
            <a:ext cx="1744697" cy="2988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00938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1916832"/>
            <a:ext cx="8229600" cy="1791072"/>
          </a:xfrm>
        </p:spPr>
        <p:txBody>
          <a:bodyPr>
            <a:noAutofit/>
          </a:bodyPr>
          <a:lstStyle/>
          <a:p>
            <a:pPr lvl="0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4. Закончить строчку песни  № 3</a:t>
            </a:r>
          </a:p>
        </p:txBody>
      </p:sp>
      <p:pic>
        <p:nvPicPr>
          <p:cNvPr id="1638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4048" y="3116560"/>
            <a:ext cx="1744697" cy="2988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193283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1916832"/>
            <a:ext cx="8229600" cy="1791072"/>
          </a:xfrm>
        </p:spPr>
        <p:txBody>
          <a:bodyPr>
            <a:noAutofit/>
          </a:bodyPr>
          <a:lstStyle/>
          <a:p>
            <a:pPr lvl="0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4. Закончить строчку песни  № 4</a:t>
            </a:r>
          </a:p>
        </p:txBody>
      </p:sp>
      <p:pic>
        <p:nvPicPr>
          <p:cNvPr id="1638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4048" y="3116560"/>
            <a:ext cx="1744697" cy="2988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964846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1916832"/>
            <a:ext cx="8229600" cy="1791072"/>
          </a:xfrm>
        </p:spPr>
        <p:txBody>
          <a:bodyPr>
            <a:noAutofit/>
          </a:bodyPr>
          <a:lstStyle/>
          <a:p>
            <a:pPr lvl="0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4. Закончить строчку песни  № 5</a:t>
            </a:r>
          </a:p>
        </p:txBody>
      </p:sp>
      <p:pic>
        <p:nvPicPr>
          <p:cNvPr id="1638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4048" y="3116560"/>
            <a:ext cx="1744697" cy="2988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538344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4" y="188640"/>
            <a:ext cx="8229600" cy="4896544"/>
          </a:xfrm>
        </p:spPr>
        <p:txBody>
          <a:bodyPr>
            <a:noAutofit/>
          </a:bodyPr>
          <a:lstStyle/>
          <a:p>
            <a:pPr lvl="0"/>
            <a:r>
              <a:rPr lang="ru-RU" sz="3000" b="1" dirty="0">
                <a:latin typeface="Monotype Corsiva" pitchFamily="66" charset="0"/>
                <a:ea typeface="Calibri"/>
                <a:cs typeface="Times New Roman"/>
              </a:rPr>
              <a:t>5. Назвать по описанию содержания песню</a:t>
            </a:r>
            <a:br>
              <a:rPr lang="ru-RU" sz="30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3000" b="1" dirty="0">
                <a:latin typeface="Monotype Corsiva" pitchFamily="66" charset="0"/>
                <a:ea typeface="Calibri"/>
                <a:cs typeface="Times New Roman"/>
              </a:rPr>
              <a:t>и ее исполнителя:</a:t>
            </a:r>
            <a:br>
              <a:rPr lang="ru-RU" sz="30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3000" dirty="0">
                <a:latin typeface="Monotype Corsiva" pitchFamily="66" charset="0"/>
                <a:ea typeface="Calibri"/>
                <a:cs typeface="Times New Roman"/>
              </a:rPr>
              <a:t>песня о месте, в которое в определенное время года возвращаются встретившиеся весной, а впоследствии расставшиеся влюбленные и с сожалением вспоминают о былом чувстве.</a:t>
            </a:r>
            <a:br>
              <a:rPr lang="ru-RU" sz="3000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3000" dirty="0">
                <a:latin typeface="Monotype Corsiva" pitchFamily="66" charset="0"/>
                <a:ea typeface="Calibri"/>
                <a:cs typeface="Times New Roman"/>
              </a:rPr>
              <a:t>Название песни омонимично названию застекленного, отапливаемого помещения с естественным и искусственным освещением, предназначенным для размещения экзотических и комнатных растений.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0417" y="5273824"/>
            <a:ext cx="6403893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«ЗИМНИЙ САД»</a:t>
            </a:r>
          </a:p>
        </p:txBody>
      </p:sp>
    </p:spTree>
    <p:extLst>
      <p:ext uri="{BB962C8B-B14F-4D97-AF65-F5344CB8AC3E}">
        <p14:creationId xmlns:p14="http://schemas.microsoft.com/office/powerpoint/2010/main" xmlns="" val="14484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-9144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782" y="1441916"/>
            <a:ext cx="8677165" cy="2232248"/>
          </a:xfrm>
        </p:spPr>
        <p:txBody>
          <a:bodyPr>
            <a:noAutofit/>
          </a:bodyPr>
          <a:lstStyle/>
          <a:p>
            <a:pPr lvl="0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6. В каком балете </a:t>
            </a:r>
            <a:r>
              <a:rPr lang="ru-RU" sz="5000" b="1" dirty="0" err="1">
                <a:latin typeface="Monotype Corsiva" pitchFamily="66" charset="0"/>
                <a:ea typeface="Calibri"/>
                <a:cs typeface="Times New Roman"/>
              </a:rPr>
              <a:t>П.И.Чайковского</a:t>
            </a: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 Фея Сирень пытается спасти юную принцессу? </a:t>
            </a:r>
            <a:endParaRPr lang="ru-RU" sz="5000" dirty="0">
              <a:latin typeface="Monotype Corsiva" pitchFamily="66" charset="0"/>
              <a:ea typeface="Calibri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3782" y="4136513"/>
            <a:ext cx="8812714" cy="10926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65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«СПЯЩАЯ КРАСАВИЦА»</a:t>
            </a:r>
          </a:p>
        </p:txBody>
      </p:sp>
    </p:spTree>
    <p:extLst>
      <p:ext uri="{BB962C8B-B14F-4D97-AF65-F5344CB8AC3E}">
        <p14:creationId xmlns:p14="http://schemas.microsoft.com/office/powerpoint/2010/main" xmlns="" val="119384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641584"/>
            <a:ext cx="8352928" cy="1673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4</a:t>
            </a: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 раунд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«Под тенью сада»</a:t>
            </a:r>
            <a:endParaRPr lang="ru-RU" sz="4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89098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3928" y="454305"/>
            <a:ext cx="4896544" cy="5760640"/>
          </a:xfrm>
        </p:spPr>
        <p:txBody>
          <a:bodyPr>
            <a:noAutofit/>
          </a:bodyPr>
          <a:lstStyle/>
          <a:p>
            <a:pPr lvl="0"/>
            <a:r>
              <a:rPr lang="ru-RU" sz="3200" b="1" dirty="0">
                <a:latin typeface="Monotype Corsiva" pitchFamily="66" charset="0"/>
                <a:ea typeface="Calibri"/>
                <a:cs typeface="Times New Roman"/>
              </a:rPr>
              <a:t>1. Ошеломленный ужасами Первой мировой войны и провалом битвы за </a:t>
            </a:r>
            <a:r>
              <a:rPr lang="ru-RU" sz="3200" b="1" dirty="0" err="1">
                <a:latin typeface="Monotype Corsiva" pitchFamily="66" charset="0"/>
                <a:ea typeface="Calibri"/>
                <a:cs typeface="Times New Roman"/>
              </a:rPr>
              <a:t>Галлиполи</a:t>
            </a:r>
            <a:r>
              <a:rPr lang="ru-RU" sz="3200" b="1" dirty="0">
                <a:latin typeface="Monotype Corsiva" pitchFamily="66" charset="0"/>
                <a:ea typeface="Calibri"/>
                <a:cs typeface="Times New Roman"/>
              </a:rPr>
              <a:t>, </a:t>
            </a:r>
            <a:r>
              <a:rPr lang="ru-RU" sz="3200" b="1" dirty="0">
                <a:solidFill>
                  <a:srgbClr val="0000FF"/>
                </a:solidFill>
                <a:latin typeface="Monotype Corsiva" pitchFamily="66" charset="0"/>
                <a:ea typeface="Calibri"/>
                <a:cs typeface="Times New Roman"/>
              </a:rPr>
              <a:t>ОН</a:t>
            </a:r>
            <a:r>
              <a:rPr lang="ru-RU" sz="3200" b="1" dirty="0">
                <a:latin typeface="Monotype Corsiva" pitchFamily="66" charset="0"/>
                <a:ea typeface="Calibri"/>
                <a:cs typeface="Times New Roman"/>
              </a:rPr>
              <a:t> обратился к рисованию как к возможности найти утешение.</a:t>
            </a:r>
            <a:br>
              <a:rPr lang="ru-RU" sz="32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3200" b="1" dirty="0">
                <a:latin typeface="Monotype Corsiva" pitchFamily="66" charset="0"/>
                <a:ea typeface="Calibri"/>
                <a:cs typeface="Times New Roman"/>
              </a:rPr>
              <a:t>«Это пришло ко мне как спасение в самое трудное время», — писал </a:t>
            </a:r>
            <a:r>
              <a:rPr lang="ru-RU" sz="3200" b="1" dirty="0">
                <a:solidFill>
                  <a:srgbClr val="0000FF"/>
                </a:solidFill>
                <a:latin typeface="Monotype Corsiva" pitchFamily="66" charset="0"/>
                <a:ea typeface="Calibri"/>
                <a:cs typeface="Times New Roman"/>
              </a:rPr>
              <a:t>ОН</a:t>
            </a:r>
            <a:r>
              <a:rPr lang="ru-RU" sz="3200" b="1" dirty="0">
                <a:latin typeface="Monotype Corsiva" pitchFamily="66" charset="0"/>
                <a:ea typeface="Calibri"/>
                <a:cs typeface="Times New Roman"/>
              </a:rPr>
              <a:t> позже. </a:t>
            </a:r>
            <a:br>
              <a:rPr lang="ru-RU" sz="32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3200" b="1" dirty="0">
                <a:latin typeface="Monotype Corsiva" pitchFamily="66" charset="0"/>
                <a:ea typeface="Calibri"/>
                <a:cs typeface="Times New Roman"/>
              </a:rPr>
              <a:t>Кто </a:t>
            </a:r>
            <a:r>
              <a:rPr lang="ru-RU" sz="3200" b="1" dirty="0">
                <a:solidFill>
                  <a:srgbClr val="0000FF"/>
                </a:solidFill>
                <a:latin typeface="Monotype Corsiva" pitchFamily="66" charset="0"/>
                <a:ea typeface="Calibri"/>
                <a:cs typeface="Times New Roman"/>
              </a:rPr>
              <a:t>ОН</a:t>
            </a:r>
            <a:r>
              <a:rPr lang="ru-RU" sz="3200" b="1" dirty="0">
                <a:latin typeface="Monotype Corsiva" pitchFamily="66" charset="0"/>
                <a:ea typeface="Calibri"/>
                <a:cs typeface="Times New Roman"/>
              </a:rPr>
              <a:t>? </a:t>
            </a:r>
            <a:endParaRPr lang="ru-RU" sz="3200" dirty="0">
              <a:latin typeface="Monotype Corsiva" pitchFamily="66" charset="0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83475" y="980728"/>
            <a:ext cx="3878797" cy="47077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023032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2365" y="1016732"/>
            <a:ext cx="4248473" cy="4824536"/>
          </a:xfrm>
        </p:spPr>
        <p:txBody>
          <a:bodyPr>
            <a:noAutofit/>
          </a:bodyPr>
          <a:lstStyle/>
          <a:p>
            <a:pPr lvl="0"/>
            <a:r>
              <a:rPr lang="ru-RU" sz="3500" b="1" dirty="0">
                <a:latin typeface="Monotype Corsiva" pitchFamily="66" charset="0"/>
                <a:ea typeface="Calibri"/>
                <a:cs typeface="Times New Roman"/>
              </a:rPr>
              <a:t>2. Мастер живописи и возделывания садов, </a:t>
            </a:r>
            <a:r>
              <a:rPr lang="ru-RU" sz="3500" b="1" dirty="0">
                <a:solidFill>
                  <a:srgbClr val="0000FF"/>
                </a:solidFill>
                <a:latin typeface="Monotype Corsiva" pitchFamily="66" charset="0"/>
                <a:ea typeface="Calibri"/>
                <a:cs typeface="Times New Roman"/>
              </a:rPr>
              <a:t>ОН</a:t>
            </a:r>
            <a:r>
              <a:rPr lang="ru-RU" sz="3500" b="1" dirty="0">
                <a:latin typeface="Monotype Corsiva" pitchFamily="66" charset="0"/>
                <a:ea typeface="Calibri"/>
                <a:cs typeface="Times New Roman"/>
              </a:rPr>
              <a:t> проявил свой талант не только на полотнах, но и в ландшафтном дизайне: </a:t>
            </a:r>
            <a:r>
              <a:rPr lang="ru-RU" sz="3500" b="1" dirty="0">
                <a:solidFill>
                  <a:srgbClr val="0000FF"/>
                </a:solidFill>
                <a:latin typeface="Monotype Corsiva" pitchFamily="66" charset="0"/>
                <a:ea typeface="Calibri"/>
                <a:cs typeface="Times New Roman"/>
              </a:rPr>
              <a:t>ЕГО</a:t>
            </a:r>
            <a:r>
              <a:rPr lang="ru-RU" sz="3500" b="1" dirty="0">
                <a:latin typeface="Monotype Corsiva" pitchFamily="66" charset="0"/>
                <a:ea typeface="Calibri"/>
                <a:cs typeface="Times New Roman"/>
              </a:rPr>
              <a:t> сад с прудом в </a:t>
            </a:r>
            <a:r>
              <a:rPr lang="ru-RU" sz="3500" b="1" dirty="0" err="1">
                <a:latin typeface="Monotype Corsiva" pitchFamily="66" charset="0"/>
                <a:ea typeface="Calibri"/>
                <a:cs typeface="Times New Roman"/>
              </a:rPr>
              <a:t>Живерни</a:t>
            </a:r>
            <a:r>
              <a:rPr lang="ru-RU" sz="3500" b="1" dirty="0">
                <a:latin typeface="Monotype Corsiva" pitchFamily="66" charset="0"/>
                <a:ea typeface="Calibri"/>
                <a:cs typeface="Times New Roman"/>
              </a:rPr>
              <a:t> известен во всем мире! </a:t>
            </a:r>
            <a:br>
              <a:rPr lang="ru-RU" sz="35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3500" b="1" dirty="0">
                <a:latin typeface="Monotype Corsiva" pitchFamily="66" charset="0"/>
                <a:ea typeface="Calibri"/>
                <a:cs typeface="Times New Roman"/>
              </a:rPr>
              <a:t>Кто </a:t>
            </a:r>
            <a:r>
              <a:rPr lang="ru-RU" sz="3500" b="1" dirty="0">
                <a:solidFill>
                  <a:srgbClr val="0000FF"/>
                </a:solidFill>
                <a:latin typeface="Monotype Corsiva" pitchFamily="66" charset="0"/>
                <a:ea typeface="Calibri"/>
                <a:cs typeface="Times New Roman"/>
              </a:rPr>
              <a:t>ОН</a:t>
            </a:r>
            <a:r>
              <a:rPr lang="ru-RU" sz="3500" b="1" dirty="0">
                <a:latin typeface="Monotype Corsiva" pitchFamily="66" charset="0"/>
                <a:ea typeface="Calibri"/>
                <a:cs typeface="Times New Roman"/>
              </a:rPr>
              <a:t>? </a:t>
            </a:r>
            <a:endParaRPr lang="ru-RU" sz="3500" dirty="0">
              <a:latin typeface="Monotype Corsiva" pitchFamily="66" charset="0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01115" y="1412776"/>
            <a:ext cx="4377780" cy="3489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438279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3928" y="224644"/>
            <a:ext cx="4968553" cy="6408712"/>
          </a:xfrm>
        </p:spPr>
        <p:txBody>
          <a:bodyPr>
            <a:noAutofit/>
          </a:bodyPr>
          <a:lstStyle/>
          <a:p>
            <a:pPr lvl="0"/>
            <a:r>
              <a:rPr lang="ru-RU" sz="2400" b="1" dirty="0">
                <a:latin typeface="Monotype Corsiva" pitchFamily="66" charset="0"/>
                <a:ea typeface="Calibri"/>
                <a:cs typeface="Times New Roman"/>
              </a:rPr>
              <a:t>3. «Чтобы не мерзнуть, на зиму надобно уезжать в Россию», — писала в мемуарах французская художница Элизабет </a:t>
            </a:r>
            <a:r>
              <a:rPr lang="ru-RU" sz="2400" b="1" dirty="0" err="1">
                <a:latin typeface="Monotype Corsiva" pitchFamily="66" charset="0"/>
                <a:ea typeface="Calibri"/>
                <a:cs typeface="Times New Roman"/>
              </a:rPr>
              <a:t>Виже-Лебрен</a:t>
            </a:r>
            <a:r>
              <a:rPr lang="ru-RU" sz="2400" b="1" dirty="0">
                <a:latin typeface="Monotype Corsiva" pitchFamily="66" charset="0"/>
                <a:ea typeface="Calibri"/>
                <a:cs typeface="Times New Roman"/>
              </a:rPr>
              <a:t>, оказавшаяся здесь в конце XVIII века. Ее восхищало, насколько хорошо мы приспособились к холодам: «Русским мало, что у них зимою в комнатах весенняя температура; ко многим комнатам примыкают стеклянные галереи, наполненные самыми лучшими цветами, какие у нас появляются лишь в мае месяце».</a:t>
            </a:r>
            <a:br>
              <a:rPr lang="ru-RU" sz="24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2400" b="1" dirty="0">
                <a:latin typeface="Monotype Corsiva" pitchFamily="66" charset="0"/>
                <a:ea typeface="Calibri"/>
                <a:cs typeface="Times New Roman"/>
              </a:rPr>
              <a:t>Что приводило в восторг французскую художницу?</a:t>
            </a:r>
            <a:endParaRPr lang="ru-RU" sz="2400" dirty="0">
              <a:latin typeface="Monotype Corsiva" pitchFamily="66" charset="0"/>
              <a:ea typeface="Calibri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3744782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587033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476672"/>
            <a:ext cx="4304844" cy="5904656"/>
          </a:xfrm>
        </p:spPr>
        <p:txBody>
          <a:bodyPr>
            <a:noAutofit/>
          </a:bodyPr>
          <a:lstStyle/>
          <a:p>
            <a:pPr lvl="0"/>
            <a:r>
              <a:rPr lang="ru-RU" sz="3200" b="1" dirty="0">
                <a:latin typeface="Monotype Corsiva" pitchFamily="66" charset="0"/>
                <a:ea typeface="Calibri"/>
                <a:cs typeface="Times New Roman"/>
              </a:rPr>
              <a:t>4. Полотна этого художника наполнены природой средней полосы России. Он подолгу жил и работал в Абрамцеве. Очарованный этим местом, художник написал здесь много прекрасных этюдов и картин. </a:t>
            </a:r>
            <a:br>
              <a:rPr lang="ru-RU" sz="32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3200" b="1" dirty="0">
                <a:latin typeface="Monotype Corsiva" pitchFamily="66" charset="0"/>
                <a:ea typeface="Calibri"/>
                <a:cs typeface="Times New Roman"/>
              </a:rPr>
              <a:t>Кто он? </a:t>
            </a:r>
            <a:endParaRPr lang="ru-RU" sz="3200" dirty="0">
              <a:latin typeface="Monotype Corsiva" pitchFamily="66" charset="0"/>
              <a:ea typeface="Calibri"/>
              <a:cs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0091876">
            <a:off x="377380" y="547789"/>
            <a:ext cx="4456955" cy="32814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009320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0" y="-8032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07263" y="684664"/>
            <a:ext cx="4402123" cy="5472608"/>
          </a:xfrm>
        </p:spPr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5. Замечательный поэт природы, тонко чувствовавший характер каждого дерева. С особой охотой этот художник писал лесные пейзажи.</a:t>
            </a:r>
            <a:br>
              <a:rPr lang="ru-RU" sz="40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Кто он?</a:t>
            </a:r>
            <a:endParaRPr lang="ru-RU" sz="4000" dirty="0">
              <a:latin typeface="Monotype Corsiva" pitchFamily="66" charset="0"/>
              <a:ea typeface="Calibri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69644" y="548680"/>
            <a:ext cx="3672408" cy="40205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344721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188640"/>
            <a:ext cx="4752528" cy="6048672"/>
          </a:xfrm>
        </p:spPr>
        <p:txBody>
          <a:bodyPr>
            <a:noAutofit/>
          </a:bodyPr>
          <a:lstStyle/>
          <a:p>
            <a:pPr lvl="0"/>
            <a:r>
              <a:rPr lang="ru-RU" sz="2400" b="1" dirty="0">
                <a:latin typeface="Monotype Corsiva" pitchFamily="66" charset="0"/>
                <a:ea typeface="Calibri"/>
                <a:cs typeface="Times New Roman"/>
              </a:rPr>
              <a:t>6. В самом начале XX века Михаил Александрович Врубель решил показать миру свое видение Татьяны Лариной из поэмы Пушкина «Евгений Онегин». В итоге художник на фоне ярких, будто живых цветов изобразил девушку, укрытую каскадом длинных черных волос, словно выглядывающую из-под покрова ночи и пытающуюся что-то разглядеть. </a:t>
            </a:r>
            <a:br>
              <a:rPr lang="ru-RU" sz="24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2400" b="1" dirty="0">
                <a:latin typeface="Monotype Corsiva" pitchFamily="66" charset="0"/>
                <a:ea typeface="Calibri"/>
                <a:cs typeface="Times New Roman"/>
              </a:rPr>
              <a:t>Увидев это полотно, Александр Блок </a:t>
            </a:r>
            <a:br>
              <a:rPr lang="ru-RU" sz="24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2400" b="1" dirty="0">
                <a:latin typeface="Monotype Corsiva" pitchFamily="66" charset="0"/>
                <a:ea typeface="Calibri"/>
                <a:cs typeface="Times New Roman"/>
              </a:rPr>
              <a:t>написал свою «Незнакомку». </a:t>
            </a:r>
            <a:br>
              <a:rPr lang="ru-RU" sz="24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2400" b="1" dirty="0">
                <a:latin typeface="Monotype Corsiva" pitchFamily="66" charset="0"/>
                <a:ea typeface="Calibri"/>
                <a:cs typeface="Times New Roman"/>
              </a:rPr>
              <a:t>Цветы какого кустарника окружают героиню картины?/Как называется произведение, впечатлившее поэта?</a:t>
            </a:r>
            <a:endParaRPr lang="ru-RU" sz="2400" dirty="0">
              <a:latin typeface="Monotype Corsiva" pitchFamily="66" charset="0"/>
              <a:ea typeface="Calibri"/>
              <a:cs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0737581">
            <a:off x="458622" y="580477"/>
            <a:ext cx="4075666" cy="26857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768728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581127"/>
            <a:ext cx="8352928" cy="1673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4</a:t>
            </a: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 раунд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Ответы</a:t>
            </a:r>
            <a:endParaRPr lang="ru-RU" sz="4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86086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620688"/>
            <a:ext cx="8229600" cy="4824536"/>
          </a:xfrm>
        </p:spPr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1. Ошеломленный ужасами Первой Мировой войны и провалом битвы за </a:t>
            </a:r>
            <a:r>
              <a:rPr lang="ru-RU" sz="4000" b="1" dirty="0" err="1">
                <a:latin typeface="Monotype Corsiva" pitchFamily="66" charset="0"/>
                <a:ea typeface="Calibri"/>
                <a:cs typeface="Times New Roman"/>
              </a:rPr>
              <a:t>Галлиполи</a:t>
            </a:r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, ОН обратился к рисованию как к возможности найти утешение. «Это пришло ко мне как спасение в самое трудное время», — написал ОН позже. Кто ОН? </a:t>
            </a:r>
            <a:endParaRPr lang="ru-RU" sz="3200" dirty="0">
              <a:latin typeface="Monotype Corsiva" pitchFamily="66" charset="0"/>
              <a:ea typeface="Calibri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6802" y="5229200"/>
            <a:ext cx="6831125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Уинстон Черчилль</a:t>
            </a:r>
          </a:p>
        </p:txBody>
      </p:sp>
    </p:spTree>
    <p:extLst>
      <p:ext uri="{BB962C8B-B14F-4D97-AF65-F5344CB8AC3E}">
        <p14:creationId xmlns:p14="http://schemas.microsoft.com/office/powerpoint/2010/main" xmlns="" val="275888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0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620688"/>
            <a:ext cx="8229600" cy="4824536"/>
          </a:xfrm>
        </p:spPr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2. Мастер живописи и возделывания садов, ОН проявил свой талант не только на полотнах, но и в ландшафтном дизайне: ЕГО сад с прудом в </a:t>
            </a:r>
            <a:r>
              <a:rPr lang="ru-RU" sz="4000" b="1" dirty="0" err="1">
                <a:latin typeface="Monotype Corsiva" pitchFamily="66" charset="0"/>
                <a:ea typeface="Calibri"/>
                <a:cs typeface="Times New Roman"/>
              </a:rPr>
              <a:t>Живерни</a:t>
            </a:r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 известен во всем мире! </a:t>
            </a:r>
            <a:br>
              <a:rPr lang="ru-RU" sz="40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Кто ОН? </a:t>
            </a:r>
            <a:endParaRPr lang="ru-RU" sz="3200" dirty="0">
              <a:latin typeface="Monotype Corsiva" pitchFamily="66" charset="0"/>
              <a:ea typeface="Calibri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0136" y="4365104"/>
            <a:ext cx="4104456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Клод Моне</a:t>
            </a:r>
          </a:p>
        </p:txBody>
      </p:sp>
    </p:spTree>
    <p:extLst>
      <p:ext uri="{BB962C8B-B14F-4D97-AF65-F5344CB8AC3E}">
        <p14:creationId xmlns:p14="http://schemas.microsoft.com/office/powerpoint/2010/main" xmlns="" val="365104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260648"/>
            <a:ext cx="8229600" cy="5832648"/>
          </a:xfrm>
        </p:spPr>
        <p:txBody>
          <a:bodyPr>
            <a:noAutofit/>
          </a:bodyPr>
          <a:lstStyle/>
          <a:p>
            <a:pPr lvl="0"/>
            <a:r>
              <a:rPr lang="ru-RU" sz="3200" b="1" dirty="0">
                <a:latin typeface="Monotype Corsiva" pitchFamily="66" charset="0"/>
                <a:ea typeface="Calibri"/>
                <a:cs typeface="Times New Roman"/>
              </a:rPr>
              <a:t>3. «Чтобы не мерзнуть, на зиму надобно уезжать в Россию», — писала в мемуарах французская художница Элизабет </a:t>
            </a:r>
            <a:r>
              <a:rPr lang="ru-RU" sz="3200" b="1" dirty="0" err="1">
                <a:latin typeface="Monotype Corsiva" pitchFamily="66" charset="0"/>
                <a:ea typeface="Calibri"/>
                <a:cs typeface="Times New Roman"/>
              </a:rPr>
              <a:t>Виже-Лебрен</a:t>
            </a:r>
            <a:r>
              <a:rPr lang="ru-RU" sz="3200" b="1" dirty="0">
                <a:latin typeface="Monotype Corsiva" pitchFamily="66" charset="0"/>
                <a:ea typeface="Calibri"/>
                <a:cs typeface="Times New Roman"/>
              </a:rPr>
              <a:t>, оказавшаяся здесь в конце XVIII века. Ее восхищало, насколько хорошо мы приспособились к холодам: «Русским мало, что у них зимою в комнатах весенняя температура; ко многим комнатам примыкают стеклянные галереи, наполненные самыми лучшими цветами, какие у нас появляются лишь в мае месяце». Что приводило в восторг французскую художницу?</a:t>
            </a:r>
            <a:endParaRPr lang="ru-RU" sz="3200" dirty="0">
              <a:latin typeface="Monotype Corsiva" pitchFamily="66" charset="0"/>
              <a:ea typeface="Calibri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97220" y="4791687"/>
            <a:ext cx="5930289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ЗИМНИЙ САД</a:t>
            </a:r>
          </a:p>
        </p:txBody>
      </p:sp>
    </p:spTree>
    <p:extLst>
      <p:ext uri="{BB962C8B-B14F-4D97-AF65-F5344CB8AC3E}">
        <p14:creationId xmlns:p14="http://schemas.microsoft.com/office/powerpoint/2010/main" xmlns="" val="274426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620688"/>
            <a:ext cx="8229600" cy="4824536"/>
          </a:xfrm>
        </p:spPr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4. Полотна этого художника наполнены природой средней полосы России. Он подолгу жил и работал в Абрамцеве. Очарованный этим местом, </a:t>
            </a:r>
            <a:br>
              <a:rPr lang="ru-RU" sz="40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художник написал здесь много </a:t>
            </a:r>
            <a:br>
              <a:rPr lang="ru-RU" sz="40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прекрасных этюдов и картин. </a:t>
            </a:r>
            <a:br>
              <a:rPr lang="ru-RU" sz="40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Кто он? </a:t>
            </a:r>
            <a:endParaRPr lang="ru-RU" sz="3200" dirty="0">
              <a:latin typeface="Monotype Corsiva" pitchFamily="66" charset="0"/>
              <a:ea typeface="Calibri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4692623"/>
            <a:ext cx="8928992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55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Василий Дмитриевич Поленов</a:t>
            </a:r>
          </a:p>
        </p:txBody>
      </p:sp>
    </p:spTree>
    <p:extLst>
      <p:ext uri="{BB962C8B-B14F-4D97-AF65-F5344CB8AC3E}">
        <p14:creationId xmlns:p14="http://schemas.microsoft.com/office/powerpoint/2010/main" xmlns="" val="228180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620688"/>
            <a:ext cx="8229600" cy="4824536"/>
          </a:xfrm>
        </p:spPr>
        <p:txBody>
          <a:bodyPr>
            <a:noAutofit/>
          </a:bodyPr>
          <a:lstStyle/>
          <a:p>
            <a:pPr lvl="0"/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5. Замечательный поэт природы, тонко чувствовавший характер каждого дерева. С особой охотой этот художник писал лесные пейзажи.</a:t>
            </a:r>
            <a:br>
              <a:rPr lang="ru-RU" sz="40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4000" b="1" dirty="0">
                <a:latin typeface="Monotype Corsiva" pitchFamily="66" charset="0"/>
                <a:ea typeface="Calibri"/>
                <a:cs typeface="Times New Roman"/>
              </a:rPr>
              <a:t>Кто он?</a:t>
            </a:r>
            <a:endParaRPr lang="ru-RU" sz="3200" dirty="0">
              <a:latin typeface="Monotype Corsiva" pitchFamily="66" charset="0"/>
              <a:ea typeface="Calibri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5144661"/>
            <a:ext cx="8640959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Иван Иванович Шишкин</a:t>
            </a:r>
          </a:p>
        </p:txBody>
      </p:sp>
    </p:spTree>
    <p:extLst>
      <p:ext uri="{BB962C8B-B14F-4D97-AF65-F5344CB8AC3E}">
        <p14:creationId xmlns:p14="http://schemas.microsoft.com/office/powerpoint/2010/main" xmlns="" val="297607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188640"/>
            <a:ext cx="8229600" cy="6264696"/>
          </a:xfrm>
        </p:spPr>
        <p:txBody>
          <a:bodyPr>
            <a:noAutofit/>
          </a:bodyPr>
          <a:lstStyle/>
          <a:p>
            <a:pPr lvl="0"/>
            <a:r>
              <a:rPr lang="ru-RU" sz="3200" b="1" dirty="0">
                <a:latin typeface="Monotype Corsiva" pitchFamily="66" charset="0"/>
                <a:ea typeface="Calibri"/>
                <a:cs typeface="Times New Roman"/>
              </a:rPr>
              <a:t>6. В самом начале XX века Михаил Александрович Врубель решил показать миру свое видение Татьяны Лариной из поэмы Пушкина «Евгений Онегин». В итоге художник на фоне ярких, будто живых цветов изобразил девушку, укрытую каскадом длинных черных волос, словно выглядывающую из-под покрова ночи и пытающуюся что-то разглядеть. </a:t>
            </a:r>
            <a:br>
              <a:rPr lang="ru-RU" sz="32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3200" b="1" dirty="0">
                <a:latin typeface="Monotype Corsiva" pitchFamily="66" charset="0"/>
                <a:ea typeface="Calibri"/>
                <a:cs typeface="Times New Roman"/>
              </a:rPr>
              <a:t>Увидев это полотно, Александр Блок </a:t>
            </a:r>
            <a:br>
              <a:rPr lang="ru-RU" sz="32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3200" b="1" dirty="0">
                <a:latin typeface="Monotype Corsiva" pitchFamily="66" charset="0"/>
                <a:ea typeface="Calibri"/>
                <a:cs typeface="Times New Roman"/>
              </a:rPr>
              <a:t>написал свою «Незнакомку». </a:t>
            </a:r>
            <a:br>
              <a:rPr lang="ru-RU" sz="32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3200" b="1" dirty="0">
                <a:latin typeface="Monotype Corsiva" pitchFamily="66" charset="0"/>
                <a:ea typeface="Calibri"/>
                <a:cs typeface="Times New Roman"/>
              </a:rPr>
              <a:t>Цветы какого кустарника окружают героиню картины?/Как называется произведение, впечатлившее поэта?</a:t>
            </a:r>
            <a:endParaRPr lang="ru-RU" sz="3200" dirty="0">
              <a:latin typeface="Monotype Corsiva" pitchFamily="66" charset="0"/>
              <a:ea typeface="Calibri"/>
              <a:cs typeface="Times New Roman"/>
            </a:endParaRPr>
          </a:p>
        </p:txBody>
      </p:sp>
      <p:pic>
        <p:nvPicPr>
          <p:cNvPr id="6" name="Рисунок 5" descr="&quot;Сирень&quot; (1900г)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75547" y="1130006"/>
            <a:ext cx="3973625" cy="2701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547664" y="4711587"/>
            <a:ext cx="6205871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СИРЕНЬ/«СИРЕНЬ»</a:t>
            </a:r>
          </a:p>
        </p:txBody>
      </p:sp>
    </p:spTree>
    <p:extLst>
      <p:ext uri="{BB962C8B-B14F-4D97-AF65-F5344CB8AC3E}">
        <p14:creationId xmlns:p14="http://schemas.microsoft.com/office/powerpoint/2010/main" xmlns="" val="180375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1016" y="581127"/>
            <a:ext cx="8352928" cy="1673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5</a:t>
            </a: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 раунд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«Крылатые качели»</a:t>
            </a:r>
            <a:endParaRPr lang="ru-RU" sz="4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05964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1196752"/>
            <a:ext cx="84249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1. Закончите мысль писательницы Элис </a:t>
            </a:r>
            <a:r>
              <a:rPr lang="ru-RU" sz="5000" b="1" dirty="0" err="1">
                <a:latin typeface="Monotype Corsiva" pitchFamily="66" charset="0"/>
                <a:ea typeface="Calibri"/>
                <a:cs typeface="Times New Roman"/>
              </a:rPr>
              <a:t>Сиболд</a:t>
            </a: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 алогизмом: </a:t>
            </a:r>
          </a:p>
          <a:p>
            <a:pPr algn="ctr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"Мне нравится садоводство — это место, где я нахожу себя, когда мне нужно</a:t>
            </a:r>
            <a:r>
              <a:rPr lang="ru-RU" sz="5000" b="1" dirty="0">
                <a:solidFill>
                  <a:srgbClr val="0000FF"/>
                </a:solidFill>
                <a:latin typeface="Monotype Corsiva" pitchFamily="66" charset="0"/>
                <a:ea typeface="Calibri"/>
                <a:cs typeface="Times New Roman"/>
              </a:rPr>
              <a:t>...</a:t>
            </a: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xmlns="" val="19469990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9897" y="1196752"/>
            <a:ext cx="842493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2. Закончите мысль писательницы Элис Уокер противоречием:</a:t>
            </a:r>
          </a:p>
          <a:p>
            <a:pPr algn="ctr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"В природе нет ничего идеального и все</a:t>
            </a:r>
            <a:r>
              <a:rPr lang="ru-RU" sz="5000" b="1" dirty="0">
                <a:solidFill>
                  <a:srgbClr val="0000FF"/>
                </a:solidFill>
                <a:latin typeface="Monotype Corsiva" pitchFamily="66" charset="0"/>
                <a:ea typeface="Calibri"/>
                <a:cs typeface="Times New Roman"/>
              </a:rPr>
              <a:t>...</a:t>
            </a: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xmlns="" val="267972392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0937" y="21744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4063" y="1916832"/>
            <a:ext cx="84249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3. Чем, по мнению поэта Ральфа Уолдо </a:t>
            </a:r>
            <a:r>
              <a:rPr lang="ru-RU" sz="5000" b="1" dirty="0" err="1">
                <a:latin typeface="Monotype Corsiva" pitchFamily="66" charset="0"/>
                <a:ea typeface="Calibri"/>
                <a:cs typeface="Times New Roman"/>
              </a:rPr>
              <a:t>Эмерсона</a:t>
            </a: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, смеется земля?</a:t>
            </a:r>
          </a:p>
        </p:txBody>
      </p:sp>
    </p:spTree>
    <p:extLst>
      <p:ext uri="{BB962C8B-B14F-4D97-AF65-F5344CB8AC3E}">
        <p14:creationId xmlns:p14="http://schemas.microsoft.com/office/powerpoint/2010/main" xmlns="" val="25577827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9065" y="764704"/>
            <a:ext cx="868659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4. Для того, чтобы </a:t>
            </a:r>
            <a:r>
              <a:rPr lang="ru-RU" sz="5000" b="1" dirty="0">
                <a:solidFill>
                  <a:srgbClr val="0000FF"/>
                </a:solidFill>
                <a:latin typeface="Monotype Corsiva" pitchFamily="66" charset="0"/>
                <a:ea typeface="Calibri"/>
                <a:cs typeface="Times New Roman"/>
              </a:rPr>
              <a:t>СДЕЛАТЬ ЭТО</a:t>
            </a: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, русская поговорка призывает сказать, «кто твой друг», а Альфред </a:t>
            </a:r>
            <a:r>
              <a:rPr lang="ru-RU" sz="5000" b="1" dirty="0" err="1">
                <a:latin typeface="Monotype Corsiva" pitchFamily="66" charset="0"/>
                <a:ea typeface="Calibri"/>
                <a:cs typeface="Times New Roman"/>
              </a:rPr>
              <a:t>Остин</a:t>
            </a: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 - показать ему свой сад. Что же сделает английский журналист и поэт? </a:t>
            </a:r>
          </a:p>
        </p:txBody>
      </p:sp>
    </p:spTree>
    <p:extLst>
      <p:ext uri="{BB962C8B-B14F-4D97-AF65-F5344CB8AC3E}">
        <p14:creationId xmlns:p14="http://schemas.microsoft.com/office/powerpoint/2010/main" xmlns="" val="23893939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9897" y="908720"/>
            <a:ext cx="84249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5. Эдвин </a:t>
            </a:r>
            <a:r>
              <a:rPr lang="ru-RU" sz="5000" b="1" dirty="0" err="1">
                <a:latin typeface="Monotype Corsiva" pitchFamily="66" charset="0"/>
                <a:ea typeface="Calibri"/>
                <a:cs typeface="Times New Roman"/>
              </a:rPr>
              <a:t>Карран</a:t>
            </a: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 считает:</a:t>
            </a:r>
          </a:p>
          <a:p>
            <a:pPr algn="ctr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"Цветы - это </a:t>
            </a:r>
            <a:r>
              <a:rPr lang="ru-RU" sz="5000" b="1" dirty="0">
                <a:solidFill>
                  <a:srgbClr val="0000FF"/>
                </a:solidFill>
                <a:latin typeface="Monotype Corsiva" pitchFamily="66" charset="0"/>
                <a:ea typeface="Calibri"/>
                <a:cs typeface="Times New Roman"/>
              </a:rPr>
              <a:t>... </a:t>
            </a: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земли".</a:t>
            </a:r>
          </a:p>
          <a:p>
            <a:pPr algn="ctr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Вместо пропуска вставьте слово, называющее тот вид искусства,</a:t>
            </a:r>
          </a:p>
          <a:p>
            <a:pPr algn="ctr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с которым американский поэт сравнивает цветы? </a:t>
            </a:r>
          </a:p>
        </p:txBody>
      </p:sp>
    </p:spTree>
    <p:extLst>
      <p:ext uri="{BB962C8B-B14F-4D97-AF65-F5344CB8AC3E}">
        <p14:creationId xmlns:p14="http://schemas.microsoft.com/office/powerpoint/2010/main" xmlns="" val="10283229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9897" y="266596"/>
            <a:ext cx="8424936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500" b="1" dirty="0">
                <a:latin typeface="Monotype Corsiva" pitchFamily="66" charset="0"/>
                <a:ea typeface="Calibri"/>
                <a:cs typeface="Times New Roman"/>
              </a:rPr>
              <a:t>6. «</a:t>
            </a:r>
            <a:r>
              <a:rPr lang="ru-RU" sz="4500" b="1" dirty="0">
                <a:solidFill>
                  <a:srgbClr val="0000FF"/>
                </a:solidFill>
                <a:latin typeface="Monotype Corsiva" pitchFamily="66" charset="0"/>
                <a:ea typeface="Calibri"/>
                <a:cs typeface="Times New Roman"/>
              </a:rPr>
              <a:t>...</a:t>
            </a:r>
            <a:r>
              <a:rPr lang="ru-RU" sz="4500" b="1" dirty="0">
                <a:latin typeface="Monotype Corsiva" pitchFamily="66" charset="0"/>
                <a:ea typeface="Calibri"/>
                <a:cs typeface="Times New Roman"/>
              </a:rPr>
              <a:t> сердца – это сады, </a:t>
            </a:r>
            <a:r>
              <a:rPr lang="ru-RU" sz="4500" b="1" dirty="0">
                <a:solidFill>
                  <a:srgbClr val="0000FF"/>
                </a:solidFill>
                <a:latin typeface="Monotype Corsiva" pitchFamily="66" charset="0"/>
                <a:ea typeface="Calibri"/>
                <a:cs typeface="Times New Roman"/>
              </a:rPr>
              <a:t>...</a:t>
            </a:r>
            <a:r>
              <a:rPr lang="ru-RU" sz="4500" b="1" dirty="0">
                <a:latin typeface="Monotype Corsiva" pitchFamily="66" charset="0"/>
                <a:ea typeface="Calibri"/>
                <a:cs typeface="Times New Roman"/>
              </a:rPr>
              <a:t> мысли – это корни, </a:t>
            </a:r>
            <a:r>
              <a:rPr lang="ru-RU" sz="4500" b="1" dirty="0">
                <a:solidFill>
                  <a:srgbClr val="0000FF"/>
                </a:solidFill>
                <a:latin typeface="Monotype Corsiva" pitchFamily="66" charset="0"/>
                <a:ea typeface="Calibri"/>
                <a:cs typeface="Times New Roman"/>
              </a:rPr>
              <a:t>...</a:t>
            </a:r>
            <a:r>
              <a:rPr lang="ru-RU" sz="4500" b="1" dirty="0">
                <a:latin typeface="Monotype Corsiva" pitchFamily="66" charset="0"/>
                <a:ea typeface="Calibri"/>
                <a:cs typeface="Times New Roman"/>
              </a:rPr>
              <a:t> слова – это цветы, </a:t>
            </a:r>
            <a:r>
              <a:rPr lang="ru-RU" sz="4500" b="1" dirty="0">
                <a:solidFill>
                  <a:srgbClr val="0000FF"/>
                </a:solidFill>
                <a:latin typeface="Monotype Corsiva" pitchFamily="66" charset="0"/>
                <a:ea typeface="Calibri"/>
                <a:cs typeface="Times New Roman"/>
              </a:rPr>
              <a:t>...</a:t>
            </a:r>
            <a:r>
              <a:rPr lang="ru-RU" sz="4500" b="1" dirty="0">
                <a:latin typeface="Monotype Corsiva" pitchFamily="66" charset="0"/>
                <a:ea typeface="Calibri"/>
                <a:cs typeface="Times New Roman"/>
              </a:rPr>
              <a:t> дела – это фрукты. Позаботьтесь о своем саде и берегите его от сорняков, заполните его светом</a:t>
            </a:r>
          </a:p>
          <a:p>
            <a:pPr algn="ctr"/>
            <a:r>
              <a:rPr lang="ru-RU" sz="4500" b="1" dirty="0">
                <a:solidFill>
                  <a:srgbClr val="0000FF"/>
                </a:solidFill>
                <a:latin typeface="Monotype Corsiva" pitchFamily="66" charset="0"/>
                <a:ea typeface="Calibri"/>
                <a:cs typeface="Times New Roman"/>
              </a:rPr>
              <a:t>... </a:t>
            </a:r>
            <a:r>
              <a:rPr lang="ru-RU" sz="4500" b="1" dirty="0">
                <a:latin typeface="Monotype Corsiva" pitchFamily="66" charset="0"/>
                <a:ea typeface="Calibri"/>
                <a:cs typeface="Times New Roman"/>
              </a:rPr>
              <a:t>слов и </a:t>
            </a:r>
            <a:r>
              <a:rPr lang="ru-RU" sz="4500" b="1" dirty="0">
                <a:solidFill>
                  <a:srgbClr val="0000FF"/>
                </a:solidFill>
                <a:latin typeface="Monotype Corsiva" pitchFamily="66" charset="0"/>
                <a:ea typeface="Calibri"/>
                <a:cs typeface="Times New Roman"/>
              </a:rPr>
              <a:t>... </a:t>
            </a:r>
            <a:r>
              <a:rPr lang="ru-RU" sz="4500" b="1" dirty="0">
                <a:latin typeface="Monotype Corsiva" pitchFamily="66" charset="0"/>
                <a:ea typeface="Calibri"/>
                <a:cs typeface="Times New Roman"/>
              </a:rPr>
              <a:t>дел», - призывал Генри </a:t>
            </a:r>
            <a:r>
              <a:rPr lang="ru-RU" sz="4500" b="1" dirty="0" err="1">
                <a:latin typeface="Monotype Corsiva" pitchFamily="66" charset="0"/>
                <a:ea typeface="Calibri"/>
                <a:cs typeface="Times New Roman"/>
              </a:rPr>
              <a:t>Уодсворт</a:t>
            </a:r>
            <a:r>
              <a:rPr lang="ru-RU" sz="4500" b="1" dirty="0">
                <a:latin typeface="Monotype Corsiva" pitchFamily="66" charset="0"/>
                <a:ea typeface="Calibri"/>
                <a:cs typeface="Times New Roman"/>
              </a:rPr>
              <a:t> Лонгфелло.</a:t>
            </a:r>
          </a:p>
          <a:p>
            <a:pPr algn="ctr"/>
            <a:r>
              <a:rPr lang="ru-RU" sz="4500" b="1" dirty="0">
                <a:latin typeface="Monotype Corsiva" pitchFamily="66" charset="0"/>
                <a:ea typeface="Calibri"/>
                <a:cs typeface="Times New Roman"/>
              </a:rPr>
              <a:t>Какой эпитет пропущен в высказывании поэта?</a:t>
            </a:r>
          </a:p>
        </p:txBody>
      </p:sp>
    </p:spTree>
    <p:extLst>
      <p:ext uri="{BB962C8B-B14F-4D97-AF65-F5344CB8AC3E}">
        <p14:creationId xmlns:p14="http://schemas.microsoft.com/office/powerpoint/2010/main" xmlns="" val="108623768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581127"/>
            <a:ext cx="8352928" cy="1673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5</a:t>
            </a: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 раунд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Ответы</a:t>
            </a:r>
            <a:endParaRPr lang="ru-RU" sz="4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13659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451046"/>
            <a:ext cx="84249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50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1. Закончите мысль писательницы Элис </a:t>
            </a:r>
            <a:r>
              <a:rPr lang="ru-RU" sz="5000" b="1" dirty="0" err="1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Сиболд</a:t>
            </a:r>
            <a:r>
              <a:rPr lang="ru-RU" sz="50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 алогизмом: </a:t>
            </a:r>
          </a:p>
          <a:p>
            <a:pPr lvl="0" algn="ctr"/>
            <a:r>
              <a:rPr lang="ru-RU" sz="50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"Мне нравится садоводство — это место, где я нахожу себя, когда мне нужно..."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5576" y="5211548"/>
            <a:ext cx="7632848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ПОТЕРЯТЬ СЕБЯ</a:t>
            </a:r>
          </a:p>
        </p:txBody>
      </p:sp>
    </p:spTree>
    <p:extLst>
      <p:ext uri="{BB962C8B-B14F-4D97-AF65-F5344CB8AC3E}">
        <p14:creationId xmlns:p14="http://schemas.microsoft.com/office/powerpoint/2010/main" xmlns="" val="221701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620196"/>
            <a:ext cx="842493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50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2. Закончите мысль писательницы Элис Уокер противоречием:</a:t>
            </a:r>
          </a:p>
          <a:p>
            <a:pPr lvl="0" algn="ctr"/>
            <a:r>
              <a:rPr lang="ru-RU" sz="50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"В природе нет ничего идеального и все...»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18910" y="4565760"/>
            <a:ext cx="4886909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ИДЕАЛЬНО</a:t>
            </a:r>
          </a:p>
        </p:txBody>
      </p:sp>
    </p:spTree>
    <p:extLst>
      <p:ext uri="{BB962C8B-B14F-4D97-AF65-F5344CB8AC3E}">
        <p14:creationId xmlns:p14="http://schemas.microsoft.com/office/powerpoint/2010/main" xmlns="" val="154491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1196752"/>
            <a:ext cx="84249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50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3. Чем, по мнению поэта Ральфа Уолдо </a:t>
            </a:r>
            <a:r>
              <a:rPr lang="ru-RU" sz="5000" b="1" dirty="0" err="1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Эмерсона</a:t>
            </a:r>
            <a:r>
              <a:rPr lang="ru-RU" sz="50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, смеется земля?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3831" y="3212976"/>
            <a:ext cx="6880313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ЦВЕТАМИ</a:t>
            </a:r>
          </a:p>
          <a:p>
            <a:pPr algn="ctr"/>
            <a:r>
              <a:rPr lang="ru-RU" sz="5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(«Земля смеется цветами«)</a:t>
            </a:r>
          </a:p>
        </p:txBody>
      </p:sp>
    </p:spTree>
    <p:extLst>
      <p:ext uri="{BB962C8B-B14F-4D97-AF65-F5344CB8AC3E}">
        <p14:creationId xmlns:p14="http://schemas.microsoft.com/office/powerpoint/2010/main" xmlns="" val="189876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9897" y="188640"/>
            <a:ext cx="8424936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45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4. Для того, чтобы </a:t>
            </a:r>
            <a:r>
              <a:rPr lang="ru-RU" sz="4500" b="1" dirty="0">
                <a:latin typeface="Monotype Corsiva" pitchFamily="66" charset="0"/>
                <a:ea typeface="Calibri"/>
                <a:cs typeface="Times New Roman"/>
              </a:rPr>
              <a:t>СДЕЛАТЬ ЭТО,</a:t>
            </a:r>
            <a:r>
              <a:rPr lang="ru-RU" sz="45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 русская поговорка призывает сказать, «кто твой друг», а Альфред </a:t>
            </a:r>
            <a:r>
              <a:rPr lang="ru-RU" sz="4500" b="1" dirty="0" err="1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Остин</a:t>
            </a:r>
            <a:r>
              <a:rPr lang="ru-RU" sz="45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 - показать ему свой сад.</a:t>
            </a:r>
          </a:p>
          <a:p>
            <a:pPr lvl="0" algn="ctr"/>
            <a:r>
              <a:rPr lang="ru-RU" sz="45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Что же сделает английский журналист и поэт? </a:t>
            </a:r>
          </a:p>
          <a:p>
            <a:pPr algn="ctr"/>
            <a:endParaRPr lang="ru-RU" sz="4500" b="1" dirty="0">
              <a:latin typeface="Monotype Corsiva" pitchFamily="66" charset="0"/>
              <a:ea typeface="Calibri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0838" y="4468036"/>
            <a:ext cx="6183053" cy="21698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5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Скажет, кто его собеседник</a:t>
            </a:r>
          </a:p>
          <a:p>
            <a:pPr algn="ctr"/>
            <a:r>
              <a:rPr lang="ru-RU" sz="45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(«Покажи мне свой сад,</a:t>
            </a:r>
          </a:p>
          <a:p>
            <a:pPr algn="ctr"/>
            <a:r>
              <a:rPr lang="ru-RU" sz="45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и я скажу, кто ты»)</a:t>
            </a:r>
          </a:p>
        </p:txBody>
      </p:sp>
    </p:spTree>
    <p:extLst>
      <p:ext uri="{BB962C8B-B14F-4D97-AF65-F5344CB8AC3E}">
        <p14:creationId xmlns:p14="http://schemas.microsoft.com/office/powerpoint/2010/main" xmlns="" val="30371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9719" y="451071"/>
            <a:ext cx="84249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50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5. Эдвин </a:t>
            </a:r>
            <a:r>
              <a:rPr lang="ru-RU" sz="5000" b="1" dirty="0" err="1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Карран</a:t>
            </a:r>
            <a:r>
              <a:rPr lang="ru-RU" sz="50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 считает:</a:t>
            </a:r>
          </a:p>
          <a:p>
            <a:pPr lvl="0" algn="ctr"/>
            <a:r>
              <a:rPr lang="ru-RU" sz="50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"Цветы - это </a:t>
            </a: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... </a:t>
            </a:r>
            <a:r>
              <a:rPr lang="ru-RU" sz="50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земли".</a:t>
            </a:r>
          </a:p>
          <a:p>
            <a:pPr lvl="0" algn="ctr"/>
            <a:r>
              <a:rPr lang="ru-RU" sz="50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Вместо пропуска вставьте слово, называющее тот вид искусства,</a:t>
            </a:r>
          </a:p>
          <a:p>
            <a:pPr lvl="0" algn="ctr"/>
            <a:r>
              <a:rPr lang="ru-RU" sz="5000" b="1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с которым американский поэт сравнивает цветы?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35321" y="5229200"/>
            <a:ext cx="4053732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МУЗЫКА</a:t>
            </a:r>
          </a:p>
        </p:txBody>
      </p:sp>
    </p:spTree>
    <p:extLst>
      <p:ext uri="{BB962C8B-B14F-4D97-AF65-F5344CB8AC3E}">
        <p14:creationId xmlns:p14="http://schemas.microsoft.com/office/powerpoint/2010/main" xmlns="" val="120390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9719" y="27456"/>
            <a:ext cx="84249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4200" b="1" dirty="0">
                <a:latin typeface="Monotype Corsiva" pitchFamily="66" charset="0"/>
                <a:ea typeface="Calibri"/>
                <a:cs typeface="Times New Roman"/>
              </a:rPr>
              <a:t>6. «... сердца – это сады, ... мысли – это корни, ... слова – это цветы, ... дела – это фрукты. Позаботьтесь о своем саде и берегите его от сорняков, заполните его светом ... слов и ... дел», - призывал Генри </a:t>
            </a:r>
            <a:r>
              <a:rPr lang="ru-RU" sz="4200" b="1" dirty="0" err="1">
                <a:latin typeface="Monotype Corsiva" pitchFamily="66" charset="0"/>
                <a:ea typeface="Calibri"/>
                <a:cs typeface="Times New Roman"/>
              </a:rPr>
              <a:t>Уодсворт</a:t>
            </a:r>
            <a:r>
              <a:rPr lang="ru-RU" sz="4200" b="1" dirty="0">
                <a:latin typeface="Monotype Corsiva" pitchFamily="66" charset="0"/>
                <a:ea typeface="Calibri"/>
                <a:cs typeface="Times New Roman"/>
              </a:rPr>
              <a:t> Лонгфелло.</a:t>
            </a:r>
          </a:p>
          <a:p>
            <a:pPr lvl="0" algn="ctr"/>
            <a:r>
              <a:rPr lang="ru-RU" sz="4200" b="1" dirty="0">
                <a:latin typeface="Monotype Corsiva" pitchFamily="66" charset="0"/>
                <a:ea typeface="Calibri"/>
                <a:cs typeface="Times New Roman"/>
              </a:rPr>
              <a:t>Какой эпитет пропущен в высказывании поэта?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55776" y="5317891"/>
            <a:ext cx="3837708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FF0000"/>
                </a:solidFill>
                <a:latin typeface="Monotype Corsiva" pitchFamily="66" charset="0"/>
                <a:ea typeface="Calibri"/>
                <a:cs typeface="Times New Roman"/>
              </a:rPr>
              <a:t>ДОБРЫЙ</a:t>
            </a:r>
          </a:p>
        </p:txBody>
      </p:sp>
    </p:spTree>
    <p:extLst>
      <p:ext uri="{BB962C8B-B14F-4D97-AF65-F5344CB8AC3E}">
        <p14:creationId xmlns:p14="http://schemas.microsoft.com/office/powerpoint/2010/main" xmlns="" val="77077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4448" y="581127"/>
            <a:ext cx="8352928" cy="1673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6</a:t>
            </a: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 раунд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</a:rPr>
              <a:t>«Собираем урожай»</a:t>
            </a:r>
            <a:endParaRPr lang="ru-RU" sz="4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09550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5103" y="0"/>
            <a:ext cx="91549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65" y="980728"/>
            <a:ext cx="8229600" cy="4320480"/>
          </a:xfrm>
        </p:spPr>
        <p:txBody>
          <a:bodyPr>
            <a:noAutofit/>
          </a:bodyPr>
          <a:lstStyle/>
          <a:p>
            <a:pPr lvl="0"/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За 1 минуту вспомните </a:t>
            </a:r>
            <a:r>
              <a:rPr lang="ru-RU" sz="5000" b="1">
                <a:latin typeface="Monotype Corsiva" pitchFamily="66" charset="0"/>
                <a:ea typeface="Calibri"/>
                <a:cs typeface="Times New Roman"/>
              </a:rPr>
              <a:t>и запишите как </a:t>
            </a: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можно больше литературных произведений,</a:t>
            </a:r>
            <a:br>
              <a:rPr lang="ru-RU" sz="5000" b="1" dirty="0">
                <a:latin typeface="Monotype Corsiva" pitchFamily="66" charset="0"/>
                <a:ea typeface="Calibri"/>
                <a:cs typeface="Times New Roman"/>
              </a:rPr>
            </a:br>
            <a:r>
              <a:rPr lang="ru-RU" sz="5000" b="1" dirty="0">
                <a:latin typeface="Monotype Corsiva" pitchFamily="66" charset="0"/>
                <a:ea typeface="Calibri"/>
                <a:cs typeface="Times New Roman"/>
              </a:rPr>
              <a:t>в названиях которых упоминаются цветы.</a:t>
            </a:r>
            <a:endParaRPr lang="ru-RU" sz="5000" dirty="0">
              <a:latin typeface="Monotype Corsiva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303057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9148" y="0"/>
            <a:ext cx="9186491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2420888"/>
            <a:ext cx="73448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>
                <a:solidFill>
                  <a:srgbClr val="0000FF"/>
                </a:solidFill>
                <a:latin typeface="Monotype Corsiva" pitchFamily="66" charset="0"/>
              </a:rPr>
              <a:t>Благодарим за игру!</a:t>
            </a:r>
          </a:p>
        </p:txBody>
      </p:sp>
    </p:spTree>
    <p:extLst>
      <p:ext uri="{BB962C8B-B14F-4D97-AF65-F5344CB8AC3E}">
        <p14:creationId xmlns:p14="http://schemas.microsoft.com/office/powerpoint/2010/main" xmlns="" val="42143320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1535</Words>
  <Application>Microsoft Office PowerPoint</Application>
  <PresentationFormat>Экран (4:3)</PresentationFormat>
  <Paragraphs>192</Paragraphs>
  <Slides>82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82</vt:i4>
      </vt:variant>
    </vt:vector>
  </HeadingPairs>
  <TitlesOfParts>
    <vt:vector size="8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1. Формула всего  (что получится, если сложить вместе)</vt:lpstr>
      <vt:lpstr>2. Найти общее</vt:lpstr>
      <vt:lpstr>3. Отгадать, что зашифровано  в трех картинках</vt:lpstr>
      <vt:lpstr>4. Найти общее</vt:lpstr>
      <vt:lpstr>5. Найти общее</vt:lpstr>
      <vt:lpstr>6. Отгадать пословицу</vt:lpstr>
      <vt:lpstr>Слайд 23</vt:lpstr>
      <vt:lpstr>1. Формула всего  (что получится, если сложить вместе)</vt:lpstr>
      <vt:lpstr>2. Найти общее</vt:lpstr>
      <vt:lpstr>3. Отгадать, что зашифровано  в трех картинках</vt:lpstr>
      <vt:lpstr>4. Найти общее</vt:lpstr>
      <vt:lpstr>5. Найти общее</vt:lpstr>
      <vt:lpstr>6. Отгадать пословицу</vt:lpstr>
      <vt:lpstr>Слайд 30</vt:lpstr>
      <vt:lpstr>1. На каком инструменте играл ничего не знающий герой – житель Цветочного города?</vt:lpstr>
      <vt:lpstr>2. Какой цветок имеет  самое музыкальное название?</vt:lpstr>
      <vt:lpstr>3. Назовите олицетворяющую собой победу добра над злом, надежду на то, что любовь, радость и счастье будут сопровождать героев всю жизнь, романтичную, нежную, самую узнаваемую композицию великого П.И.Чайковского</vt:lpstr>
      <vt:lpstr>4. Закончить строчку песни  № 1</vt:lpstr>
      <vt:lpstr>4. Закончить строчку песни № 2 </vt:lpstr>
      <vt:lpstr>4. Закончить строчку песни  № 3</vt:lpstr>
      <vt:lpstr>4. Закончить строчку песни  № 4</vt:lpstr>
      <vt:lpstr>4. Закончить строчку песни  № 5</vt:lpstr>
      <vt:lpstr>5. Назвать по описанию содержания песню и ее исполнителя: песня о месте, в которое в определенное время года возвращаются встретившиеся весной, а впоследствии расставшиеся влюбленные и с сожалением вспоминают о былом чувстве. Название песни омонимично названию застекленного, отапливаемого помещения с естественным и искусственным освещением, предназначенным для размещения экзотических и комнатных растений.</vt:lpstr>
      <vt:lpstr>6. В каком балете П.И.Чайковского Фея Сирень пытается спасти юную принцессу? </vt:lpstr>
      <vt:lpstr>Слайд 41</vt:lpstr>
      <vt:lpstr>1. На каком инструменте играл ничего не знающий герой – житель Цветочного города?</vt:lpstr>
      <vt:lpstr>2. Какой цветок имеет самое  музыкальное название?</vt:lpstr>
      <vt:lpstr>3. Назовите олицетворяющую собой победу добра над злом, надежду на то, что любовь, радость и счастье будут сопровождать героев всю жизнь, романтичную, нежную, самую узнаваемую композицию великого П.И.Чайковского</vt:lpstr>
      <vt:lpstr>4. Закончить строчку песни  № 1</vt:lpstr>
      <vt:lpstr>4. Закончить строчку песни № 2 </vt:lpstr>
      <vt:lpstr>4. Закончить строчку песни  № 3</vt:lpstr>
      <vt:lpstr>4. Закончить строчку песни  № 4</vt:lpstr>
      <vt:lpstr>4. Закончить строчку песни  № 5</vt:lpstr>
      <vt:lpstr>5. Назвать по описанию содержания песню и ее исполнителя: песня о месте, в которое в определенное время года возвращаются встретившиеся весной, а впоследствии расставшиеся влюбленные и с сожалением вспоминают о былом чувстве. Название песни омонимично названию застекленного, отапливаемого помещения с естественным и искусственным освещением, предназначенным для размещения экзотических и комнатных растений.</vt:lpstr>
      <vt:lpstr>6. В каком балете П.И.Чайковского Фея Сирень пытается спасти юную принцессу? </vt:lpstr>
      <vt:lpstr>Слайд 52</vt:lpstr>
      <vt:lpstr>1. Ошеломленный ужасами Первой мировой войны и провалом битвы за Галлиполи, ОН обратился к рисованию как к возможности найти утешение. «Это пришло ко мне как спасение в самое трудное время», — писал ОН позже.  Кто ОН? </vt:lpstr>
      <vt:lpstr>2. Мастер живописи и возделывания садов, ОН проявил свой талант не только на полотнах, но и в ландшафтном дизайне: ЕГО сад с прудом в Живерни известен во всем мире!  Кто ОН? </vt:lpstr>
      <vt:lpstr>3. «Чтобы не мерзнуть, на зиму надобно уезжать в Россию», — писала в мемуарах французская художница Элизабет Виже-Лебрен, оказавшаяся здесь в конце XVIII века. Ее восхищало, насколько хорошо мы приспособились к холодам: «Русским мало, что у них зимою в комнатах весенняя температура; ко многим комнатам примыкают стеклянные галереи, наполненные самыми лучшими цветами, какие у нас появляются лишь в мае месяце». Что приводило в восторг французскую художницу?</vt:lpstr>
      <vt:lpstr>4. Полотна этого художника наполнены природой средней полосы России. Он подолгу жил и работал в Абрамцеве. Очарованный этим местом, художник написал здесь много прекрасных этюдов и картин.  Кто он? </vt:lpstr>
      <vt:lpstr>5. Замечательный поэт природы, тонко чувствовавший характер каждого дерева. С особой охотой этот художник писал лесные пейзажи. Кто он?</vt:lpstr>
      <vt:lpstr>6. В самом начале XX века Михаил Александрович Врубель решил показать миру свое видение Татьяны Лариной из поэмы Пушкина «Евгений Онегин». В итоге художник на фоне ярких, будто живых цветов изобразил девушку, укрытую каскадом длинных черных волос, словно выглядывающую из-под покрова ночи и пытающуюся что-то разглядеть.  Увидев это полотно, Александр Блок  написал свою «Незнакомку».  Цветы какого кустарника окружают героиню картины?/Как называется произведение, впечатлившее поэта?</vt:lpstr>
      <vt:lpstr>Слайд 59</vt:lpstr>
      <vt:lpstr>1. Ошеломленный ужасами Первой Мировой войны и провалом битвы за Галлиполи, ОН обратился к рисованию как к возможности найти утешение. «Это пришло ко мне как спасение в самое трудное время», — написал ОН позже. Кто ОН? </vt:lpstr>
      <vt:lpstr>2. Мастер живописи и возделывания садов, ОН проявил свой талант не только на полотнах, но и в ландшафтном дизайне: ЕГО сад с прудом в Живерни известен во всем мире!  Кто ОН? </vt:lpstr>
      <vt:lpstr>3. «Чтобы не мерзнуть, на зиму надобно уезжать в Россию», — писала в мемуарах французская художница Элизабет Виже-Лебрен, оказавшаяся здесь в конце XVIII века. Ее восхищало, насколько хорошо мы приспособились к холодам: «Русским мало, что у них зимою в комнатах весенняя температура; ко многим комнатам примыкают стеклянные галереи, наполненные самыми лучшими цветами, какие у нас появляются лишь в мае месяце». Что приводило в восторг французскую художницу?</vt:lpstr>
      <vt:lpstr>4. Полотна этого художника наполнены природой средней полосы России. Он подолгу жил и работал в Абрамцеве. Очарованный этим местом,  художник написал здесь много  прекрасных этюдов и картин.  Кто он? </vt:lpstr>
      <vt:lpstr>5. Замечательный поэт природы, тонко чувствовавший характер каждого дерева. С особой охотой этот художник писал лесные пейзажи. Кто он?</vt:lpstr>
      <vt:lpstr>6. В самом начале XX века Михаил Александрович Врубель решил показать миру свое видение Татьяны Лариной из поэмы Пушкина «Евгений Онегин». В итоге художник на фоне ярких, будто живых цветов изобразил девушку, укрытую каскадом длинных черных волос, словно выглядывающую из-под покрова ночи и пытающуюся что-то разглядеть.  Увидев это полотно, Александр Блок  написал свою «Незнакомку».  Цветы какого кустарника окружают героиню картины?/Как называется произведение, впечатлившее поэта?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За 1 минуту вспомните и запишите как можно больше литературных произведений, в названиях которых упоминаются цветы.</vt:lpstr>
      <vt:lpstr>Слайд 82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Work</dc:creator>
  <cp:lastModifiedBy>trusovaea99</cp:lastModifiedBy>
  <cp:revision>82</cp:revision>
  <dcterms:created xsi:type="dcterms:W3CDTF">2023-03-18T16:39:01Z</dcterms:created>
  <dcterms:modified xsi:type="dcterms:W3CDTF">2023-05-02T10:39:53Z</dcterms:modified>
</cp:coreProperties>
</file>