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3.xml"/><Relationship Id="rId1" Type="http://schemas.openxmlformats.org/officeDocument/2006/relationships/slide" Target="../slides/slide7.xml"/><Relationship Id="rId5" Type="http://schemas.openxmlformats.org/officeDocument/2006/relationships/slide" Target="../slides/slide4.xml"/><Relationship Id="rId4" Type="http://schemas.openxmlformats.org/officeDocument/2006/relationships/slide" Target="../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819412-04A8-46A1-8DF2-D5A5CCB956F9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81B791-663E-474C-8A37-A753A730D965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/>
            <a:t>Семья , культура, наследие.</a:t>
          </a:r>
          <a:endParaRPr lang="ru-RU" b="1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954A9108-AFD5-403B-8E15-F15E15454313}" type="parTrans" cxnId="{0DF8CE78-D302-4CC1-B39A-ABB308743822}">
      <dgm:prSet/>
      <dgm:spPr/>
      <dgm:t>
        <a:bodyPr/>
        <a:lstStyle/>
        <a:p>
          <a:endParaRPr lang="ru-RU"/>
        </a:p>
      </dgm:t>
    </dgm:pt>
    <dgm:pt modelId="{31902F7C-D6CC-4B38-87CA-8421E965FB1B}" type="sibTrans" cxnId="{0DF8CE78-D302-4CC1-B39A-ABB308743822}">
      <dgm:prSet/>
      <dgm:spPr/>
      <dgm:t>
        <a:bodyPr/>
        <a:lstStyle/>
        <a:p>
          <a:endParaRPr lang="ru-RU"/>
        </a:p>
      </dgm:t>
    </dgm:pt>
    <dgm:pt modelId="{8D45A0AD-0FF7-4181-B854-9F3E53079E96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Детство и юность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2A51190D-CC24-4F28-B896-B5FACB2FCF48}" type="parTrans" cxnId="{C9B1BC7E-CE0A-4B6C-A749-76CC2D38E13A}">
      <dgm:prSet/>
      <dgm:spPr/>
      <dgm:t>
        <a:bodyPr/>
        <a:lstStyle/>
        <a:p>
          <a:endParaRPr lang="ru-RU"/>
        </a:p>
      </dgm:t>
    </dgm:pt>
    <dgm:pt modelId="{5D430D49-21EA-4349-9287-A0C4A57412CE}" type="sibTrans" cxnId="{C9B1BC7E-CE0A-4B6C-A749-76CC2D38E13A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6BE7AE1F-CC20-46D7-88C4-9F407D7A00D8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Блокада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FF800A76-C1F0-420F-87AD-8A45EEE563C7}" type="parTrans" cxnId="{15CBC3EA-DC05-4A07-A8DA-319681E845A1}">
      <dgm:prSet/>
      <dgm:spPr/>
      <dgm:t>
        <a:bodyPr/>
        <a:lstStyle/>
        <a:p>
          <a:endParaRPr lang="ru-RU"/>
        </a:p>
      </dgm:t>
    </dgm:pt>
    <dgm:pt modelId="{508FEF3E-C057-41E2-AAC1-A330AE28A96D}" type="sibTrans" cxnId="{15CBC3EA-DC05-4A07-A8DA-319681E845A1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B11AE31C-A9DA-4F60-A4DA-FAD35C34AF40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Наука и творчество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AF7FC613-8C23-4972-8F05-7F13F5D9EFDC}" type="parTrans" cxnId="{446101C7-A61C-4CE6-B16F-0C169E83F877}">
      <dgm:prSet/>
      <dgm:spPr/>
      <dgm:t>
        <a:bodyPr/>
        <a:lstStyle/>
        <a:p>
          <a:endParaRPr lang="ru-RU"/>
        </a:p>
      </dgm:t>
    </dgm:pt>
    <dgm:pt modelId="{1AE75E74-EBD9-4D56-87C1-71B18CB872B1}" type="sibTrans" cxnId="{446101C7-A61C-4CE6-B16F-0C169E83F877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D3118D9A-0B84-484A-9DD7-98280F0B3C84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Заключение</a:t>
          </a:r>
          <a:endParaRPr lang="ru-RU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E1B52E86-4621-4860-8B40-98FCDA5F4E0D}" type="parTrans" cxnId="{3BF7028C-D499-4730-A6E0-2406D6E8FF86}">
      <dgm:prSet/>
      <dgm:spPr/>
      <dgm:t>
        <a:bodyPr/>
        <a:lstStyle/>
        <a:p>
          <a:endParaRPr lang="ru-RU"/>
        </a:p>
      </dgm:t>
    </dgm:pt>
    <dgm:pt modelId="{E62025DB-98C7-48C9-A71D-28BC526BFFDF}" type="sibTrans" cxnId="{3BF7028C-D499-4730-A6E0-2406D6E8FF86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33580E62-D773-4223-9AD5-A401AA8EF705}" type="pres">
      <dgm:prSet presAssocID="{26819412-04A8-46A1-8DF2-D5A5CCB956F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D9069A0-446B-4781-AA9F-8C5AD928D1E9}" type="pres">
      <dgm:prSet presAssocID="{E081B791-663E-474C-8A37-A753A730D965}" presName="centerShape" presStyleLbl="node0" presStyleIdx="0" presStyleCnt="1" custLinFactNeighborX="586" custLinFactNeighborY="36"/>
      <dgm:spPr>
        <a:prstGeom prst="horizontalScroll">
          <a:avLst/>
        </a:prstGeom>
      </dgm:spPr>
      <dgm:t>
        <a:bodyPr/>
        <a:lstStyle/>
        <a:p>
          <a:endParaRPr lang="ru-RU"/>
        </a:p>
      </dgm:t>
    </dgm:pt>
    <dgm:pt modelId="{25C63D95-FF28-4D49-BD0B-6F2287B87086}" type="pres">
      <dgm:prSet presAssocID="{8D45A0AD-0FF7-4181-B854-9F3E53079E96}" presName="node" presStyleLbl="node1" presStyleIdx="0" presStyleCnt="4" custScaleX="118908" custScaleY="80180" custRadScaleRad="102619" custRadScaleInc="-1631">
        <dgm:presLayoutVars>
          <dgm:bulletEnabled val="1"/>
        </dgm:presLayoutVars>
      </dgm:prSet>
      <dgm:spPr>
        <a:prstGeom prst="verticalScroll">
          <a:avLst/>
        </a:prstGeom>
      </dgm:spPr>
      <dgm:t>
        <a:bodyPr/>
        <a:lstStyle/>
        <a:p>
          <a:endParaRPr lang="ru-RU"/>
        </a:p>
      </dgm:t>
    </dgm:pt>
    <dgm:pt modelId="{F2BA7700-CFDF-45EF-8444-37E1945D7509}" type="pres">
      <dgm:prSet presAssocID="{8D45A0AD-0FF7-4181-B854-9F3E53079E96}" presName="dummy" presStyleCnt="0"/>
      <dgm:spPr/>
    </dgm:pt>
    <dgm:pt modelId="{3480B70B-51B4-4783-926C-9E4C229FE30E}" type="pres">
      <dgm:prSet presAssocID="{5D430D49-21EA-4349-9287-A0C4A57412CE}" presName="sibTrans" presStyleLbl="sibTrans2D1" presStyleIdx="0" presStyleCnt="4" custLinFactNeighborX="1190" custLinFactNeighborY="1213"/>
      <dgm:spPr/>
      <dgm:t>
        <a:bodyPr/>
        <a:lstStyle/>
        <a:p>
          <a:endParaRPr lang="ru-RU"/>
        </a:p>
      </dgm:t>
    </dgm:pt>
    <dgm:pt modelId="{46AB3C56-3631-42C8-8A33-A252E79CABB5}" type="pres">
      <dgm:prSet presAssocID="{6BE7AE1F-CC20-46D7-88C4-9F407D7A00D8}" presName="node" presStyleLbl="node1" presStyleIdx="1" presStyleCnt="4" custScaleX="116995" custScaleY="87244" custRadScaleRad="100743" custRadScaleInc="-1899">
        <dgm:presLayoutVars>
          <dgm:bulletEnabled val="1"/>
        </dgm:presLayoutVars>
      </dgm:prSet>
      <dgm:spPr>
        <a:prstGeom prst="verticalScroll">
          <a:avLst/>
        </a:prstGeom>
      </dgm:spPr>
      <dgm:t>
        <a:bodyPr/>
        <a:lstStyle/>
        <a:p>
          <a:endParaRPr lang="ru-RU"/>
        </a:p>
      </dgm:t>
    </dgm:pt>
    <dgm:pt modelId="{D90AABA0-3BBB-4FF7-9F71-73CF736F9CBF}" type="pres">
      <dgm:prSet presAssocID="{6BE7AE1F-CC20-46D7-88C4-9F407D7A00D8}" presName="dummy" presStyleCnt="0"/>
      <dgm:spPr/>
    </dgm:pt>
    <dgm:pt modelId="{BBB83287-04AF-4108-A0C4-D0D02B7A2E51}" type="pres">
      <dgm:prSet presAssocID="{508FEF3E-C057-41E2-AAC1-A330AE28A96D}" presName="sibTrans" presStyleLbl="sibTrans2D1" presStyleIdx="1" presStyleCnt="4"/>
      <dgm:spPr/>
      <dgm:t>
        <a:bodyPr/>
        <a:lstStyle/>
        <a:p>
          <a:endParaRPr lang="ru-RU"/>
        </a:p>
      </dgm:t>
    </dgm:pt>
    <dgm:pt modelId="{196526CD-843D-47BA-A58D-1D65A50804D4}" type="pres">
      <dgm:prSet presAssocID="{B11AE31C-A9DA-4F60-A4DA-FAD35C34AF40}" presName="node" presStyleLbl="node1" presStyleIdx="2" presStyleCnt="4" custScaleX="129482" custScaleY="71622">
        <dgm:presLayoutVars>
          <dgm:bulletEnabled val="1"/>
        </dgm:presLayoutVars>
      </dgm:prSet>
      <dgm:spPr>
        <a:prstGeom prst="verticalScroll">
          <a:avLst/>
        </a:prstGeom>
      </dgm:spPr>
      <dgm:t>
        <a:bodyPr/>
        <a:lstStyle/>
        <a:p>
          <a:endParaRPr lang="ru-RU"/>
        </a:p>
      </dgm:t>
    </dgm:pt>
    <dgm:pt modelId="{D166B2E9-028A-4C75-A05A-995FB02EA3A4}" type="pres">
      <dgm:prSet presAssocID="{B11AE31C-A9DA-4F60-A4DA-FAD35C34AF40}" presName="dummy" presStyleCnt="0"/>
      <dgm:spPr/>
    </dgm:pt>
    <dgm:pt modelId="{BCDC5B6C-5747-449F-B294-030ABC3E2564}" type="pres">
      <dgm:prSet presAssocID="{1AE75E74-EBD9-4D56-87C1-71B18CB872B1}" presName="sibTrans" presStyleLbl="sibTrans2D1" presStyleIdx="2" presStyleCnt="4"/>
      <dgm:spPr/>
      <dgm:t>
        <a:bodyPr/>
        <a:lstStyle/>
        <a:p>
          <a:endParaRPr lang="ru-RU"/>
        </a:p>
      </dgm:t>
    </dgm:pt>
    <dgm:pt modelId="{3DBEF69C-E50F-4F1F-978D-0C1ED2D43892}" type="pres">
      <dgm:prSet presAssocID="{D3118D9A-0B84-484A-9DD7-98280F0B3C84}" presName="node" presStyleLbl="node1" presStyleIdx="3" presStyleCnt="4" custScaleX="118888" custScaleY="86002">
        <dgm:presLayoutVars>
          <dgm:bulletEnabled val="1"/>
        </dgm:presLayoutVars>
      </dgm:prSet>
      <dgm:spPr>
        <a:prstGeom prst="verticalScroll">
          <a:avLst/>
        </a:prstGeom>
      </dgm:spPr>
      <dgm:t>
        <a:bodyPr/>
        <a:lstStyle/>
        <a:p>
          <a:endParaRPr lang="ru-RU"/>
        </a:p>
      </dgm:t>
    </dgm:pt>
    <dgm:pt modelId="{DE6A8239-E20B-47B3-BC82-BCEC78528D13}" type="pres">
      <dgm:prSet presAssocID="{D3118D9A-0B84-484A-9DD7-98280F0B3C84}" presName="dummy" presStyleCnt="0"/>
      <dgm:spPr/>
    </dgm:pt>
    <dgm:pt modelId="{E705A8EC-9BBF-4172-9E55-9796ABB64782}" type="pres">
      <dgm:prSet presAssocID="{E62025DB-98C7-48C9-A71D-28BC526BFFDF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D6013ACC-7270-4D84-AAD6-775166F9049A}" type="presOf" srcId="{6BE7AE1F-CC20-46D7-88C4-9F407D7A00D8}" destId="{46AB3C56-3631-42C8-8A33-A252E79CABB5}" srcOrd="0" destOrd="0" presId="urn:microsoft.com/office/officeart/2005/8/layout/radial6"/>
    <dgm:cxn modelId="{3BF7028C-D499-4730-A6E0-2406D6E8FF86}" srcId="{E081B791-663E-474C-8A37-A753A730D965}" destId="{D3118D9A-0B84-484A-9DD7-98280F0B3C84}" srcOrd="3" destOrd="0" parTransId="{E1B52E86-4621-4860-8B40-98FCDA5F4E0D}" sibTransId="{E62025DB-98C7-48C9-A71D-28BC526BFFDF}"/>
    <dgm:cxn modelId="{C9B1BC7E-CE0A-4B6C-A749-76CC2D38E13A}" srcId="{E081B791-663E-474C-8A37-A753A730D965}" destId="{8D45A0AD-0FF7-4181-B854-9F3E53079E96}" srcOrd="0" destOrd="0" parTransId="{2A51190D-CC24-4F28-B896-B5FACB2FCF48}" sibTransId="{5D430D49-21EA-4349-9287-A0C4A57412CE}"/>
    <dgm:cxn modelId="{05ECF0DC-2AF6-45F5-B973-EA794EAA5AF9}" type="presOf" srcId="{1AE75E74-EBD9-4D56-87C1-71B18CB872B1}" destId="{BCDC5B6C-5747-449F-B294-030ABC3E2564}" srcOrd="0" destOrd="0" presId="urn:microsoft.com/office/officeart/2005/8/layout/radial6"/>
    <dgm:cxn modelId="{76E90467-7F2A-48CC-943B-69CFA14F58DF}" type="presOf" srcId="{E62025DB-98C7-48C9-A71D-28BC526BFFDF}" destId="{E705A8EC-9BBF-4172-9E55-9796ABB64782}" srcOrd="0" destOrd="0" presId="urn:microsoft.com/office/officeart/2005/8/layout/radial6"/>
    <dgm:cxn modelId="{1389BCAB-4F81-43D9-8673-E974BA92F713}" type="presOf" srcId="{8D45A0AD-0FF7-4181-B854-9F3E53079E96}" destId="{25C63D95-FF28-4D49-BD0B-6F2287B87086}" srcOrd="0" destOrd="0" presId="urn:microsoft.com/office/officeart/2005/8/layout/radial6"/>
    <dgm:cxn modelId="{D18080E0-45BD-4A5C-A499-14044B85B858}" type="presOf" srcId="{D3118D9A-0B84-484A-9DD7-98280F0B3C84}" destId="{3DBEF69C-E50F-4F1F-978D-0C1ED2D43892}" srcOrd="0" destOrd="0" presId="urn:microsoft.com/office/officeart/2005/8/layout/radial6"/>
    <dgm:cxn modelId="{0DF8CE78-D302-4CC1-B39A-ABB308743822}" srcId="{26819412-04A8-46A1-8DF2-D5A5CCB956F9}" destId="{E081B791-663E-474C-8A37-A753A730D965}" srcOrd="0" destOrd="0" parTransId="{954A9108-AFD5-403B-8E15-F15E15454313}" sibTransId="{31902F7C-D6CC-4B38-87CA-8421E965FB1B}"/>
    <dgm:cxn modelId="{446101C7-A61C-4CE6-B16F-0C169E83F877}" srcId="{E081B791-663E-474C-8A37-A753A730D965}" destId="{B11AE31C-A9DA-4F60-A4DA-FAD35C34AF40}" srcOrd="2" destOrd="0" parTransId="{AF7FC613-8C23-4972-8F05-7F13F5D9EFDC}" sibTransId="{1AE75E74-EBD9-4D56-87C1-71B18CB872B1}"/>
    <dgm:cxn modelId="{D627B6ED-7FB1-4491-999C-6333C3DF69F3}" type="presOf" srcId="{5D430D49-21EA-4349-9287-A0C4A57412CE}" destId="{3480B70B-51B4-4783-926C-9E4C229FE30E}" srcOrd="0" destOrd="0" presId="urn:microsoft.com/office/officeart/2005/8/layout/radial6"/>
    <dgm:cxn modelId="{02CF40C3-B350-4B03-9BF2-14FD40AD44A7}" type="presOf" srcId="{B11AE31C-A9DA-4F60-A4DA-FAD35C34AF40}" destId="{196526CD-843D-47BA-A58D-1D65A50804D4}" srcOrd="0" destOrd="0" presId="urn:microsoft.com/office/officeart/2005/8/layout/radial6"/>
    <dgm:cxn modelId="{AFA4FD38-4858-4CE7-BBEF-AA3150CB2284}" type="presOf" srcId="{26819412-04A8-46A1-8DF2-D5A5CCB956F9}" destId="{33580E62-D773-4223-9AD5-A401AA8EF705}" srcOrd="0" destOrd="0" presId="urn:microsoft.com/office/officeart/2005/8/layout/radial6"/>
    <dgm:cxn modelId="{15CBC3EA-DC05-4A07-A8DA-319681E845A1}" srcId="{E081B791-663E-474C-8A37-A753A730D965}" destId="{6BE7AE1F-CC20-46D7-88C4-9F407D7A00D8}" srcOrd="1" destOrd="0" parTransId="{FF800A76-C1F0-420F-87AD-8A45EEE563C7}" sibTransId="{508FEF3E-C057-41E2-AAC1-A330AE28A96D}"/>
    <dgm:cxn modelId="{914BD592-0985-4FCA-9373-55AC395C7AB0}" type="presOf" srcId="{508FEF3E-C057-41E2-AAC1-A330AE28A96D}" destId="{BBB83287-04AF-4108-A0C4-D0D02B7A2E51}" srcOrd="0" destOrd="0" presId="urn:microsoft.com/office/officeart/2005/8/layout/radial6"/>
    <dgm:cxn modelId="{4A659945-3E96-479C-901F-EC88638428F8}" type="presOf" srcId="{E081B791-663E-474C-8A37-A753A730D965}" destId="{9D9069A0-446B-4781-AA9F-8C5AD928D1E9}" srcOrd="0" destOrd="0" presId="urn:microsoft.com/office/officeart/2005/8/layout/radial6"/>
    <dgm:cxn modelId="{2752B674-5EC0-4269-9FE6-86C3C209EE97}" type="presParOf" srcId="{33580E62-D773-4223-9AD5-A401AA8EF705}" destId="{9D9069A0-446B-4781-AA9F-8C5AD928D1E9}" srcOrd="0" destOrd="0" presId="urn:microsoft.com/office/officeart/2005/8/layout/radial6"/>
    <dgm:cxn modelId="{10500094-714E-4C59-AC3C-5E0626AA5EFF}" type="presParOf" srcId="{33580E62-D773-4223-9AD5-A401AA8EF705}" destId="{25C63D95-FF28-4D49-BD0B-6F2287B87086}" srcOrd="1" destOrd="0" presId="urn:microsoft.com/office/officeart/2005/8/layout/radial6"/>
    <dgm:cxn modelId="{6E4046E2-3943-4B97-94EA-A4179866B636}" type="presParOf" srcId="{33580E62-D773-4223-9AD5-A401AA8EF705}" destId="{F2BA7700-CFDF-45EF-8444-37E1945D7509}" srcOrd="2" destOrd="0" presId="urn:microsoft.com/office/officeart/2005/8/layout/radial6"/>
    <dgm:cxn modelId="{19C9E70E-58E7-49A4-94EE-612F31A2097B}" type="presParOf" srcId="{33580E62-D773-4223-9AD5-A401AA8EF705}" destId="{3480B70B-51B4-4783-926C-9E4C229FE30E}" srcOrd="3" destOrd="0" presId="urn:microsoft.com/office/officeart/2005/8/layout/radial6"/>
    <dgm:cxn modelId="{0FD5DA6A-70AC-4884-983A-FE34F81B98EB}" type="presParOf" srcId="{33580E62-D773-4223-9AD5-A401AA8EF705}" destId="{46AB3C56-3631-42C8-8A33-A252E79CABB5}" srcOrd="4" destOrd="0" presId="urn:microsoft.com/office/officeart/2005/8/layout/radial6"/>
    <dgm:cxn modelId="{4D4680C1-A50B-4DF0-A37B-C24378D740E7}" type="presParOf" srcId="{33580E62-D773-4223-9AD5-A401AA8EF705}" destId="{D90AABA0-3BBB-4FF7-9F71-73CF736F9CBF}" srcOrd="5" destOrd="0" presId="urn:microsoft.com/office/officeart/2005/8/layout/radial6"/>
    <dgm:cxn modelId="{D3B0BFBC-0E61-4EBA-8E7E-FD81BA802485}" type="presParOf" srcId="{33580E62-D773-4223-9AD5-A401AA8EF705}" destId="{BBB83287-04AF-4108-A0C4-D0D02B7A2E51}" srcOrd="6" destOrd="0" presId="urn:microsoft.com/office/officeart/2005/8/layout/radial6"/>
    <dgm:cxn modelId="{CC15A63F-D487-402A-AFD1-5977DD2F2521}" type="presParOf" srcId="{33580E62-D773-4223-9AD5-A401AA8EF705}" destId="{196526CD-843D-47BA-A58D-1D65A50804D4}" srcOrd="7" destOrd="0" presId="urn:microsoft.com/office/officeart/2005/8/layout/radial6"/>
    <dgm:cxn modelId="{806DCDC0-1811-413A-A3A4-34C0A4513267}" type="presParOf" srcId="{33580E62-D773-4223-9AD5-A401AA8EF705}" destId="{D166B2E9-028A-4C75-A05A-995FB02EA3A4}" srcOrd="8" destOrd="0" presId="urn:microsoft.com/office/officeart/2005/8/layout/radial6"/>
    <dgm:cxn modelId="{6E4DC467-2AAE-400B-B106-E8073EC5086D}" type="presParOf" srcId="{33580E62-D773-4223-9AD5-A401AA8EF705}" destId="{BCDC5B6C-5747-449F-B294-030ABC3E2564}" srcOrd="9" destOrd="0" presId="urn:microsoft.com/office/officeart/2005/8/layout/radial6"/>
    <dgm:cxn modelId="{51A0208C-9279-4CDD-9848-A01467324797}" type="presParOf" srcId="{33580E62-D773-4223-9AD5-A401AA8EF705}" destId="{3DBEF69C-E50F-4F1F-978D-0C1ED2D43892}" srcOrd="10" destOrd="0" presId="urn:microsoft.com/office/officeart/2005/8/layout/radial6"/>
    <dgm:cxn modelId="{A3AA6A5E-DB42-4A6C-97B5-6731AB747545}" type="presParOf" srcId="{33580E62-D773-4223-9AD5-A401AA8EF705}" destId="{DE6A8239-E20B-47B3-BC82-BCEC78528D13}" srcOrd="11" destOrd="0" presId="urn:microsoft.com/office/officeart/2005/8/layout/radial6"/>
    <dgm:cxn modelId="{2E846C74-BE35-48AB-97CE-2E219E517A33}" type="presParOf" srcId="{33580E62-D773-4223-9AD5-A401AA8EF705}" destId="{E705A8EC-9BBF-4172-9E55-9796ABB6478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5A8EC-9BBF-4172-9E55-9796ABB64782}">
      <dsp:nvSpPr>
        <dsp:cNvPr id="0" name=""/>
        <dsp:cNvSpPr/>
      </dsp:nvSpPr>
      <dsp:spPr>
        <a:xfrm>
          <a:off x="571337" y="742437"/>
          <a:ext cx="3771848" cy="3771848"/>
        </a:xfrm>
        <a:prstGeom prst="blockArc">
          <a:avLst>
            <a:gd name="adj1" fmla="val 10709962"/>
            <a:gd name="adj2" fmla="val 16171052"/>
            <a:gd name="adj3" fmla="val 464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  <dsp:sp modelId="{BCDC5B6C-5747-449F-B294-030ABC3E2564}">
      <dsp:nvSpPr>
        <dsp:cNvPr id="0" name=""/>
        <dsp:cNvSpPr/>
      </dsp:nvSpPr>
      <dsp:spPr>
        <a:xfrm>
          <a:off x="571968" y="790680"/>
          <a:ext cx="3771848" cy="3771848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  <dsp:sp modelId="{BBB83287-04AF-4108-A0C4-D0D02B7A2E51}">
      <dsp:nvSpPr>
        <dsp:cNvPr id="0" name=""/>
        <dsp:cNvSpPr/>
      </dsp:nvSpPr>
      <dsp:spPr>
        <a:xfrm>
          <a:off x="572061" y="790680"/>
          <a:ext cx="3771848" cy="3771848"/>
        </a:xfrm>
        <a:prstGeom prst="blockArc">
          <a:avLst>
            <a:gd name="adj1" fmla="val 21565564"/>
            <a:gd name="adj2" fmla="val 5400172"/>
            <a:gd name="adj3" fmla="val 464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  <dsp:sp modelId="{3480B70B-51B4-4783-926C-9E4C229FE30E}">
      <dsp:nvSpPr>
        <dsp:cNvPr id="0" name=""/>
        <dsp:cNvSpPr/>
      </dsp:nvSpPr>
      <dsp:spPr>
        <a:xfrm>
          <a:off x="617094" y="788182"/>
          <a:ext cx="3771848" cy="3771848"/>
        </a:xfrm>
        <a:prstGeom prst="blockArc">
          <a:avLst>
            <a:gd name="adj1" fmla="val 16169423"/>
            <a:gd name="adj2" fmla="val 55609"/>
            <a:gd name="adj3" fmla="val 464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  <dsp:sp modelId="{9D9069A0-446B-4781-AA9F-8C5AD928D1E9}">
      <dsp:nvSpPr>
        <dsp:cNvPr id="0" name=""/>
        <dsp:cNvSpPr/>
      </dsp:nvSpPr>
      <dsp:spPr>
        <a:xfrm>
          <a:off x="1611415" y="1809863"/>
          <a:ext cx="1736135" cy="1736135"/>
        </a:xfrm>
        <a:prstGeom prst="horizontalScroll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Семья , культура, наследие.</a:t>
          </a:r>
          <a:endParaRPr lang="ru-RU" sz="2400" b="1" kern="1200" dirty="0"/>
        </a:p>
      </dsp:txBody>
      <dsp:txXfrm>
        <a:off x="1828432" y="2026880"/>
        <a:ext cx="1410610" cy="1302101"/>
      </dsp:txXfrm>
    </dsp:sp>
    <dsp:sp modelId="{25C63D95-FF28-4D49-BD0B-6F2287B87086}">
      <dsp:nvSpPr>
        <dsp:cNvPr id="0" name=""/>
        <dsp:cNvSpPr/>
      </dsp:nvSpPr>
      <dsp:spPr>
        <a:xfrm>
          <a:off x="1719208" y="299041"/>
          <a:ext cx="1445082" cy="974423"/>
        </a:xfrm>
        <a:prstGeom prst="verticalScroll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Детство и юность</a:t>
          </a:r>
          <a:endParaRPr lang="ru-RU" sz="2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41011" y="420844"/>
        <a:ext cx="1201476" cy="791719"/>
      </dsp:txXfrm>
    </dsp:sp>
    <dsp:sp modelId="{46AB3C56-3631-42C8-8A33-A252E79CABB5}">
      <dsp:nvSpPr>
        <dsp:cNvPr id="0" name=""/>
        <dsp:cNvSpPr/>
      </dsp:nvSpPr>
      <dsp:spPr>
        <a:xfrm>
          <a:off x="3589150" y="2128016"/>
          <a:ext cx="1421834" cy="1060271"/>
        </a:xfrm>
        <a:prstGeom prst="verticalScroll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Блокада</a:t>
          </a:r>
          <a:endParaRPr lang="ru-RU" sz="2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21684" y="2260550"/>
        <a:ext cx="1156766" cy="861470"/>
      </dsp:txXfrm>
    </dsp:sp>
    <dsp:sp modelId="{196526CD-843D-47BA-A58D-1D65A50804D4}">
      <dsp:nvSpPr>
        <dsp:cNvPr id="0" name=""/>
        <dsp:cNvSpPr/>
      </dsp:nvSpPr>
      <dsp:spPr>
        <a:xfrm>
          <a:off x="1671099" y="4083569"/>
          <a:ext cx="1573588" cy="870418"/>
        </a:xfrm>
        <a:prstGeom prst="verticalScroll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Наука и творчество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79901" y="4192371"/>
        <a:ext cx="1355984" cy="707215"/>
      </dsp:txXfrm>
    </dsp:sp>
    <dsp:sp modelId="{3DBEF69C-E50F-4F1F-978D-0C1ED2D43892}">
      <dsp:nvSpPr>
        <dsp:cNvPr id="0" name=""/>
        <dsp:cNvSpPr/>
      </dsp:nvSpPr>
      <dsp:spPr>
        <a:xfrm>
          <a:off x="-106700" y="2154016"/>
          <a:ext cx="1444839" cy="1045177"/>
        </a:xfrm>
        <a:prstGeom prst="verticalScroll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Заключение</a:t>
          </a:r>
          <a:endParaRPr lang="ru-RU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947" y="2284663"/>
        <a:ext cx="1183545" cy="849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ultiurok.ru/index.php/files/konspekt-uroka-na-temu-dmitrii-sergeevich-likhachi.html" TargetMode="External"/><Relationship Id="rId2" Type="http://schemas.openxmlformats.org/officeDocument/2006/relationships/hyperlink" Target="https://obrazovaka.ru/lihachev-biografiya-kratko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fourok.ru/issledovatelskaya-rabota-po-teme-dmitriy-sergeevich-lihachev-shtrihi-k-portretu-2073204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Дмитрий Сергеевич Лихачев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66936"/>
          </a:xfrm>
        </p:spPr>
        <p:txBody>
          <a:bodyPr/>
          <a:lstStyle/>
          <a:p>
            <a:r>
              <a:rPr lang="ru-RU" dirty="0" smtClean="0"/>
              <a:t>Жизнь и творчество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136441" y="6018929"/>
            <a:ext cx="6761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400" dirty="0" smtClean="0"/>
              <a:t>Подготовила: Калачева Н.Ф., учитель начальных классов МБОУ «СШ №20» г. Иваново,</a:t>
            </a:r>
          </a:p>
          <a:p>
            <a:pPr algn="r"/>
            <a:r>
              <a:rPr lang="ru-RU" sz="1400" dirty="0" smtClean="0"/>
              <a:t>в рамках заочного этапа конкурса «Педагогический дебют»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4540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Путеводитель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84537918"/>
              </p:ext>
            </p:extLst>
          </p:nvPr>
        </p:nvGraphicFramePr>
        <p:xfrm>
          <a:off x="3923928" y="1196752"/>
          <a:ext cx="4904284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1412776"/>
            <a:ext cx="3315368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55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Детство и юность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39552" y="1412776"/>
            <a:ext cx="4032448" cy="51436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появился на свет 28 (15) ноября 1906 года в Санкт-Петербурге в интеллигентном семействе. Лихачевы жили скромно, но старались регулярно посещать Мариинский театр, быть в центре культурной жизни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Петербурга.</a:t>
            </a:r>
          </a:p>
          <a:p>
            <a:pPr marL="0" indent="0">
              <a:buNone/>
            </a:pP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Юность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Лихачева пришлась на трудное время. В 1914 году он поступил в гимназию, но после был вынужден несколько раз менять школы, так как из-за революции и гражданской войны постоянно менялась система образования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0" indent="0">
              <a:buNone/>
            </a:pP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Уже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подростковом возрасте Дмитрий Лихачев решил, что самым главным делом его жизни станет литература. В 1923 году он успешно сдал вступительные экзамены в Петроградский университет и поступил на филологическое отделение факультета общественных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наук.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916832"/>
            <a:ext cx="3768080" cy="3135043"/>
          </a:xfrm>
        </p:spPr>
      </p:pic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7668344" y="5975306"/>
            <a:ext cx="1152128" cy="648072"/>
          </a:xfrm>
          <a:prstGeom prst="ellipse">
            <a:avLst/>
          </a:prstGeom>
          <a:gradFill>
            <a:gsLst>
              <a:gs pos="0">
                <a:schemeClr val="accent6">
                  <a:tint val="50000"/>
                  <a:satMod val="300000"/>
                </a:schemeClr>
              </a:gs>
              <a:gs pos="41000">
                <a:schemeClr val="accent6">
                  <a:tint val="37000"/>
                  <a:satMod val="300000"/>
                  <a:lumMod val="78000"/>
                  <a:alpha val="23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/>
              <a:t>Вернуться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138250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0768"/>
            <a:ext cx="2895600" cy="4352925"/>
          </a:xfrm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067944" y="1600200"/>
            <a:ext cx="4618856" cy="49251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600" dirty="0"/>
              <a:t>В студенческие годы Дмитрий Лихачев вступил в кружок под названием «Космическая академия наук». Членами этого кружка были молодые образованные люди, студенты, которые регулярно собирались, чтобы в кругу единомышленников прочитать и обсудить собственные доклады</a:t>
            </a:r>
            <a:r>
              <a:rPr lang="ru-RU" sz="1600" dirty="0" smtClean="0"/>
              <a:t>. В </a:t>
            </a:r>
            <a:r>
              <a:rPr lang="ru-RU" sz="1600" dirty="0"/>
              <a:t>феврале 1928 года Лихачев был арестован за участие в этом кружке, и обвинен в антисоветской деятельности. Спустя полгода он был отправлен в ссылку в Соловецкий лагерь особого назначения. Во время отбывания наказания опубликовал в местной газете первую научную работу «Картежные игры уголовников». На Соловках у Лихачева был маленький матрас, набитый волосом, и детское пуховое одеяло - самая легкая и необходимая поклажа. Укрыться таким одеялом можно было только по </a:t>
            </a:r>
            <a:r>
              <a:rPr lang="ru-RU" sz="1600" dirty="0" smtClean="0"/>
              <a:t>диагонали. Но </a:t>
            </a:r>
            <a:r>
              <a:rPr lang="ru-RU" sz="1600" dirty="0"/>
              <a:t>«лежать под детским одеялом — это ощущать дом, домашних, заботы родителей и детскую молитву на ночь», - вспоминал академик.</a:t>
            </a:r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1026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070" y="5949280"/>
            <a:ext cx="124936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815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Наука и творчество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340768"/>
            <a:ext cx="8640960" cy="266429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1100" dirty="0" smtClean="0"/>
              <a:t>	</a:t>
            </a:r>
            <a:r>
              <a:rPr lang="ru-RU" sz="1600" dirty="0"/>
              <a:t>В </a:t>
            </a:r>
            <a:r>
              <a:rPr lang="ru-RU" sz="1600" dirty="0" smtClean="0"/>
              <a:t>биографии </a:t>
            </a:r>
            <a:r>
              <a:rPr lang="ru-RU" sz="1600" dirty="0"/>
              <a:t>Лихачева Дмитрия </a:t>
            </a:r>
            <a:r>
              <a:rPr lang="ru-RU" sz="1600" dirty="0" smtClean="0"/>
              <a:t>Сергеевича</a:t>
            </a:r>
            <a:r>
              <a:rPr lang="ru-RU" sz="1600" dirty="0"/>
              <a:t> стоит отметить стремительное развитие карьеры в послевоенные годы. В 1946 году он получил звание доцента, год спустя защитил </a:t>
            </a:r>
            <a:r>
              <a:rPr lang="ru-RU" sz="1600" dirty="0" smtClean="0"/>
              <a:t>диссертацию, </a:t>
            </a:r>
            <a:r>
              <a:rPr lang="ru-RU" sz="1600" dirty="0"/>
              <a:t>получив степень доктора филологических наук. В 1951 году Лихачев был утвержден в звании профессора, а в 1953 году был избран членом-корреспондентом Академии наук СССР. Спустя 3 года Дмитрий Сергеевич стал членом Союза писателей </a:t>
            </a:r>
            <a:r>
              <a:rPr lang="ru-RU" sz="1600" dirty="0" smtClean="0"/>
              <a:t>СССР. По-настоящему </a:t>
            </a:r>
            <a:r>
              <a:rPr lang="ru-RU" sz="1600" dirty="0"/>
              <a:t>«золотым» периодом в творчестве Лихачева стали 1950–1970-е годы. В это время были опубликованы самые значимые его литературные труды: «Человек в литературе Древней Руси», «Культура Руси времени Андрея Рублева и </a:t>
            </a:r>
            <a:r>
              <a:rPr lang="ru-RU" sz="1600" dirty="0" err="1"/>
              <a:t>Епифания</a:t>
            </a:r>
            <a:r>
              <a:rPr lang="ru-RU" sz="1600" dirty="0"/>
              <a:t> Премудрого», «Текстология», «Поэтика древнерусской литературы», «Эпохи и стили», «Великое наследие</a:t>
            </a:r>
            <a:r>
              <a:rPr lang="ru-RU" sz="1600" dirty="0" smtClean="0"/>
              <a:t>». Дмитрий </a:t>
            </a:r>
            <a:r>
              <a:rPr lang="ru-RU" sz="1600" dirty="0"/>
              <a:t>Сергеевич сделал все возможное, чтобы древнерусская литература получила второе дыхание, стала понятной и интересной для широкого круга читателей. Большинство его произведений были переведены на разные языки мира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149080"/>
            <a:ext cx="4392488" cy="2189799"/>
          </a:xfrm>
          <a:prstGeom prst="rect">
            <a:avLst/>
          </a:prstGeom>
        </p:spPr>
      </p:pic>
      <p:pic>
        <p:nvPicPr>
          <p:cNvPr id="205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877272"/>
            <a:ext cx="124301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59" y="5877272"/>
            <a:ext cx="124301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239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Блокада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Даже в страшных условиях зимы 1941–1942 гг. в блокадном Ленинграде Лихачев не прекращал научной деятельности. В этот период им была написана работа «Оборона древнерусских городов». В 1942 году он был награжден медалью «За оборону Ленинграда», в 1946 — медалью «За доблестный труд в Великой Отечественной войне 1941–1945 гг</a:t>
            </a:r>
            <a:r>
              <a:rPr lang="ru-RU" dirty="0" smtClean="0"/>
              <a:t>.». Летом </a:t>
            </a:r>
            <a:r>
              <a:rPr lang="ru-RU" dirty="0"/>
              <a:t>1942 года ученому удалось эвакуироваться вместе с семьей </a:t>
            </a:r>
            <a:r>
              <a:rPr lang="ru-RU" dirty="0" smtClean="0"/>
              <a:t>в Казань.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  <p:pic>
        <p:nvPicPr>
          <p:cNvPr id="5123" name="Picture 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949280"/>
            <a:ext cx="123825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691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Памятники культуры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76872"/>
            <a:ext cx="4038600" cy="2668841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Д.С. Лихачев выступил против повальной реконструкции многих зданий на Невском проспекте. По этому проекту нижние этажи всех домов предлагалось соединить в одну общую витрину, создать особое пространство, сделать его пешеходной зоной. Началось обсуждение, Лихачев выступил с блестящей речью на заседании архитектурного художественного совета, в которой раскрыл историческую значимость всех зданий Невского проспекта. Он доказал, что потеря будет невосполнимой, так как Невский проспект проходит через всю историю России, он связан с Пушкиным, Гоголем, знаменитыми архитекторами прошлого. Именно благодаря Дмитрию Сергеевичу этот проект был отвергнут.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6093296"/>
            <a:ext cx="817563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598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Семья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Первой </a:t>
            </a:r>
            <a:r>
              <a:rPr lang="ru-RU" dirty="0"/>
              <a:t>и единственной супругой Лихачева стала Зинаида Александровна Макарова, подарившая ученому дочерей-близнецов — Веру и Людмилу. Этот брак оказался очень удачным: супруги прожили в любви и взаимном уважении всю жизнь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Скончался </a:t>
            </a:r>
            <a:r>
              <a:rPr lang="ru-RU" dirty="0"/>
              <a:t>Дмитрий Сергеевич Лихачев 30 сентября 1999 года в </a:t>
            </a:r>
            <a:r>
              <a:rPr lang="ru-RU" dirty="0" err="1"/>
              <a:t>Боткинской</a:t>
            </a:r>
            <a:r>
              <a:rPr lang="ru-RU" dirty="0"/>
              <a:t> больнице Санкт-Петербурга. Накануне ему провели онкологическую операцию, после которой он, не приходя в сознание, </a:t>
            </a:r>
            <a:r>
              <a:rPr lang="ru-RU" dirty="0" smtClean="0"/>
              <a:t>умер.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pic>
        <p:nvPicPr>
          <p:cNvPr id="4098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949280"/>
            <a:ext cx="817563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339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Письма о добром и прекрасном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122912" cy="47091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Чтобы лучше понять духовный мир и духовный путь академика Дмитрия Сергеевича Лихачева, хорошо также прочесть его «Письма о добром и прекрасном», выходившие в свет в 1985 и 1988 годах. 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«</a:t>
            </a:r>
            <a:r>
              <a:rPr lang="ru-RU" sz="2000" dirty="0"/>
              <a:t>Письма о добром и прекрасном» Дмитрия Сергеевича Лихачева, адресованные современному читателю, молодому человеку, — это не просто мысли большого ученого и мыслителя, много совершившего в жизни и получившего мировое признание, — для нас это еще и «письма» от десятков поколений наших предков, наших предшественников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772816"/>
            <a:ext cx="1969008" cy="3657600"/>
          </a:xfrm>
        </p:spPr>
      </p:pic>
    </p:spTree>
    <p:extLst>
      <p:ext uri="{BB962C8B-B14F-4D97-AF65-F5344CB8AC3E}">
        <p14:creationId xmlns:p14="http://schemas.microsoft.com/office/powerpoint/2010/main" val="176814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Использованные интернет ресурсы: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https://www.lihachev.ru/</a:t>
            </a:r>
            <a:endParaRPr lang="ru-RU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obrazovaka.ru/lihachev-biografiya-kratko.html</a:t>
            </a:r>
            <a:endParaRPr lang="ru-RU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multiurok.ru/index.php/files/konspekt-uroka-na-temu-dmitrii-sergeevich-likhachi.html</a:t>
            </a:r>
            <a:endParaRPr lang="ru-RU" dirty="0" smtClean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infourok.ru/issledovatelskaya-rabota-po-teme-dmitriy-sergeevich-lihachev-shtrihi-k-portretu-2073204.html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16428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569</Words>
  <Application>Microsoft Office PowerPoint</Application>
  <PresentationFormat>Экран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Дмитрий Сергеевич Лихачев</vt:lpstr>
      <vt:lpstr>Путеводитель</vt:lpstr>
      <vt:lpstr>Детство и юность</vt:lpstr>
      <vt:lpstr>Заключение</vt:lpstr>
      <vt:lpstr>Наука и творчество</vt:lpstr>
      <vt:lpstr>Блокада</vt:lpstr>
      <vt:lpstr>Памятники культуры</vt:lpstr>
      <vt:lpstr>Семья</vt:lpstr>
      <vt:lpstr>Письма о добром и прекрасном</vt:lpstr>
      <vt:lpstr>Использованные интернет ресурсы: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Дмитрий Сергеевич Лихачев</dc:title>
  <dc:creator>Учитель</dc:creator>
  <cp:lastModifiedBy>Учитель</cp:lastModifiedBy>
  <cp:revision>8</cp:revision>
  <dcterms:created xsi:type="dcterms:W3CDTF">2023-01-10T10:30:57Z</dcterms:created>
  <dcterms:modified xsi:type="dcterms:W3CDTF">2023-01-10T11:47:53Z</dcterms:modified>
</cp:coreProperties>
</file>