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56" r:id="rId2"/>
    <p:sldId id="257" r:id="rId3"/>
    <p:sldId id="271" r:id="rId4"/>
    <p:sldId id="258" r:id="rId5"/>
    <p:sldId id="261" r:id="rId6"/>
    <p:sldId id="264" r:id="rId7"/>
    <p:sldId id="282" r:id="rId8"/>
    <p:sldId id="265" r:id="rId9"/>
    <p:sldId id="283" r:id="rId10"/>
    <p:sldId id="275" r:id="rId11"/>
    <p:sldId id="274" r:id="rId12"/>
    <p:sldId id="270" r:id="rId13"/>
    <p:sldId id="284" r:id="rId14"/>
    <p:sldId id="285" r:id="rId15"/>
    <p:sldId id="286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72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DD905D-7417-49CC-871D-3B91DCC5CA14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81ED6C-FA89-4265-8A73-663F1EBFF7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0732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81ED6C-FA89-4265-8A73-663F1EBFF724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462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1E8D550C-A781-4683-BC53-0562463D660A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F2FD0F5-09A8-4852-923B-4C53F19AE265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724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550C-A781-4683-BC53-0562463D660A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FD0F5-09A8-4852-923B-4C53F19AE2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4489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550C-A781-4683-BC53-0562463D660A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FD0F5-09A8-4852-923B-4C53F19AE265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6619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550C-A781-4683-BC53-0562463D660A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FD0F5-09A8-4852-923B-4C53F19AE2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68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550C-A781-4683-BC53-0562463D660A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FD0F5-09A8-4852-923B-4C53F19AE265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3760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550C-A781-4683-BC53-0562463D660A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FD0F5-09A8-4852-923B-4C53F19AE265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5718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550C-A781-4683-BC53-0562463D660A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FD0F5-09A8-4852-923B-4C53F19AE2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29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550C-A781-4683-BC53-0562463D660A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FD0F5-09A8-4852-923B-4C53F19AE265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1185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550C-A781-4683-BC53-0562463D660A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FD0F5-09A8-4852-923B-4C53F19AE2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778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550C-A781-4683-BC53-0562463D660A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FD0F5-09A8-4852-923B-4C53F19AE2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882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550C-A781-4683-BC53-0562463D660A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FD0F5-09A8-4852-923B-4C53F19AE265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80166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550C-A781-4683-BC53-0562463D660A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FD0F5-09A8-4852-923B-4C53F19AE26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957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550C-A781-4683-BC53-0562463D660A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FD0F5-09A8-4852-923B-4C53F19AE2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036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550C-A781-4683-BC53-0562463D660A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FD0F5-09A8-4852-923B-4C53F19AE265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02532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550C-A781-4683-BC53-0562463D660A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FD0F5-09A8-4852-923B-4C53F19AE265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57952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550C-A781-4683-BC53-0562463D660A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FD0F5-09A8-4852-923B-4C53F19AE265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36405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550C-A781-4683-BC53-0562463D660A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FD0F5-09A8-4852-923B-4C53F19AE265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672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E8D550C-A781-4683-BC53-0562463D660A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F2FD0F5-09A8-4852-923B-4C53F19AE2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613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hachev.ru/lihachev/life/" TargetMode="External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zbrannoe.com/news/mysli/akademik-dmitriy-likhachev-patriotizm-protiv-natsionalizma/" TargetMode="External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A7%D0%B5%D1%80%D0%BD%D0%B8%D0%B3%D0%BE%D0%B2%D1%81%D0%BA%D0%B0%D1%8F_%D0%BE%D0%B1%D0%BB%D0%B0%D1%81%D1%82%D1%8C" TargetMode="External"/><Relationship Id="rId13" Type="http://schemas.openxmlformats.org/officeDocument/2006/relationships/hyperlink" Target="https://ru.wikipedia.org/wiki/%D0%A0%D1%83%D1%81%D1%81%D0%BA%D0%B8%D0%B9_%D1%8F%D0%B7%D1%8B%D0%BA" TargetMode="External"/><Relationship Id="rId3" Type="http://schemas.openxmlformats.org/officeDocument/2006/relationships/image" Target="../media/image18.jpeg"/><Relationship Id="rId7" Type="http://schemas.openxmlformats.org/officeDocument/2006/relationships/hyperlink" Target="https://ru.wikipedia.org/wiki/%D0%9A%D0%BE%D0%B7%D0%B5%D0%BB%D0%B5%D1%86_(%D0%A7%D0%B5%D1%80%D0%BD%D0%B8%D0%B3%D0%BE%D0%B2%D1%81%D0%BA%D0%B0%D1%8F_%D0%BE%D0%B1%D0%BB%D0%B0%D1%81%D1%82%D1%8C)" TargetMode="External"/><Relationship Id="rId12" Type="http://schemas.openxmlformats.org/officeDocument/2006/relationships/hyperlink" Target="https://ru.wikipedia.org/wiki/%D0%9C%D0%BE%D1%81%D0%BA%D0%B2%D0%B0" TargetMode="External"/><Relationship Id="rId17" Type="http://schemas.openxmlformats.org/officeDocument/2006/relationships/hyperlink" Target="https://ru.wikipedia.org/wiki/%D0%9B%D0%B5%D0%B2%D0%B8%D1%82%D0%B0%D0%BD%D1%81%D0%BA%D0%B8%D0%B9,_%D0%AE%D1%80%D0%B8%D0%B9_%D0%94%D0%B0%D0%B2%D0%B8%D0%B4%D0%BE%D0%B2%D0%B8%D1%87#cite_note-2" TargetMode="External"/><Relationship Id="rId2" Type="http://schemas.openxmlformats.org/officeDocument/2006/relationships/notesSlide" Target="../notesSlides/notesSlide1.xml"/><Relationship Id="rId16" Type="http://schemas.openxmlformats.org/officeDocument/2006/relationships/hyperlink" Target="https://ru.wikipedia.org/wiki/%D0%92%D0%B5%D0%BB%D0%B8%D0%BA%D0%B0%D1%8F_%D0%9E%D1%82%D0%B5%D1%87%D0%B5%D1%81%D1%82%D0%B2%D0%B5%D0%BD%D0%BD%D0%B0%D1%8F_%D0%B2%D0%BE%D0%B9%D0%BD%D0%B0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1922" TargetMode="External"/><Relationship Id="rId11" Type="http://schemas.openxmlformats.org/officeDocument/2006/relationships/hyperlink" Target="https://ru.wikipedia.org/wiki/1996" TargetMode="External"/><Relationship Id="rId5" Type="http://schemas.openxmlformats.org/officeDocument/2006/relationships/hyperlink" Target="https://ru.wikipedia.org/wiki/22_%D1%8F%D0%BD%D0%B2%D0%B0%D1%80%D1%8F" TargetMode="External"/><Relationship Id="rId15" Type="http://schemas.openxmlformats.org/officeDocument/2006/relationships/hyperlink" Target="https://ru.wikipedia.org/wiki/%D0%9B%D0%B5%D0%B2%D0%B8%D1%82%D0%B0%D0%BD%D1%81%D0%BA%D0%B8%D0%B9,_%D0%AE%D1%80%D0%B8%D0%B9_%D0%94%D0%B0%D0%B2%D0%B8%D0%B4%D0%BE%D0%B2%D0%B8%D1%87#cite_note-1" TargetMode="External"/><Relationship Id="rId10" Type="http://schemas.openxmlformats.org/officeDocument/2006/relationships/hyperlink" Target="https://ru.wikipedia.org/wiki/25_%D1%8F%D0%BD%D0%B2%D0%B0%D1%80%D1%8F" TargetMode="External"/><Relationship Id="rId4" Type="http://schemas.openxmlformats.org/officeDocument/2006/relationships/image" Target="../media/image19.gif"/><Relationship Id="rId9" Type="http://schemas.openxmlformats.org/officeDocument/2006/relationships/hyperlink" Target="https://ru.wikipedia.org/wiki/%D0%A3%D0%BA%D1%80%D0%B0%D0%B8%D0%BD%D1%81%D0%BA%D0%B0%D1%8F_%D0%A1%D0%A1%D0%A0" TargetMode="External"/><Relationship Id="rId14" Type="http://schemas.openxmlformats.org/officeDocument/2006/relationships/hyperlink" Target="https://ru.wikipedia.org/wiki/%D0%93%D0%BE%D1%81%D1%83%D0%B4%D0%B0%D1%80%D1%81%D1%82%D0%B2%D0%B5%D0%BD%D0%BD%D0%B0%D1%8F_%D0%BF%D1%80%D0%B5%D0%BC%D0%B8%D1%8F_%D0%A0%D0%BE%D1%81%D1%81%D0%B8%D0%B9%D1%81%D0%BA%D0%BE%D0%B9_%D0%A4%D0%B5%D0%B4%D0%B5%D1%80%D0%B0%D1%86%D0%B8%D0%B8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1971_%D0%B3%D0%BE%D0%B4" TargetMode="External"/><Relationship Id="rId13" Type="http://schemas.openxmlformats.org/officeDocument/2006/relationships/hyperlink" Target="https://ru.wikipedia.org/wiki/%D0%93%D0%BE%D1%81%D1%83%D0%B4%D0%B0%D1%80%D1%81%D1%82%D0%B2%D0%B5%D0%BD%D0%BD%D0%B0%D1%8F_%D0%BF%D1%80%D0%B5%D0%BC%D0%B8%D1%8F_%D0%A0%D0%A1%D0%A4%D0%A1%D0%A0_%D0%B8%D0%BC%D0%B5%D0%BD%D0%B8_%D0%B1%D1%80%D0%B0%D1%82%D1%8C%D0%B5%D0%B2_%D0%92%D0%B0%D1%81%D0%B8%D0%BB%D1%8C%D0%B5%D0%B2%D1%8B%D1%85" TargetMode="External"/><Relationship Id="rId3" Type="http://schemas.openxmlformats.org/officeDocument/2006/relationships/hyperlink" Target="https://ru.wikipedia.org/wiki/24_%D1%8F%D0%BD%D0%B2%D0%B0%D1%80%D1%8F" TargetMode="External"/><Relationship Id="rId7" Type="http://schemas.openxmlformats.org/officeDocument/2006/relationships/hyperlink" Target="https://ru.wikipedia.org/wiki/1_%D0%BD%D0%BE%D1%8F%D0%B1%D1%80%D1%8F" TargetMode="External"/><Relationship Id="rId12" Type="http://schemas.openxmlformats.org/officeDocument/2006/relationships/hyperlink" Target="https://ru.wikipedia.org/wiki/%D0%A1%D1%82%D0%B0%D0%BB%D0%B8%D0%BD%D1%81%D0%BA%D0%B0%D1%8F_%D0%BF%D1%80%D0%B5%D0%BC%D0%B8%D1%8F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A0%D0%BE%D1%81%D1%81%D0%B8%D0%B9%D1%81%D0%BA%D0%B0%D1%8F_%D0%B8%D0%BC%D0%BF%D0%B5%D1%80%D0%B8%D1%8F" TargetMode="External"/><Relationship Id="rId11" Type="http://schemas.openxmlformats.org/officeDocument/2006/relationships/hyperlink" Target="https://ru.wikipedia.org/wiki/%D0%9D%D0%B0%D1%80%D0%BE%D0%B4%D0%BD%D1%8B%D0%B9_%D0%B0%D1%80%D1%82%D0%B8%D1%81%D1%82_%D0%A1%D0%A1%D0%A1%D0%A0" TargetMode="External"/><Relationship Id="rId5" Type="http://schemas.openxmlformats.org/officeDocument/2006/relationships/hyperlink" Target="https://ru.wikipedia.org/wiki/%D0%98%D1%80%D0%BA%D1%83%D1%82%D1%81%D0%BA" TargetMode="External"/><Relationship Id="rId15" Type="http://schemas.openxmlformats.org/officeDocument/2006/relationships/hyperlink" Target="https://ru.wikipedia.org/wiki/%D0%9E%D1%80%D0%B4%D0%B5%D0%BD_%D0%9B%D0%B5%D0%BD%D0%B8%D0%BD%D0%B0" TargetMode="External"/><Relationship Id="rId10" Type="http://schemas.openxmlformats.org/officeDocument/2006/relationships/hyperlink" Target="https://ru.wikipedia.org/wiki/%D0%A1%D0%A1%D0%A1%D0%A0" TargetMode="External"/><Relationship Id="rId4" Type="http://schemas.openxmlformats.org/officeDocument/2006/relationships/hyperlink" Target="https://ru.wikipedia.org/wiki/1901_%D0%B3%D0%BE%D0%B4" TargetMode="External"/><Relationship Id="rId9" Type="http://schemas.openxmlformats.org/officeDocument/2006/relationships/hyperlink" Target="https://ru.wikipedia.org/wiki/%D0%9C%D0%BE%D1%81%D0%BA%D0%B2%D0%B0" TargetMode="External"/><Relationship Id="rId14" Type="http://schemas.openxmlformats.org/officeDocument/2006/relationships/hyperlink" Target="https://ru.wikipedia.org/wiki/%D0%9A%D0%B0%D0%B2%D0%B0%D0%BB%D0%B5%D1%80_(%D1%82%D0%B8%D1%82%D1%83%D0%BB)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66345" y="912223"/>
            <a:ext cx="942777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Лучше всего проявляет свою воспитанность человек, когда он ведет дискуссию, спорит, отстаивая свои убеждения. В споре сразу же обнаруживается интеллигентность, логичность мышления, вежливость, умение уважать людей и… самоуважение.</a:t>
            </a:r>
            <a:br>
              <a:rPr lang="ru-RU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98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Какие компании помогали нацистам до и во время Второй мировой войны |  MC.tod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247" y="3679973"/>
            <a:ext cx="3515177" cy="2632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Характерная двойственность»: как на Украине уживаются культ Бандеры и  осуждение нацизма — РТ на русском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701" y="714661"/>
            <a:ext cx="4584590" cy="257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В батальонах на Украине за Киев воюют нацисты — РТ на русском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701" y="3475785"/>
            <a:ext cx="4636873" cy="260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witter 上的 Голос Мордора：&quot;Третий рейх и современная Украина. Попробуйте  найти хоть какие то отличия. https://t.co/nk9RDDceE5&quot; / Twit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209" y="893542"/>
            <a:ext cx="3709215" cy="2573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908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 том, что страшно важно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FF0000"/>
                </a:solidFill>
              </a:rPr>
              <a:t>Важные вопросы и трудные ответы</a:t>
            </a:r>
            <a:endParaRPr lang="ru-RU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3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4607" y="1691259"/>
            <a:ext cx="9900745" cy="18471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500"/>
              </a:spcAft>
            </a:pPr>
            <a:r>
              <a:rPr lang="ru-RU" sz="3600" kern="1800" cap="all" dirty="0">
                <a:solidFill>
                  <a:srgbClr val="00001B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3600" kern="1800" cap="all" dirty="0" smtClean="0">
                <a:solidFill>
                  <a:srgbClr val="00001B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ТАКОЕ </a:t>
            </a:r>
            <a:r>
              <a:rPr lang="ru-RU" sz="3600" kern="1800" cap="all" dirty="0">
                <a:solidFill>
                  <a:srgbClr val="00001B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НАЦИОНАЛИЗМ</a:t>
            </a:r>
            <a:r>
              <a:rPr lang="ru-RU" sz="3600" kern="1800" cap="all" dirty="0" smtClean="0">
                <a:solidFill>
                  <a:srgbClr val="0000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НАЦИЗМ?</a:t>
            </a:r>
          </a:p>
          <a:p>
            <a:pPr algn="ctr">
              <a:lnSpc>
                <a:spcPct val="150000"/>
              </a:lnSpc>
              <a:spcAft>
                <a:spcPts val="1500"/>
              </a:spcAft>
            </a:pPr>
            <a:r>
              <a:rPr lang="ru-RU" sz="3600" kern="1800" cap="all" dirty="0" smtClean="0">
                <a:solidFill>
                  <a:srgbClr val="00001B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ТАКОЕ </a:t>
            </a:r>
            <a:r>
              <a:rPr lang="ru-RU" sz="3600" kern="1800" cap="all" dirty="0" smtClean="0">
                <a:solidFill>
                  <a:srgbClr val="00001B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патриотизм?</a:t>
            </a:r>
            <a:endParaRPr lang="ru-RU" sz="3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85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рок по биологии по теме &quot; Вирусы&quot;( 9 класс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117" y="1287093"/>
            <a:ext cx="6390290" cy="3975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7606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Вечер-портрет «Старейшина отечественной культуры», к 115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948" y="2440072"/>
            <a:ext cx="5223031" cy="3517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98482" y="1008993"/>
            <a:ext cx="1043677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Дмитрий Сергеевич Лихачев (1906-1999) -</a:t>
            </a:r>
          </a:p>
          <a:p>
            <a:pPr algn="ctr"/>
            <a:r>
              <a:rPr lang="ru-RU" sz="2000" i="1" dirty="0" smtClean="0">
                <a:solidFill>
                  <a:srgbClr val="FF0000"/>
                </a:solidFill>
              </a:rPr>
              <a:t>российский </a:t>
            </a:r>
            <a:r>
              <a:rPr lang="ru-RU" sz="2000" i="1" dirty="0">
                <a:solidFill>
                  <a:srgbClr val="FF0000"/>
                </a:solidFill>
              </a:rPr>
              <a:t>ученый-литературовед и общественный деятель, академик </a:t>
            </a:r>
            <a:r>
              <a:rPr lang="ru-RU" sz="2000" i="1" dirty="0" smtClean="0">
                <a:solidFill>
                  <a:srgbClr val="FF0000"/>
                </a:solidFill>
              </a:rPr>
              <a:t>РАН</a:t>
            </a: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5" name="Picture 2" descr="Информационно-выставочный центр Д. С. Лихачев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531" y="2242039"/>
            <a:ext cx="2995448" cy="3913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008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qrcoder.ru/code/?https%3A%2F%2Fwww.lihachev.ru%2Flihachev%2Flife%2F&amp;4&amp;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807" y="1261240"/>
            <a:ext cx="3153103" cy="306902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3394841" y="4852663"/>
            <a:ext cx="3852465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https://www.lihachev.ru/lihachev/life/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683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Соловецкий лагерь особого назначения: история в фотографиях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89" y="447639"/>
            <a:ext cx="5309142" cy="3525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Ошибка властей. Как начинался продовольственный кризис в блокаду Ленинграда  | Люди | ОБЩЕСТВО | АиФ Санкт-Петербург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491" y="2942897"/>
            <a:ext cx="5291461" cy="3513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39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1972" y="1088340"/>
            <a:ext cx="6096000" cy="7294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lnSpc>
                <a:spcPct val="115000"/>
              </a:lnSpc>
              <a:spcAft>
                <a:spcPts val="0"/>
              </a:spcAft>
              <a:buClr>
                <a:srgbClr val="000000"/>
              </a:buClr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Статья Д.С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Лихачева «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Патриотизм против национализма».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qrcoder.ru/code/?https%3A%2F%2Fizbrannoe.com%2Fnews%2Fmysli%2Fakademik-dmitriy-likhachev-patriotizm-protiv-natsionalizma%2F&amp;4&amp;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274" y="2221010"/>
            <a:ext cx="2637396" cy="265578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2638097" y="5092781"/>
            <a:ext cx="6096000" cy="7294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https://izbrannoe.com/news/mysli/akademik-dmitriy-likhachev-patriotizm-protiv-natsionalizma/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345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5330984"/>
              </p:ext>
            </p:extLst>
          </p:nvPr>
        </p:nvGraphicFramePr>
        <p:xfrm>
          <a:off x="1702674" y="1576551"/>
          <a:ext cx="8713077" cy="29008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229"/>
                <a:gridCol w="3743776"/>
                <a:gridCol w="3214072"/>
              </a:tblGrid>
              <a:tr h="105944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Вопрос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Мнение Лихачёва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Позиция группы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61380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1380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1380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761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95751" y="1824192"/>
            <a:ext cx="6096000" cy="16464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Между патриотизмом и национализмом глубокое различие. В первом — любовь к своей стране, во втором — ненависть ко всем другим.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33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17076" y="2017986"/>
            <a:ext cx="65269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 каждом народе следует судить по тем нравственным вершинам и по тем идеалам, которыми он живет. Быть благожелательным к любому народу, самому малочисленному! Это позиция самая верная, самая благородная. «Письма о добром»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5046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Апрель-май 1943г., с. Горяиново Курской обл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464" y="705910"/>
            <a:ext cx="3817335" cy="5479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http://qrcoder.ru/code/?https%3A%2F%2Flevitansky.ru%2Fbiografiya%2F&amp;4&amp;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305" y="3695087"/>
            <a:ext cx="2479660" cy="249025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5044965" y="887472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err="1">
                <a:solidFill>
                  <a:srgbClr val="202122"/>
                </a:solidFill>
                <a:latin typeface="Arial" panose="020B0604020202020204" pitchFamily="34" charset="0"/>
              </a:rPr>
              <a:t>Ю́рий</a:t>
            </a: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202122"/>
                </a:solidFill>
                <a:latin typeface="Arial" panose="020B0604020202020204" pitchFamily="34" charset="0"/>
              </a:rPr>
              <a:t>Дави́дович</a:t>
            </a: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202122"/>
                </a:solidFill>
                <a:latin typeface="Arial" panose="020B0604020202020204" pitchFamily="34" charset="0"/>
              </a:rPr>
              <a:t>Левита́нский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 (</a:t>
            </a:r>
            <a:r>
              <a:rPr lang="ru-RU" dirty="0">
                <a:solidFill>
                  <a:srgbClr val="0645AD"/>
                </a:solidFill>
                <a:latin typeface="Arial" panose="020B0604020202020204" pitchFamily="34" charset="0"/>
                <a:hlinkClick r:id="rId5" tooltip="22 января"/>
              </a:rPr>
              <a:t>22 января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 </a:t>
            </a:r>
            <a:r>
              <a:rPr lang="ru-RU" dirty="0">
                <a:solidFill>
                  <a:srgbClr val="0645AD"/>
                </a:solidFill>
                <a:latin typeface="Arial" panose="020B0604020202020204" pitchFamily="34" charset="0"/>
                <a:hlinkClick r:id="rId6" tooltip="1922"/>
              </a:rPr>
              <a:t>1922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, </a:t>
            </a:r>
            <a:r>
              <a:rPr lang="ru-RU" dirty="0">
                <a:solidFill>
                  <a:srgbClr val="0645AD"/>
                </a:solidFill>
                <a:latin typeface="Arial" panose="020B0604020202020204" pitchFamily="34" charset="0"/>
                <a:hlinkClick r:id="rId7" tooltip="Козелец (Черниговская область)"/>
              </a:rPr>
              <a:t>Козелец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, </a:t>
            </a:r>
            <a:r>
              <a:rPr lang="ru-RU" dirty="0">
                <a:solidFill>
                  <a:srgbClr val="0645AD"/>
                </a:solidFill>
                <a:latin typeface="Arial" panose="020B0604020202020204" pitchFamily="34" charset="0"/>
                <a:hlinkClick r:id="rId8" tooltip="Черниговская область"/>
              </a:rPr>
              <a:t>Черниговская область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, </a:t>
            </a:r>
            <a:r>
              <a:rPr lang="ru-RU" dirty="0">
                <a:solidFill>
                  <a:srgbClr val="0645AD"/>
                </a:solidFill>
                <a:latin typeface="Arial" panose="020B0604020202020204" pitchFamily="34" charset="0"/>
                <a:hlinkClick r:id="rId9" tooltip="Украинская ССР"/>
              </a:rPr>
              <a:t>Украинская ССР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 — </a:t>
            </a:r>
            <a:r>
              <a:rPr lang="ru-RU" dirty="0">
                <a:solidFill>
                  <a:srgbClr val="0645AD"/>
                </a:solidFill>
                <a:latin typeface="Arial" panose="020B0604020202020204" pitchFamily="34" charset="0"/>
                <a:hlinkClick r:id="rId10" tooltip="25 января"/>
              </a:rPr>
              <a:t>25 января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 </a:t>
            </a:r>
            <a:r>
              <a:rPr lang="ru-RU" dirty="0">
                <a:solidFill>
                  <a:srgbClr val="0645AD"/>
                </a:solidFill>
                <a:latin typeface="Arial" panose="020B0604020202020204" pitchFamily="34" charset="0"/>
                <a:hlinkClick r:id="rId11" tooltip="1996"/>
              </a:rPr>
              <a:t>1996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, </a:t>
            </a:r>
            <a:r>
              <a:rPr lang="ru-RU" dirty="0">
                <a:solidFill>
                  <a:srgbClr val="0645AD"/>
                </a:solidFill>
                <a:latin typeface="Arial" panose="020B0604020202020204" pitchFamily="34" charset="0"/>
                <a:hlinkClick r:id="rId12" tooltip="Москва"/>
              </a:rPr>
              <a:t>Москва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) — </a:t>
            </a:r>
            <a:r>
              <a:rPr lang="ru-RU" dirty="0">
                <a:solidFill>
                  <a:srgbClr val="0645AD"/>
                </a:solidFill>
                <a:latin typeface="Arial" panose="020B0604020202020204" pitchFamily="34" charset="0"/>
                <a:hlinkClick r:id="rId13" tooltip="Русский язык"/>
              </a:rPr>
              <a:t>русский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 поэт и переводчик, мастер лирического и пародийного жанров. Лауреат </a:t>
            </a:r>
            <a:r>
              <a:rPr lang="ru-RU" dirty="0">
                <a:solidFill>
                  <a:srgbClr val="0645AD"/>
                </a:solidFill>
                <a:latin typeface="Arial" panose="020B0604020202020204" pitchFamily="34" charset="0"/>
                <a:hlinkClick r:id="rId14" tooltip="Государственная премия Российской Федерации"/>
              </a:rPr>
              <a:t>Государственной премии Российской Федерации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 в области литературы и искусства 1994 года</a:t>
            </a:r>
            <a:r>
              <a:rPr lang="ru-RU" baseline="30000" dirty="0">
                <a:solidFill>
                  <a:srgbClr val="0645AD"/>
                </a:solidFill>
                <a:latin typeface="Arial" panose="020B0604020202020204" pitchFamily="34" charset="0"/>
                <a:hlinkClick r:id="rId15"/>
              </a:rPr>
              <a:t>[1]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. Участник </a:t>
            </a:r>
            <a:r>
              <a:rPr lang="ru-RU" dirty="0">
                <a:solidFill>
                  <a:srgbClr val="0645AD"/>
                </a:solidFill>
                <a:latin typeface="Arial" panose="020B0604020202020204" pitchFamily="34" charset="0"/>
                <a:hlinkClick r:id="rId16" tooltip="Великая Отечественная война"/>
              </a:rPr>
              <a:t>Великой Отечественной войны</a:t>
            </a:r>
            <a:r>
              <a:rPr lang="ru-RU" baseline="30000" dirty="0">
                <a:solidFill>
                  <a:srgbClr val="0645AD"/>
                </a:solidFill>
                <a:latin typeface="Arial" panose="020B0604020202020204" pitchFamily="34" charset="0"/>
                <a:hlinkClick r:id="rId17"/>
              </a:rPr>
              <a:t>[2]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05907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Режиссёр Михаил Ромм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741" y="859330"/>
            <a:ext cx="2387928" cy="3218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 rot="10800000" flipV="1">
            <a:off x="1944415" y="4117187"/>
            <a:ext cx="7672552" cy="132343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Михаи́л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600" b="1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Ильи́ч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Ромм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(11 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 tooltip="24 января"/>
              </a:rPr>
              <a:t>[24] января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 tooltip="1901 год"/>
              </a:rPr>
              <a:t>1901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 tooltip="Иркутск"/>
              </a:rPr>
              <a:t>Иркутск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6" tooltip="Российская империя"/>
              </a:rPr>
              <a:t>Российская империя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 </a:t>
            </a:r>
            <a:r>
              <a:rPr kumimoji="0" lang="ru-RU" altLang="ru-RU" sz="1600" b="0" i="0" u="sng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1 ноября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8" tooltip="1971 год"/>
              </a:rPr>
              <a:t>1971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9" tooltip="Москва"/>
              </a:rPr>
              <a:t>Москва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0" tooltip="СССР"/>
              </a:rPr>
              <a:t>СССР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 — советский режиссёр театра и кино, сценарист, педагог, публицист. 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1" tooltip="Народный артист СССР"/>
              </a:rPr>
              <a:t>Народный артист СССР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(1950), лауреат пяти 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2" tooltip="Сталинская премия"/>
              </a:rPr>
              <a:t>Сталинских премий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(1941, 1946, 1948, 1949, 1951) и 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3" tooltip="Государственная премия РСФСР имени братьев Васильевых"/>
              </a:rPr>
              <a:t>Государственной премии РСФСР имени братьев Васильевых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(1966), 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4" tooltip="Кавалер (титул)"/>
              </a:rPr>
              <a:t>кавалер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двух 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5" tooltip="Орден Ленина"/>
              </a:rPr>
              <a:t>орденов Ленина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(1938, 1967). </a:t>
            </a:r>
          </a:p>
        </p:txBody>
      </p:sp>
    </p:spTree>
    <p:extLst>
      <p:ext uri="{BB962C8B-B14F-4D97-AF65-F5344CB8AC3E}">
        <p14:creationId xmlns:p14="http://schemas.microsoft.com/office/powerpoint/2010/main" val="33818909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 том, что </a:t>
            </a:r>
            <a:r>
              <a:rPr lang="ru-RU" dirty="0" smtClean="0">
                <a:solidFill>
                  <a:schemeClr val="accent1"/>
                </a:solidFill>
              </a:rPr>
              <a:t>страшно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accent1"/>
                </a:solidFill>
              </a:rPr>
              <a:t>важно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200" i="1" dirty="0" smtClean="0">
                <a:solidFill>
                  <a:srgbClr val="FF0000"/>
                </a:solidFill>
              </a:rPr>
              <a:t>Важные вопросы и трудные ответы</a:t>
            </a:r>
            <a:endParaRPr lang="ru-RU" sz="32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53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1112</TotalTime>
  <Words>177</Words>
  <Application>Microsoft Office PowerPoint</Application>
  <PresentationFormat>Широкоэкранный</PresentationFormat>
  <Paragraphs>20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Garamond</vt:lpstr>
      <vt:lpstr>Times New Roman</vt:lpstr>
      <vt:lpstr>Натуральные материалы</vt:lpstr>
      <vt:lpstr>Презентация PowerPoint</vt:lpstr>
      <vt:lpstr>Презентация PowerPoint</vt:lpstr>
      <vt:lpstr>О том, что страшно важно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 том, что страшно важно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30</cp:revision>
  <dcterms:created xsi:type="dcterms:W3CDTF">2022-12-14T12:05:00Z</dcterms:created>
  <dcterms:modified xsi:type="dcterms:W3CDTF">2023-04-08T04:35:35Z</dcterms:modified>
</cp:coreProperties>
</file>