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3" r:id="rId4"/>
    <p:sldId id="274" r:id="rId5"/>
    <p:sldId id="276" r:id="rId6"/>
    <p:sldId id="282" r:id="rId7"/>
    <p:sldId id="280" r:id="rId8"/>
    <p:sldId id="281" r:id="rId9"/>
    <p:sldId id="28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722E"/>
    <a:srgbClr val="EFF1F5"/>
    <a:srgbClr val="E8EBF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73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36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975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97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77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96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99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36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688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886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71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9F200-70BC-44D9-B001-02A211008639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97D2D-D832-4E3F-9349-6AC48314D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55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earningapps.org/display?v=psdupw41n23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rpinsklib.ru/wp-content/uploads/2021/12/%D0%9B%D0%B8%D1%85%D0%B0%D1%87%D1%91%D0%B2-%D0%B7%D0%B0%D1%81%D1%82%D0%B0%D0%B2%D0%BA%D0%B0.jpg">
            <a:extLst>
              <a:ext uri="{FF2B5EF4-FFF2-40B4-BE49-F238E27FC236}">
                <a16:creationId xmlns:a16="http://schemas.microsoft.com/office/drawing/2014/main" id="{A1FD5D6E-CD99-4579-AF71-2F384C20E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294" y="0"/>
            <a:ext cx="1215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Блок-схема: сохраненные данные 2">
            <a:extLst>
              <a:ext uri="{FF2B5EF4-FFF2-40B4-BE49-F238E27FC236}">
                <a16:creationId xmlns:a16="http://schemas.microsoft.com/office/drawing/2014/main" id="{878014A0-2D12-4502-9883-DE921466C0FC}"/>
              </a:ext>
            </a:extLst>
          </p:cNvPr>
          <p:cNvSpPr/>
          <p:nvPr/>
        </p:nvSpPr>
        <p:spPr>
          <a:xfrm rot="508876">
            <a:off x="-1167730" y="-1907144"/>
            <a:ext cx="10934991" cy="9556165"/>
          </a:xfrm>
          <a:prstGeom prst="flowChartOnlineStorage">
            <a:avLst/>
          </a:prstGeom>
          <a:solidFill>
            <a:srgbClr val="EFF1F5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F487DD-8AAB-4FA5-B733-BC5B4C621BF6}"/>
              </a:ext>
            </a:extLst>
          </p:cNvPr>
          <p:cNvSpPr/>
          <p:nvPr/>
        </p:nvSpPr>
        <p:spPr>
          <a:xfrm>
            <a:off x="2221824" y="98170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Дмитрий</a:t>
            </a:r>
          </a:p>
          <a:p>
            <a:pPr algn="ctr"/>
            <a:r>
              <a:rPr lang="ru-RU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Сергеевич</a:t>
            </a:r>
          </a:p>
          <a:p>
            <a:pPr algn="ctr"/>
            <a:r>
              <a:rPr lang="ru-RU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Лихачев</a:t>
            </a:r>
            <a:endParaRPr lang="en-US" sz="7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itka Banner" panose="02000505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311FD-7A59-4C82-8738-507D26EDFBFA}"/>
              </a:ext>
            </a:extLst>
          </p:cNvPr>
          <p:cNvSpPr txBox="1"/>
          <p:nvPr/>
        </p:nvSpPr>
        <p:spPr>
          <a:xfrm rot="20709450">
            <a:off x="3326076" y="5683330"/>
            <a:ext cx="4549100" cy="110771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374435"/>
              </a:avLst>
            </a:prstTxWarp>
            <a:spAutoFit/>
          </a:bodyPr>
          <a:lstStyle/>
          <a:p>
            <a:r>
              <a:rPr lang="ru-RU" sz="2800" b="1" dirty="0">
                <a:latin typeface="GOST type A" panose="020B0500000000000000" pitchFamily="34" charset="0"/>
              </a:rPr>
              <a:t>«Надо прожить жизнь с достоинством, </a:t>
            </a:r>
          </a:p>
          <a:p>
            <a:pPr algn="r"/>
            <a:r>
              <a:rPr lang="ru-RU" sz="2800" b="1" dirty="0">
                <a:latin typeface="GOST type A" panose="020B0500000000000000" pitchFamily="34" charset="0"/>
              </a:rPr>
              <a:t>чтобы не было стыдно вспомнить»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EC786CBE-9FAC-46D4-BFB7-DA4C429752C1}"/>
              </a:ext>
            </a:extLst>
          </p:cNvPr>
          <p:cNvSpPr/>
          <p:nvPr/>
        </p:nvSpPr>
        <p:spPr>
          <a:xfrm rot="20909142">
            <a:off x="2583423" y="6096692"/>
            <a:ext cx="5324046" cy="874342"/>
          </a:xfrm>
          <a:custGeom>
            <a:avLst/>
            <a:gdLst>
              <a:gd name="connsiteX0" fmla="*/ 0 w 9375648"/>
              <a:gd name="connsiteY0" fmla="*/ 1853697 h 1853697"/>
              <a:gd name="connsiteX1" fmla="*/ 4925568 w 9375648"/>
              <a:gd name="connsiteY1" fmla="*/ 12705 h 1853697"/>
              <a:gd name="connsiteX2" fmla="*/ 9375648 w 9375648"/>
              <a:gd name="connsiteY2" fmla="*/ 1049025 h 185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5648" h="1853697">
                <a:moveTo>
                  <a:pt x="0" y="1853697"/>
                </a:moveTo>
                <a:cubicBezTo>
                  <a:pt x="1681480" y="1000257"/>
                  <a:pt x="3362960" y="146817"/>
                  <a:pt x="4925568" y="12705"/>
                </a:cubicBezTo>
                <a:cubicBezTo>
                  <a:pt x="6488176" y="-121407"/>
                  <a:pt x="8591296" y="845825"/>
                  <a:pt x="9375648" y="1049025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апля 8">
            <a:extLst>
              <a:ext uri="{FF2B5EF4-FFF2-40B4-BE49-F238E27FC236}">
                <a16:creationId xmlns:a16="http://schemas.microsoft.com/office/drawing/2014/main" id="{5869C4D2-658A-44B1-AC90-71F28123D03C}"/>
              </a:ext>
            </a:extLst>
          </p:cNvPr>
          <p:cNvSpPr/>
          <p:nvPr/>
        </p:nvSpPr>
        <p:spPr>
          <a:xfrm rot="13493690">
            <a:off x="-1270280" y="-4054238"/>
            <a:ext cx="4073237" cy="7481455"/>
          </a:xfrm>
          <a:prstGeom prst="teardrop">
            <a:avLst>
              <a:gd name="adj" fmla="val 101439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98FB6-8B6E-4294-97F9-080B1CA8037A}"/>
              </a:ext>
            </a:extLst>
          </p:cNvPr>
          <p:cNvSpPr txBox="1"/>
          <p:nvPr/>
        </p:nvSpPr>
        <p:spPr>
          <a:xfrm>
            <a:off x="369780" y="-16072"/>
            <a:ext cx="8499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GOST type A" panose="020B0500000000000000" pitchFamily="34" charset="0"/>
              </a:rPr>
              <a:t>«С рождением человека родится и его время»</a:t>
            </a:r>
          </a:p>
        </p:txBody>
      </p:sp>
      <p:pic>
        <p:nvPicPr>
          <p:cNvPr id="12" name="Picture 2" descr="http://evpaknigi.ru/image/cache/catalog/pict/9785389092501~433878-1000x1000.jpg">
            <a:extLst>
              <a:ext uri="{FF2B5EF4-FFF2-40B4-BE49-F238E27FC236}">
                <a16:creationId xmlns:a16="http://schemas.microsoft.com/office/drawing/2014/main" id="{AEEB2CCD-2468-4B2B-BCEF-CD92B03FB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58" y="1606951"/>
            <a:ext cx="6096000" cy="6096000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128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Лейтенант Шмидт - 15 строчек. отрывок фильма 🎥 киностудии имени М.Горького _Доживем до понедельника_">
            <a:hlinkClick r:id="" action="ppaction://media"/>
            <a:extLst>
              <a:ext uri="{FF2B5EF4-FFF2-40B4-BE49-F238E27FC236}">
                <a16:creationId xmlns:a16="http://schemas.microsoft.com/office/drawing/2014/main" id="{B4414592-1D43-4C61-8F3C-F5097A5EC88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4075" b="12005"/>
          <a:stretch/>
        </p:blipFill>
        <p:spPr>
          <a:xfrm>
            <a:off x="135924" y="463620"/>
            <a:ext cx="9616814" cy="5331123"/>
          </a:xfr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012FBBE-DC74-46C6-8A09-C1CF368C3418}"/>
              </a:ext>
            </a:extLst>
          </p:cNvPr>
          <p:cNvGrpSpPr/>
          <p:nvPr/>
        </p:nvGrpSpPr>
        <p:grpSpPr>
          <a:xfrm>
            <a:off x="0" y="6311900"/>
            <a:ext cx="8536797" cy="546100"/>
            <a:chOff x="0" y="6311900"/>
            <a:chExt cx="8536797" cy="546100"/>
          </a:xfrm>
          <a:solidFill>
            <a:schemeClr val="bg1">
              <a:lumMod val="85000"/>
            </a:schemeClr>
          </a:solidFill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EDB5FC8-80DC-401E-A71C-F8D37E0CF81E}"/>
                </a:ext>
              </a:extLst>
            </p:cNvPr>
            <p:cNvSpPr txBox="1"/>
            <p:nvPr/>
          </p:nvSpPr>
          <p:spPr>
            <a:xfrm>
              <a:off x="269790" y="6408922"/>
              <a:ext cx="8267007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</a:rPr>
                <a:t>Дмитрий Сергеевич Лихачев (28 ноября 1906 – 30 сентября 1999 гг.)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B718A78-490B-45DB-9089-BF8903ABCDF1}"/>
                </a:ext>
              </a:extLst>
            </p:cNvPr>
            <p:cNvSpPr/>
            <p:nvPr/>
          </p:nvSpPr>
          <p:spPr>
            <a:xfrm>
              <a:off x="0" y="6311900"/>
              <a:ext cx="271849" cy="546100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softEdge rad="12700"/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C6A630-A94B-45C1-BF46-C881243DF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1958" y="4368885"/>
            <a:ext cx="2314353" cy="232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6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8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1700D-A1FB-45F8-B8B5-58E7BD1AA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90" y="158843"/>
            <a:ext cx="4163801" cy="701769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СОВЕСТЬ…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F2F324D-88E6-4D3D-8880-1E51B423B222}"/>
              </a:ext>
            </a:extLst>
          </p:cNvPr>
          <p:cNvGrpSpPr/>
          <p:nvPr/>
        </p:nvGrpSpPr>
        <p:grpSpPr>
          <a:xfrm>
            <a:off x="0" y="6311900"/>
            <a:ext cx="8536797" cy="546100"/>
            <a:chOff x="0" y="6311900"/>
            <a:chExt cx="8536797" cy="54610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7D92C63-5C20-4CE8-A72E-7864029F1E09}"/>
                </a:ext>
              </a:extLst>
            </p:cNvPr>
            <p:cNvSpPr txBox="1"/>
            <p:nvPr/>
          </p:nvSpPr>
          <p:spPr>
            <a:xfrm>
              <a:off x="269790" y="6408922"/>
              <a:ext cx="8267007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</a:rPr>
                <a:t>Дмитрий Сергеевич Лихачев (28 ноября 1906 – 30 сентября 1999 гг.)</a:t>
              </a: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1E7E706-8D5A-4BFE-906E-CF986A746016}"/>
                </a:ext>
              </a:extLst>
            </p:cNvPr>
            <p:cNvSpPr/>
            <p:nvPr/>
          </p:nvSpPr>
          <p:spPr>
            <a:xfrm>
              <a:off x="0" y="6311900"/>
              <a:ext cx="271849" cy="5461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softEdge rad="12700"/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бъект 6">
            <a:extLst>
              <a:ext uri="{FF2B5EF4-FFF2-40B4-BE49-F238E27FC236}">
                <a16:creationId xmlns:a16="http://schemas.microsoft.com/office/drawing/2014/main" id="{3862413A-C6FC-47D0-A3B9-AED46ABF9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924" y="1037711"/>
            <a:ext cx="10515600" cy="5097090"/>
          </a:xfrm>
        </p:spPr>
        <p:txBody>
          <a:bodyPr>
            <a:normAutofit/>
          </a:bodyPr>
          <a:lstStyle/>
          <a:p>
            <a:r>
              <a:rPr lang="ru-RU" sz="3200" i="1" dirty="0">
                <a:solidFill>
                  <a:schemeClr val="accent4">
                    <a:lumMod val="75000"/>
                  </a:schemeClr>
                </a:solidFill>
                <a:highlight>
                  <a:srgbClr val="FFFF00"/>
                </a:highlight>
              </a:rPr>
              <a:t>Совесть </a:t>
            </a:r>
            <a:r>
              <a:rPr lang="ru-RU" sz="3200" dirty="0"/>
              <a:t>– это чувство нравственной ответственности за своё поведение перед окружающими людьми, обществом. Совесть – это способность человека оценить свои поступки. (словарь Ожегова)</a:t>
            </a:r>
          </a:p>
          <a:p>
            <a:r>
              <a:rPr lang="ru-RU" sz="3200" i="1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</a:rPr>
              <a:t>Совесть</a:t>
            </a:r>
            <a:r>
              <a:rPr lang="ru-RU" sz="3200" dirty="0"/>
              <a:t> – это в основном память, к которой присоединяется моральная оценка совершённого (Д.С. Лихачёв)</a:t>
            </a:r>
          </a:p>
          <a:p>
            <a:r>
              <a:rPr lang="ru-RU" sz="3200" dirty="0"/>
              <a:t>Чтобы сохранить </a:t>
            </a:r>
            <a:r>
              <a:rPr lang="ru-RU" sz="3200" i="1" dirty="0">
                <a:solidFill>
                  <a:schemeClr val="accent4">
                    <a:lumMod val="75000"/>
                  </a:schemeClr>
                </a:solidFill>
                <a:highlight>
                  <a:srgbClr val="FFFF00"/>
                </a:highlight>
              </a:rPr>
              <a:t>совесть</a:t>
            </a:r>
            <a:r>
              <a:rPr lang="ru-RU" sz="3200" dirty="0"/>
              <a:t> чистой, надо поднять её  выше совести всех прочих людей (Флобер Г.)</a:t>
            </a:r>
          </a:p>
          <a:p>
            <a:r>
              <a:rPr lang="ru-RU" sz="3200" i="1" dirty="0"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</a:rPr>
              <a:t>Совесть</a:t>
            </a:r>
            <a:r>
              <a:rPr lang="ru-RU" sz="3200" dirty="0"/>
              <a:t> обычно мучит не тех, кто виноват. (Ремарк Э.)</a:t>
            </a:r>
          </a:p>
        </p:txBody>
      </p:sp>
      <p:pic>
        <p:nvPicPr>
          <p:cNvPr id="9" name="Picture 2" descr="http://evpaknigi.ru/image/cache/catalog/pict/9785389092501~433878-1000x1000.jpg">
            <a:extLst>
              <a:ext uri="{FF2B5EF4-FFF2-40B4-BE49-F238E27FC236}">
                <a16:creationId xmlns:a16="http://schemas.microsoft.com/office/drawing/2014/main" id="{6C79204D-C7CC-4B79-9A5F-BCFFCD699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014" y="1767521"/>
            <a:ext cx="2470048" cy="247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cdn1.ozone.ru/s3/multimedia-n/6535885871.jpg">
            <a:extLst>
              <a:ext uri="{FF2B5EF4-FFF2-40B4-BE49-F238E27FC236}">
                <a16:creationId xmlns:a16="http://schemas.microsoft.com/office/drawing/2014/main" id="{0C6B74E0-7428-4EAC-BBA0-5CA8078D6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1372" y="0"/>
            <a:ext cx="1300628" cy="207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.pinimg.com/736x/3d/fb/51/3dfb5145b7a1108f83ee8b46392775f8--sculpter-jouer.jpg">
            <a:extLst>
              <a:ext uri="{FF2B5EF4-FFF2-40B4-BE49-F238E27FC236}">
                <a16:creationId xmlns:a16="http://schemas.microsoft.com/office/drawing/2014/main" id="{BA626E62-91CB-4CA2-B67F-1671C43F0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1372" y="5561142"/>
            <a:ext cx="1422778" cy="169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upload.wikimedia.org/wikipedia/commons/thumb/c/c4/Commanville_-_Souvenirs_sur_Gustave_Flaubert_-_Illustration_p._10.png/1200px-Commanville_-_Souvenirs_sur_Gustave_Flaubert_-_Illustration_p._10.png">
            <a:extLst>
              <a:ext uri="{FF2B5EF4-FFF2-40B4-BE49-F238E27FC236}">
                <a16:creationId xmlns:a16="http://schemas.microsoft.com/office/drawing/2014/main" id="{713E2B95-DE58-49A1-B155-6207E02ED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000" y="3694507"/>
            <a:ext cx="1401704" cy="186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C01CF03-66A4-4F15-8911-9F721B66C66D}"/>
              </a:ext>
            </a:extLst>
          </p:cNvPr>
          <p:cNvSpPr/>
          <p:nvPr/>
        </p:nvSpPr>
        <p:spPr>
          <a:xfrm>
            <a:off x="11063806" y="5001519"/>
            <a:ext cx="1128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Флобер Г.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31532FE-DE06-4078-8790-02B15F9238DC}"/>
              </a:ext>
            </a:extLst>
          </p:cNvPr>
          <p:cNvSpPr/>
          <p:nvPr/>
        </p:nvSpPr>
        <p:spPr>
          <a:xfrm>
            <a:off x="10870015" y="6439700"/>
            <a:ext cx="1488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Эрих Ремарк </a:t>
            </a:r>
          </a:p>
        </p:txBody>
      </p:sp>
    </p:spTree>
    <p:extLst>
      <p:ext uri="{BB962C8B-B14F-4D97-AF65-F5344CB8AC3E}">
        <p14:creationId xmlns:p14="http://schemas.microsoft.com/office/powerpoint/2010/main" val="3505367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karpinsklib.ru/wp-content/uploads/2021/12/%D0%9B%D0%B8%D1%85%D0%B0%D1%87%D1%91%D0%B2-%D0%B7%D0%B0%D1%81%D1%82%D0%B0%D0%B2%D0%BA%D0%B0.jpg">
            <a:extLst>
              <a:ext uri="{FF2B5EF4-FFF2-40B4-BE49-F238E27FC236}">
                <a16:creationId xmlns:a16="http://schemas.microsoft.com/office/drawing/2014/main" id="{0DE6ACF0-6A35-4DD6-99DA-76E9D8175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294" y="0"/>
            <a:ext cx="1215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Блок-схема: сохраненные данные 11">
            <a:extLst>
              <a:ext uri="{FF2B5EF4-FFF2-40B4-BE49-F238E27FC236}">
                <a16:creationId xmlns:a16="http://schemas.microsoft.com/office/drawing/2014/main" id="{B502E0A9-ADC8-49E4-967B-51EE7C9301CE}"/>
              </a:ext>
            </a:extLst>
          </p:cNvPr>
          <p:cNvSpPr/>
          <p:nvPr/>
        </p:nvSpPr>
        <p:spPr>
          <a:xfrm rot="325918">
            <a:off x="-1514581" y="-1804587"/>
            <a:ext cx="11803261" cy="9477543"/>
          </a:xfrm>
          <a:prstGeom prst="flowChartOnlineStorage">
            <a:avLst/>
          </a:prstGeom>
          <a:solidFill>
            <a:srgbClr val="EFF1F5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A30FC-6A07-4962-98F8-26EC87770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27" y="-168397"/>
            <a:ext cx="10515600" cy="1325563"/>
          </a:xfrm>
        </p:spPr>
        <p:txBody>
          <a:bodyPr/>
          <a:lstStyle/>
          <a:p>
            <a:r>
              <a:rPr lang="ru-RU" sz="47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  <a:latin typeface="Bahnschrift" panose="020B0502040204020203" pitchFamily="34" charset="0"/>
              </a:rPr>
              <a:t>Чемодан ВАЖНЫХ МЕЛОЧЕЙ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DEF699B6-F55D-4E5E-9D95-9B1F352F4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9790" y="1060436"/>
            <a:ext cx="6467416" cy="52024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1003E3-C822-4640-8F1A-C14BC9B6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987" y="5532437"/>
            <a:ext cx="1380540" cy="1325563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532ECF1-1A44-4563-B353-931097426C9A}"/>
              </a:ext>
            </a:extLst>
          </p:cNvPr>
          <p:cNvGrpSpPr/>
          <p:nvPr/>
        </p:nvGrpSpPr>
        <p:grpSpPr>
          <a:xfrm>
            <a:off x="0" y="6311900"/>
            <a:ext cx="8274543" cy="546100"/>
            <a:chOff x="0" y="6311900"/>
            <a:chExt cx="4046630" cy="546100"/>
          </a:xfrm>
          <a:solidFill>
            <a:schemeClr val="bg1">
              <a:lumMod val="85000"/>
            </a:schemeClr>
          </a:solidFill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4671AD-9282-4F74-9280-756AD6CCFE6E}"/>
                </a:ext>
              </a:extLst>
            </p:cNvPr>
            <p:cNvSpPr txBox="1"/>
            <p:nvPr/>
          </p:nvSpPr>
          <p:spPr>
            <a:xfrm>
              <a:off x="66401" y="6409150"/>
              <a:ext cx="3980229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</a:rPr>
                <a:t>Дмитрий Сергеевич Лихачев «Просто о главном – о смысле жизни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12E9B5B-5F54-4235-8EAD-AA95C8572AD9}"/>
                </a:ext>
              </a:extLst>
            </p:cNvPr>
            <p:cNvSpPr/>
            <p:nvPr/>
          </p:nvSpPr>
          <p:spPr>
            <a:xfrm>
              <a:off x="0" y="6311900"/>
              <a:ext cx="94350" cy="546100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softEdge rad="12700"/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27E9365-007F-49B6-B90B-68DADF62783F}"/>
              </a:ext>
            </a:extLst>
          </p:cNvPr>
          <p:cNvSpPr txBox="1"/>
          <p:nvPr/>
        </p:nvSpPr>
        <p:spPr>
          <a:xfrm>
            <a:off x="145408" y="5733304"/>
            <a:ext cx="6207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hlinkClick r:id="rId5"/>
              </a:rPr>
              <a:t>Чемодан ВАЖНЫХ МЕЛОЧЕЙ Д.С. Лихачева (learningapps.org)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182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rpinsklib.ru/wp-content/uploads/2021/12/%D0%9B%D0%B8%D1%85%D0%B0%D1%87%D1%91%D0%B2-%D0%B7%D0%B0%D1%81%D1%82%D0%B0%D0%B2%D0%BA%D0%B0.jpg">
            <a:extLst>
              <a:ext uri="{FF2B5EF4-FFF2-40B4-BE49-F238E27FC236}">
                <a16:creationId xmlns:a16="http://schemas.microsoft.com/office/drawing/2014/main" id="{A1FD5D6E-CD99-4579-AF71-2F384C20E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294" y="0"/>
            <a:ext cx="1215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Блок-схема: сохраненные данные 2">
            <a:extLst>
              <a:ext uri="{FF2B5EF4-FFF2-40B4-BE49-F238E27FC236}">
                <a16:creationId xmlns:a16="http://schemas.microsoft.com/office/drawing/2014/main" id="{878014A0-2D12-4502-9883-DE921466C0FC}"/>
              </a:ext>
            </a:extLst>
          </p:cNvPr>
          <p:cNvSpPr/>
          <p:nvPr/>
        </p:nvSpPr>
        <p:spPr>
          <a:xfrm rot="508876">
            <a:off x="-1167730" y="-1907144"/>
            <a:ext cx="10934991" cy="9556165"/>
          </a:xfrm>
          <a:prstGeom prst="flowChartOnlineStorage">
            <a:avLst/>
          </a:prstGeom>
          <a:solidFill>
            <a:srgbClr val="EFF1F5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F487DD-8AAB-4FA5-B733-BC5B4C621BF6}"/>
              </a:ext>
            </a:extLst>
          </p:cNvPr>
          <p:cNvSpPr/>
          <p:nvPr/>
        </p:nvSpPr>
        <p:spPr>
          <a:xfrm>
            <a:off x="2221824" y="98170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Дмитрий</a:t>
            </a:r>
          </a:p>
          <a:p>
            <a:pPr algn="ctr"/>
            <a:r>
              <a:rPr lang="ru-RU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Сергеевич</a:t>
            </a:r>
          </a:p>
          <a:p>
            <a:pPr algn="ctr"/>
            <a:r>
              <a:rPr lang="ru-RU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Лихачев - </a:t>
            </a:r>
            <a:endParaRPr lang="en-US" sz="7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itka Banner" panose="02000505000000020004" pitchFamily="2" charset="0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EC786CBE-9FAC-46D4-BFB7-DA4C429752C1}"/>
              </a:ext>
            </a:extLst>
          </p:cNvPr>
          <p:cNvSpPr/>
          <p:nvPr/>
        </p:nvSpPr>
        <p:spPr>
          <a:xfrm rot="20909142">
            <a:off x="2583423" y="6096692"/>
            <a:ext cx="5324046" cy="874342"/>
          </a:xfrm>
          <a:custGeom>
            <a:avLst/>
            <a:gdLst>
              <a:gd name="connsiteX0" fmla="*/ 0 w 9375648"/>
              <a:gd name="connsiteY0" fmla="*/ 1853697 h 1853697"/>
              <a:gd name="connsiteX1" fmla="*/ 4925568 w 9375648"/>
              <a:gd name="connsiteY1" fmla="*/ 12705 h 1853697"/>
              <a:gd name="connsiteX2" fmla="*/ 9375648 w 9375648"/>
              <a:gd name="connsiteY2" fmla="*/ 1049025 h 185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5648" h="1853697">
                <a:moveTo>
                  <a:pt x="0" y="1853697"/>
                </a:moveTo>
                <a:cubicBezTo>
                  <a:pt x="1681480" y="1000257"/>
                  <a:pt x="3362960" y="146817"/>
                  <a:pt x="4925568" y="12705"/>
                </a:cubicBezTo>
                <a:cubicBezTo>
                  <a:pt x="6488176" y="-121407"/>
                  <a:pt x="8591296" y="845825"/>
                  <a:pt x="9375648" y="1049025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апля 8">
            <a:extLst>
              <a:ext uri="{FF2B5EF4-FFF2-40B4-BE49-F238E27FC236}">
                <a16:creationId xmlns:a16="http://schemas.microsoft.com/office/drawing/2014/main" id="{5869C4D2-658A-44B1-AC90-71F28123D03C}"/>
              </a:ext>
            </a:extLst>
          </p:cNvPr>
          <p:cNvSpPr/>
          <p:nvPr/>
        </p:nvSpPr>
        <p:spPr>
          <a:xfrm rot="13493690">
            <a:off x="-1270280" y="-4054238"/>
            <a:ext cx="4073237" cy="7481455"/>
          </a:xfrm>
          <a:prstGeom prst="teardrop">
            <a:avLst>
              <a:gd name="adj" fmla="val 101439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98FB6-8B6E-4294-97F9-080B1CA8037A}"/>
              </a:ext>
            </a:extLst>
          </p:cNvPr>
          <p:cNvSpPr txBox="1"/>
          <p:nvPr/>
        </p:nvSpPr>
        <p:spPr>
          <a:xfrm>
            <a:off x="3297925" y="4327719"/>
            <a:ext cx="5094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Bahnschrift Condensed" panose="020B0502040204020203" pitchFamily="34" charset="0"/>
              </a:rPr>
              <a:t>СОВЕСТЬ НАЦИИ</a:t>
            </a:r>
          </a:p>
        </p:txBody>
      </p:sp>
      <p:pic>
        <p:nvPicPr>
          <p:cNvPr id="12" name="Picture 2" descr="http://evpaknigi.ru/image/cache/catalog/pict/9785389092501~433878-1000x1000.jpg">
            <a:extLst>
              <a:ext uri="{FF2B5EF4-FFF2-40B4-BE49-F238E27FC236}">
                <a16:creationId xmlns:a16="http://schemas.microsoft.com/office/drawing/2014/main" id="{AEEB2CCD-2468-4B2B-BCEF-CD92B03FB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58" y="1606951"/>
            <a:ext cx="6096000" cy="6096000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039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rpinsklib.ru/wp-content/uploads/2021/12/%D0%9B%D0%B8%D1%85%D0%B0%D1%87%D1%91%D0%B2-%D0%B7%D0%B0%D1%81%D1%82%D0%B0%D0%B2%D0%BA%D0%B0.jpg">
            <a:extLst>
              <a:ext uri="{FF2B5EF4-FFF2-40B4-BE49-F238E27FC236}">
                <a16:creationId xmlns:a16="http://schemas.microsoft.com/office/drawing/2014/main" id="{A1FD5D6E-CD99-4579-AF71-2F384C20E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294" y="0"/>
            <a:ext cx="1215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Блок-схема: сохраненные данные 2">
            <a:extLst>
              <a:ext uri="{FF2B5EF4-FFF2-40B4-BE49-F238E27FC236}">
                <a16:creationId xmlns:a16="http://schemas.microsoft.com/office/drawing/2014/main" id="{878014A0-2D12-4502-9883-DE921466C0FC}"/>
              </a:ext>
            </a:extLst>
          </p:cNvPr>
          <p:cNvSpPr/>
          <p:nvPr/>
        </p:nvSpPr>
        <p:spPr>
          <a:xfrm rot="508876">
            <a:off x="-816855" y="-1896512"/>
            <a:ext cx="10934991" cy="9556165"/>
          </a:xfrm>
          <a:prstGeom prst="flowChartOnlineStorage">
            <a:avLst/>
          </a:prstGeom>
          <a:solidFill>
            <a:srgbClr val="EFF1F5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EC786CBE-9FAC-46D4-BFB7-DA4C429752C1}"/>
              </a:ext>
            </a:extLst>
          </p:cNvPr>
          <p:cNvSpPr/>
          <p:nvPr/>
        </p:nvSpPr>
        <p:spPr>
          <a:xfrm rot="20909142">
            <a:off x="2583423" y="6096692"/>
            <a:ext cx="5324046" cy="874342"/>
          </a:xfrm>
          <a:custGeom>
            <a:avLst/>
            <a:gdLst>
              <a:gd name="connsiteX0" fmla="*/ 0 w 9375648"/>
              <a:gd name="connsiteY0" fmla="*/ 1853697 h 1853697"/>
              <a:gd name="connsiteX1" fmla="*/ 4925568 w 9375648"/>
              <a:gd name="connsiteY1" fmla="*/ 12705 h 1853697"/>
              <a:gd name="connsiteX2" fmla="*/ 9375648 w 9375648"/>
              <a:gd name="connsiteY2" fmla="*/ 1049025 h 185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5648" h="1853697">
                <a:moveTo>
                  <a:pt x="0" y="1853697"/>
                </a:moveTo>
                <a:cubicBezTo>
                  <a:pt x="1681480" y="1000257"/>
                  <a:pt x="3362960" y="146817"/>
                  <a:pt x="4925568" y="12705"/>
                </a:cubicBezTo>
                <a:cubicBezTo>
                  <a:pt x="6488176" y="-121407"/>
                  <a:pt x="8591296" y="845825"/>
                  <a:pt x="9375648" y="1049025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апля 8">
            <a:extLst>
              <a:ext uri="{FF2B5EF4-FFF2-40B4-BE49-F238E27FC236}">
                <a16:creationId xmlns:a16="http://schemas.microsoft.com/office/drawing/2014/main" id="{5869C4D2-658A-44B1-AC90-71F28123D03C}"/>
              </a:ext>
            </a:extLst>
          </p:cNvPr>
          <p:cNvSpPr/>
          <p:nvPr/>
        </p:nvSpPr>
        <p:spPr>
          <a:xfrm rot="13493690">
            <a:off x="-1270280" y="-4054238"/>
            <a:ext cx="4073237" cy="7481455"/>
          </a:xfrm>
          <a:prstGeom prst="teardrop">
            <a:avLst>
              <a:gd name="adj" fmla="val 101439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F487DD-8AAB-4FA5-B733-BC5B4C621BF6}"/>
              </a:ext>
            </a:extLst>
          </p:cNvPr>
          <p:cNvSpPr/>
          <p:nvPr/>
        </p:nvSpPr>
        <p:spPr>
          <a:xfrm>
            <a:off x="1309934" y="51171"/>
            <a:ext cx="70787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Дмитрий Сергеевич Лихачев</a:t>
            </a:r>
            <a:endParaRPr lang="en-US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itka Banner" panose="02000505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98FB6-8B6E-4294-97F9-080B1CA8037A}"/>
              </a:ext>
            </a:extLst>
          </p:cNvPr>
          <p:cNvSpPr txBox="1"/>
          <p:nvPr/>
        </p:nvSpPr>
        <p:spPr>
          <a:xfrm>
            <a:off x="152400" y="630529"/>
            <a:ext cx="7934965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6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С 1972 года руководил Археографической группой Ленинградского отделения Архива РАН</a:t>
            </a:r>
          </a:p>
          <a:p>
            <a:pPr marL="0" lvl="6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почетный доктор Университета имени Николая Коперника в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Торуне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Оксфорда, Эдинбургского университета, Университета Бордо, Цюрихского университета, Будапештского университета имени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Лоранда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Этвеша, Софийского университета, Карлова университета, Сиенского университета. </a:t>
            </a:r>
          </a:p>
          <a:p>
            <a:pPr marL="0" lvl="6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член сербского литературно-научного и культурно-просветительного общества «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Српска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матица», Философского научного общества США. </a:t>
            </a:r>
          </a:p>
          <a:p>
            <a:pPr marL="0" lvl="6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С 1989 года являлся членом Российского отделения Пен-клуба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5AF1AE1-E72C-46E5-B87A-0B26EB79026C}"/>
              </a:ext>
            </a:extLst>
          </p:cNvPr>
          <p:cNvSpPr/>
          <p:nvPr/>
        </p:nvSpPr>
        <p:spPr>
          <a:xfrm>
            <a:off x="8432234" y="5256313"/>
            <a:ext cx="4553518" cy="1919491"/>
          </a:xfrm>
          <a:prstGeom prst="roundRect">
            <a:avLst/>
          </a:prstGeom>
          <a:solidFill>
            <a:schemeClr val="accent6">
              <a:lumMod val="5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НАГРАДЫ</a:t>
            </a:r>
          </a:p>
          <a:p>
            <a:pPr algn="ctr"/>
            <a:r>
              <a:rPr lang="ru-RU" sz="3600" b="1" dirty="0"/>
              <a:t>И ЗВАНИЯ</a:t>
            </a:r>
          </a:p>
        </p:txBody>
      </p:sp>
    </p:spTree>
    <p:extLst>
      <p:ext uri="{BB962C8B-B14F-4D97-AF65-F5344CB8AC3E}">
        <p14:creationId xmlns:p14="http://schemas.microsoft.com/office/powerpoint/2010/main" val="530985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rpinsklib.ru/wp-content/uploads/2021/12/%D0%9B%D0%B8%D1%85%D0%B0%D1%87%D1%91%D0%B2-%D0%B7%D0%B0%D1%81%D1%82%D0%B0%D0%B2%D0%BA%D0%B0.jpg">
            <a:extLst>
              <a:ext uri="{FF2B5EF4-FFF2-40B4-BE49-F238E27FC236}">
                <a16:creationId xmlns:a16="http://schemas.microsoft.com/office/drawing/2014/main" id="{A1FD5D6E-CD99-4579-AF71-2F384C20E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294" y="0"/>
            <a:ext cx="1215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Блок-схема: сохраненные данные 2">
            <a:extLst>
              <a:ext uri="{FF2B5EF4-FFF2-40B4-BE49-F238E27FC236}">
                <a16:creationId xmlns:a16="http://schemas.microsoft.com/office/drawing/2014/main" id="{878014A0-2D12-4502-9883-DE921466C0FC}"/>
              </a:ext>
            </a:extLst>
          </p:cNvPr>
          <p:cNvSpPr/>
          <p:nvPr/>
        </p:nvSpPr>
        <p:spPr>
          <a:xfrm rot="508876">
            <a:off x="-816855" y="-1896512"/>
            <a:ext cx="10934991" cy="9556165"/>
          </a:xfrm>
          <a:prstGeom prst="flowChartOnlineStorage">
            <a:avLst/>
          </a:prstGeom>
          <a:solidFill>
            <a:srgbClr val="EFF1F5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EC786CBE-9FAC-46D4-BFB7-DA4C429752C1}"/>
              </a:ext>
            </a:extLst>
          </p:cNvPr>
          <p:cNvSpPr/>
          <p:nvPr/>
        </p:nvSpPr>
        <p:spPr>
          <a:xfrm rot="20909142">
            <a:off x="2583423" y="6096692"/>
            <a:ext cx="5324046" cy="874342"/>
          </a:xfrm>
          <a:custGeom>
            <a:avLst/>
            <a:gdLst>
              <a:gd name="connsiteX0" fmla="*/ 0 w 9375648"/>
              <a:gd name="connsiteY0" fmla="*/ 1853697 h 1853697"/>
              <a:gd name="connsiteX1" fmla="*/ 4925568 w 9375648"/>
              <a:gd name="connsiteY1" fmla="*/ 12705 h 1853697"/>
              <a:gd name="connsiteX2" fmla="*/ 9375648 w 9375648"/>
              <a:gd name="connsiteY2" fmla="*/ 1049025 h 185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5648" h="1853697">
                <a:moveTo>
                  <a:pt x="0" y="1853697"/>
                </a:moveTo>
                <a:cubicBezTo>
                  <a:pt x="1681480" y="1000257"/>
                  <a:pt x="3362960" y="146817"/>
                  <a:pt x="4925568" y="12705"/>
                </a:cubicBezTo>
                <a:cubicBezTo>
                  <a:pt x="6488176" y="-121407"/>
                  <a:pt x="8591296" y="845825"/>
                  <a:pt x="9375648" y="1049025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апля 8">
            <a:extLst>
              <a:ext uri="{FF2B5EF4-FFF2-40B4-BE49-F238E27FC236}">
                <a16:creationId xmlns:a16="http://schemas.microsoft.com/office/drawing/2014/main" id="{5869C4D2-658A-44B1-AC90-71F28123D03C}"/>
              </a:ext>
            </a:extLst>
          </p:cNvPr>
          <p:cNvSpPr/>
          <p:nvPr/>
        </p:nvSpPr>
        <p:spPr>
          <a:xfrm rot="13493690">
            <a:off x="-1270280" y="-4054238"/>
            <a:ext cx="4073237" cy="7481455"/>
          </a:xfrm>
          <a:prstGeom prst="teardrop">
            <a:avLst>
              <a:gd name="adj" fmla="val 101439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F487DD-8AAB-4FA5-B733-BC5B4C621BF6}"/>
              </a:ext>
            </a:extLst>
          </p:cNvPr>
          <p:cNvSpPr/>
          <p:nvPr/>
        </p:nvSpPr>
        <p:spPr>
          <a:xfrm>
            <a:off x="1309934" y="51171"/>
            <a:ext cx="70787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Дмитрий Сергеевич Лихачев</a:t>
            </a:r>
            <a:endParaRPr lang="en-US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itka Banner" panose="02000505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98FB6-8B6E-4294-97F9-080B1CA8037A}"/>
              </a:ext>
            </a:extLst>
          </p:cNvPr>
          <p:cNvSpPr txBox="1"/>
          <p:nvPr/>
        </p:nvSpPr>
        <p:spPr>
          <a:xfrm>
            <a:off x="370551" y="810228"/>
            <a:ext cx="7725699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иностранный член или член-корреспондент академий наук ряда стран: Академии наук Болгарии, Сербской академии наук и искусств, Венгерской академии наук, Британской академии, Австрийской академии наук, Геттингенской академии наук, Американской академии искусств и наук</a:t>
            </a:r>
          </a:p>
          <a:p>
            <a:pPr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дважды присуждена Государственная премия СССР</a:t>
            </a:r>
          </a:p>
          <a:p>
            <a:pPr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Герой Социалистического Труда с вручением ордена Ленина и золотой медали «Серп и Молот»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ервый кавалер ордена Святого апостола Андрея Первозванного</a:t>
            </a:r>
            <a:endParaRPr lang="ru-RU" sz="2800" b="1" dirty="0">
              <a:latin typeface="Bahnschrift Condensed" panose="020B0502040204020203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042749A-F8AA-4181-A5DE-B78C10705663}"/>
              </a:ext>
            </a:extLst>
          </p:cNvPr>
          <p:cNvSpPr/>
          <p:nvPr/>
        </p:nvSpPr>
        <p:spPr>
          <a:xfrm>
            <a:off x="8432234" y="5256313"/>
            <a:ext cx="4553518" cy="1919491"/>
          </a:xfrm>
          <a:prstGeom prst="roundRect">
            <a:avLst/>
          </a:prstGeom>
          <a:solidFill>
            <a:schemeClr val="accent6">
              <a:lumMod val="5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НАГРАДЫ</a:t>
            </a:r>
          </a:p>
          <a:p>
            <a:pPr algn="ctr"/>
            <a:r>
              <a:rPr lang="ru-RU" sz="3600" b="1" dirty="0"/>
              <a:t>И ЗВАНИЯ</a:t>
            </a:r>
          </a:p>
        </p:txBody>
      </p:sp>
    </p:spTree>
    <p:extLst>
      <p:ext uri="{BB962C8B-B14F-4D97-AF65-F5344CB8AC3E}">
        <p14:creationId xmlns:p14="http://schemas.microsoft.com/office/powerpoint/2010/main" val="2183328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rpinsklib.ru/wp-content/uploads/2021/12/%D0%9B%D0%B8%D1%85%D0%B0%D1%87%D1%91%D0%B2-%D0%B7%D0%B0%D1%81%D1%82%D0%B0%D0%B2%D0%BA%D0%B0.jpg">
            <a:extLst>
              <a:ext uri="{FF2B5EF4-FFF2-40B4-BE49-F238E27FC236}">
                <a16:creationId xmlns:a16="http://schemas.microsoft.com/office/drawing/2014/main" id="{A1FD5D6E-CD99-4579-AF71-2F384C20E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294" y="0"/>
            <a:ext cx="1215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Блок-схема: сохраненные данные 2">
            <a:extLst>
              <a:ext uri="{FF2B5EF4-FFF2-40B4-BE49-F238E27FC236}">
                <a16:creationId xmlns:a16="http://schemas.microsoft.com/office/drawing/2014/main" id="{878014A0-2D12-4502-9883-DE921466C0FC}"/>
              </a:ext>
            </a:extLst>
          </p:cNvPr>
          <p:cNvSpPr/>
          <p:nvPr/>
        </p:nvSpPr>
        <p:spPr>
          <a:xfrm rot="508876">
            <a:off x="-816855" y="-1896512"/>
            <a:ext cx="10934991" cy="9556165"/>
          </a:xfrm>
          <a:prstGeom prst="flowChartOnlineStorage">
            <a:avLst/>
          </a:prstGeom>
          <a:solidFill>
            <a:srgbClr val="EFF1F5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EC786CBE-9FAC-46D4-BFB7-DA4C429752C1}"/>
              </a:ext>
            </a:extLst>
          </p:cNvPr>
          <p:cNvSpPr/>
          <p:nvPr/>
        </p:nvSpPr>
        <p:spPr>
          <a:xfrm rot="20909142">
            <a:off x="2583423" y="6096692"/>
            <a:ext cx="5324046" cy="874342"/>
          </a:xfrm>
          <a:custGeom>
            <a:avLst/>
            <a:gdLst>
              <a:gd name="connsiteX0" fmla="*/ 0 w 9375648"/>
              <a:gd name="connsiteY0" fmla="*/ 1853697 h 1853697"/>
              <a:gd name="connsiteX1" fmla="*/ 4925568 w 9375648"/>
              <a:gd name="connsiteY1" fmla="*/ 12705 h 1853697"/>
              <a:gd name="connsiteX2" fmla="*/ 9375648 w 9375648"/>
              <a:gd name="connsiteY2" fmla="*/ 1049025 h 185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5648" h="1853697">
                <a:moveTo>
                  <a:pt x="0" y="1853697"/>
                </a:moveTo>
                <a:cubicBezTo>
                  <a:pt x="1681480" y="1000257"/>
                  <a:pt x="3362960" y="146817"/>
                  <a:pt x="4925568" y="12705"/>
                </a:cubicBezTo>
                <a:cubicBezTo>
                  <a:pt x="6488176" y="-121407"/>
                  <a:pt x="8591296" y="845825"/>
                  <a:pt x="9375648" y="1049025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апля 8">
            <a:extLst>
              <a:ext uri="{FF2B5EF4-FFF2-40B4-BE49-F238E27FC236}">
                <a16:creationId xmlns:a16="http://schemas.microsoft.com/office/drawing/2014/main" id="{5869C4D2-658A-44B1-AC90-71F28123D03C}"/>
              </a:ext>
            </a:extLst>
          </p:cNvPr>
          <p:cNvSpPr/>
          <p:nvPr/>
        </p:nvSpPr>
        <p:spPr>
          <a:xfrm rot="13493690">
            <a:off x="-1270280" y="-4054238"/>
            <a:ext cx="4073237" cy="7481455"/>
          </a:xfrm>
          <a:prstGeom prst="teardrop">
            <a:avLst>
              <a:gd name="adj" fmla="val 101439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F487DD-8AAB-4FA5-B733-BC5B4C621BF6}"/>
              </a:ext>
            </a:extLst>
          </p:cNvPr>
          <p:cNvSpPr/>
          <p:nvPr/>
        </p:nvSpPr>
        <p:spPr>
          <a:xfrm>
            <a:off x="1309934" y="51171"/>
            <a:ext cx="70787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Дмитрий Сергеевич Лихачев</a:t>
            </a:r>
            <a:endParaRPr lang="en-US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itka Banner" panose="02000505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98FB6-8B6E-4294-97F9-080B1CA8037A}"/>
              </a:ext>
            </a:extLst>
          </p:cNvPr>
          <p:cNvSpPr txBox="1"/>
          <p:nvPr/>
        </p:nvSpPr>
        <p:spPr>
          <a:xfrm>
            <a:off x="285850" y="2286311"/>
            <a:ext cx="77256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пост заместителя председателя постоянной Эдиционно-текстологической комиссии Международного комитета славистов, а также являлся членом Ученого совета Музея древнерусского искусства имени Андрея Рублева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AD8A4C9-1D7A-4608-8835-F4707CE99691}"/>
              </a:ext>
            </a:extLst>
          </p:cNvPr>
          <p:cNvSpPr/>
          <p:nvPr/>
        </p:nvSpPr>
        <p:spPr>
          <a:xfrm>
            <a:off x="8432234" y="5256313"/>
            <a:ext cx="4553518" cy="1919491"/>
          </a:xfrm>
          <a:prstGeom prst="roundRect">
            <a:avLst/>
          </a:prstGeom>
          <a:solidFill>
            <a:schemeClr val="accent6">
              <a:lumMod val="5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НАГРАДЫ</a:t>
            </a:r>
          </a:p>
          <a:p>
            <a:pPr algn="ctr"/>
            <a:r>
              <a:rPr lang="ru-RU" sz="3600" b="1" dirty="0"/>
              <a:t>И ЗВАНИЯ</a:t>
            </a:r>
          </a:p>
        </p:txBody>
      </p:sp>
    </p:spTree>
    <p:extLst>
      <p:ext uri="{BB962C8B-B14F-4D97-AF65-F5344CB8AC3E}">
        <p14:creationId xmlns:p14="http://schemas.microsoft.com/office/powerpoint/2010/main" val="1093964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rpinsklib.ru/wp-content/uploads/2021/12/%D0%9B%D0%B8%D1%85%D0%B0%D1%87%D1%91%D0%B2-%D0%B7%D0%B0%D1%81%D1%82%D0%B0%D0%B2%D0%BA%D0%B0.jpg">
            <a:extLst>
              <a:ext uri="{FF2B5EF4-FFF2-40B4-BE49-F238E27FC236}">
                <a16:creationId xmlns:a16="http://schemas.microsoft.com/office/drawing/2014/main" id="{A1FD5D6E-CD99-4579-AF71-2F384C20EC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42681" y="0"/>
            <a:ext cx="5671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Блок-схема: сохраненные данные 2">
            <a:extLst>
              <a:ext uri="{FF2B5EF4-FFF2-40B4-BE49-F238E27FC236}">
                <a16:creationId xmlns:a16="http://schemas.microsoft.com/office/drawing/2014/main" id="{878014A0-2D12-4502-9883-DE921466C0FC}"/>
              </a:ext>
            </a:extLst>
          </p:cNvPr>
          <p:cNvSpPr/>
          <p:nvPr/>
        </p:nvSpPr>
        <p:spPr>
          <a:xfrm rot="508876">
            <a:off x="-1167730" y="-1907144"/>
            <a:ext cx="10934991" cy="9556165"/>
          </a:xfrm>
          <a:prstGeom prst="flowChartOnlineStorage">
            <a:avLst/>
          </a:prstGeom>
          <a:solidFill>
            <a:srgbClr val="EFF1F5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F487DD-8AAB-4FA5-B733-BC5B4C621BF6}"/>
              </a:ext>
            </a:extLst>
          </p:cNvPr>
          <p:cNvSpPr/>
          <p:nvPr/>
        </p:nvSpPr>
        <p:spPr>
          <a:xfrm>
            <a:off x="2221824" y="98170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Дмитрий</a:t>
            </a:r>
          </a:p>
          <a:p>
            <a:pPr algn="ctr"/>
            <a:r>
              <a:rPr lang="ru-RU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Сергеевич</a:t>
            </a:r>
          </a:p>
          <a:p>
            <a:pPr algn="ctr"/>
            <a:r>
              <a:rPr lang="ru-RU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itka Banner" panose="02000505000000020004" pitchFamily="2" charset="0"/>
              </a:rPr>
              <a:t>Лихачев</a:t>
            </a:r>
            <a:endParaRPr lang="en-US" sz="7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itka Banner" panose="02000505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311FD-7A59-4C82-8738-507D26EDFBFA}"/>
              </a:ext>
            </a:extLst>
          </p:cNvPr>
          <p:cNvSpPr txBox="1"/>
          <p:nvPr/>
        </p:nvSpPr>
        <p:spPr>
          <a:xfrm rot="20709450">
            <a:off x="3326076" y="5683330"/>
            <a:ext cx="4549100" cy="110771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374435"/>
              </a:avLst>
            </a:prstTxWarp>
            <a:spAutoFit/>
          </a:bodyPr>
          <a:lstStyle/>
          <a:p>
            <a:r>
              <a:rPr lang="ru-RU" sz="2800" b="1" dirty="0">
                <a:latin typeface="GOST type A" panose="020B0500000000000000" pitchFamily="34" charset="0"/>
              </a:rPr>
              <a:t>«Надо прожить жизнь с достоинством, </a:t>
            </a:r>
          </a:p>
          <a:p>
            <a:pPr algn="r"/>
            <a:r>
              <a:rPr lang="ru-RU" sz="2800" b="1" dirty="0">
                <a:latin typeface="GOST type A" panose="020B0500000000000000" pitchFamily="34" charset="0"/>
              </a:rPr>
              <a:t>чтобы не было стыдно вспомнить»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EC786CBE-9FAC-46D4-BFB7-DA4C429752C1}"/>
              </a:ext>
            </a:extLst>
          </p:cNvPr>
          <p:cNvSpPr/>
          <p:nvPr/>
        </p:nvSpPr>
        <p:spPr>
          <a:xfrm rot="20909142">
            <a:off x="2583423" y="6096692"/>
            <a:ext cx="5324046" cy="874342"/>
          </a:xfrm>
          <a:custGeom>
            <a:avLst/>
            <a:gdLst>
              <a:gd name="connsiteX0" fmla="*/ 0 w 9375648"/>
              <a:gd name="connsiteY0" fmla="*/ 1853697 h 1853697"/>
              <a:gd name="connsiteX1" fmla="*/ 4925568 w 9375648"/>
              <a:gd name="connsiteY1" fmla="*/ 12705 h 1853697"/>
              <a:gd name="connsiteX2" fmla="*/ 9375648 w 9375648"/>
              <a:gd name="connsiteY2" fmla="*/ 1049025 h 185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5648" h="1853697">
                <a:moveTo>
                  <a:pt x="0" y="1853697"/>
                </a:moveTo>
                <a:cubicBezTo>
                  <a:pt x="1681480" y="1000257"/>
                  <a:pt x="3362960" y="146817"/>
                  <a:pt x="4925568" y="12705"/>
                </a:cubicBezTo>
                <a:cubicBezTo>
                  <a:pt x="6488176" y="-121407"/>
                  <a:pt x="8591296" y="845825"/>
                  <a:pt x="9375648" y="1049025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апля 8">
            <a:extLst>
              <a:ext uri="{FF2B5EF4-FFF2-40B4-BE49-F238E27FC236}">
                <a16:creationId xmlns:a16="http://schemas.microsoft.com/office/drawing/2014/main" id="{5869C4D2-658A-44B1-AC90-71F28123D03C}"/>
              </a:ext>
            </a:extLst>
          </p:cNvPr>
          <p:cNvSpPr/>
          <p:nvPr/>
        </p:nvSpPr>
        <p:spPr>
          <a:xfrm rot="13493690">
            <a:off x="-1270280" y="-4054238"/>
            <a:ext cx="4073237" cy="7481455"/>
          </a:xfrm>
          <a:prstGeom prst="teardrop">
            <a:avLst>
              <a:gd name="adj" fmla="val 101439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98FB6-8B6E-4294-97F9-080B1CA8037A}"/>
              </a:ext>
            </a:extLst>
          </p:cNvPr>
          <p:cNvSpPr txBox="1"/>
          <p:nvPr/>
        </p:nvSpPr>
        <p:spPr>
          <a:xfrm>
            <a:off x="369780" y="-16072"/>
            <a:ext cx="8499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GOST type A" panose="020B0500000000000000" pitchFamily="34" charset="0"/>
              </a:rPr>
              <a:t>«С рождением человека родится и его время»</a:t>
            </a:r>
          </a:p>
        </p:txBody>
      </p:sp>
      <p:pic>
        <p:nvPicPr>
          <p:cNvPr id="12" name="Picture 2" descr="http://evpaknigi.ru/image/cache/catalog/pict/9785389092501~433878-1000x1000.jpg">
            <a:extLst>
              <a:ext uri="{FF2B5EF4-FFF2-40B4-BE49-F238E27FC236}">
                <a16:creationId xmlns:a16="http://schemas.microsoft.com/office/drawing/2014/main" id="{AEEB2CCD-2468-4B2B-BCEF-CD92B03FB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58" y="1606951"/>
            <a:ext cx="6096000" cy="6096000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221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800</TotalTime>
  <Words>372</Words>
  <Application>Microsoft Office PowerPoint</Application>
  <PresentationFormat>Широкоэкранный</PresentationFormat>
  <Paragraphs>46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Bahnschrift</vt:lpstr>
      <vt:lpstr>Bahnschrift Condensed</vt:lpstr>
      <vt:lpstr>Calibri</vt:lpstr>
      <vt:lpstr>Calibri Light</vt:lpstr>
      <vt:lpstr>GOST type A</vt:lpstr>
      <vt:lpstr>Sitka Banner</vt:lpstr>
      <vt:lpstr>Times New Roman</vt:lpstr>
      <vt:lpstr>Office Theme</vt:lpstr>
      <vt:lpstr>Презентация PowerPoint</vt:lpstr>
      <vt:lpstr>Презентация PowerPoint</vt:lpstr>
      <vt:lpstr>СОВЕСТЬ…</vt:lpstr>
      <vt:lpstr>Чемодан ВАЖНЫХ МЕЛОЧЕЙ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219</cp:lastModifiedBy>
  <cp:revision>47</cp:revision>
  <dcterms:created xsi:type="dcterms:W3CDTF">2023-04-02T19:11:03Z</dcterms:created>
  <dcterms:modified xsi:type="dcterms:W3CDTF">2023-04-06T15:14:46Z</dcterms:modified>
</cp:coreProperties>
</file>