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717F90-E910-48F7-A592-8B4F290BF45C}" v="620" dt="2023-04-01T11:47:09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6296" autoAdjust="0"/>
  </p:normalViewPr>
  <p:slideViewPr>
    <p:cSldViewPr snapToGrid="0">
      <p:cViewPr>
        <p:scale>
          <a:sx n="95" d="100"/>
          <a:sy n="95" d="100"/>
        </p:scale>
        <p:origin x="-234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68147666-B5DA-42D7-860C-6326547BCB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004B30F-0DFB-41D3-B073-686D18F499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BFBDF-78BA-4949-898D-EAD6E750AE6A}" type="datetime1">
              <a:rPr lang="ru-RU" smtClean="0"/>
              <a:pPr/>
              <a:t>27.04.2023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02567D83-C42A-4FDB-8FA9-7C1D7EEC8C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412F133-C81D-4A71-81A9-DCF01AE09B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F1C08-02AE-4968-A72D-572883DF4A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04657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CB6C3-6DFD-4167-A658-5BE28C6F2E89}" type="datetime1">
              <a:rPr lang="ru-RU" smtClean="0"/>
              <a:pPr/>
              <a:t>27.04.2023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77A0C-2EBD-498E-B4E9-127161EE7B67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4616132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77A0C-2EBD-498E-B4E9-127161EE7B6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009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Прямоугольник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Полилиния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Полилиния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Прямоугольник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Полилиния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Полилиния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Полилиния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Полилиния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Полилиния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Полилиния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Полилиния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Полилиния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Полилиния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Полилиния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Полилиния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Полилиния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Полилиния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Полилиния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Полилиния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Полилиния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Полилиния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Полилиния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Полилиния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Полилиния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Полилиния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Полилиния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Полилиния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Полилиния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Прямоугольник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Полилиния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Полилиния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Полилиния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Полилиния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Полилиния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Полилиния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Полилиния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Полилиния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Полилиния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Полилиния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Полилиния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Прямоугольник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Полилиния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Полилиния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Полилиния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Полилиния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Полилиния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Полилиния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Полилиния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Полилиния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Полилиния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Полилиния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Полилиния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Полилиния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Полилиния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 rtlCol="0"/>
          <a:lstStyle/>
          <a:p>
            <a:pPr rtl="0"/>
            <a:fld id="{226E71D3-32FD-4BA5-B5EB-6BA9A9FD8591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59E4B2-A3D8-4E01-8BC6-84D9C784D038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41411" y="4424362"/>
            <a:ext cx="9906000" cy="1374776"/>
          </a:xfrm>
        </p:spPr>
        <p:txBody>
          <a:bodyPr rtlCol="0"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97D021-FD91-4644-8402-293C117D3111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141410" y="2249486"/>
            <a:ext cx="4878389" cy="3541714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2249486"/>
            <a:ext cx="4875211" cy="3541714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A446B8D-7EB0-4130-A1FC-46E3E64ABB45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370019" y="2249486"/>
            <a:ext cx="4649783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141410" y="3073397"/>
            <a:ext cx="4878391" cy="2717801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8" y="2249485"/>
            <a:ext cx="4646602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3073397"/>
            <a:ext cx="4875210" cy="2717801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7574F0-16D3-408F-93FA-6916DC1BAD3F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8FA92F-4FA8-43EA-8BD5-5329899B798B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F9D3BB-142D-4258-B666-85B58B1145CB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56200" y="592666"/>
            <a:ext cx="5891209" cy="5198534"/>
          </a:xfrm>
        </p:spPr>
        <p:txBody>
          <a:bodyPr rtlCol="0" anchor="ctr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6705" y="2249486"/>
            <a:ext cx="3856037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3E524F-E058-4C39-9ED8-E9101EFBBB22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2249486"/>
            <a:ext cx="5934511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762E06-9654-4BE2-A90A-221151FA31EE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5124020"/>
            <a:ext cx="9910859" cy="682472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5AF4B-3067-46C7-9F81-423C1983FDBA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4419599"/>
            <a:ext cx="9904459" cy="137159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F76350-5A7E-49DF-99E3-394F6CC410C2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65557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4309919"/>
            <a:ext cx="9906002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3093FAE-6D00-4E44-978A-F35CBD440AC4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60" name="Надпись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«</a:t>
            </a:r>
          </a:p>
        </p:txBody>
      </p:sp>
      <p:sp>
        <p:nvSpPr>
          <p:cNvPr id="61" name="Надпись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4657655"/>
            <a:ext cx="9904505" cy="1140644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1024B8-AC39-4FCC-A1F2-3D04B286AAD6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41410" y="2674463"/>
            <a:ext cx="3196899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1127918" y="3360263"/>
            <a:ext cx="3208735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514766" y="2677635"/>
            <a:ext cx="3184385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504213" y="3363435"/>
            <a:ext cx="3195830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442" y="2674463"/>
            <a:ext cx="3194968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7852442" y="3360263"/>
            <a:ext cx="3194968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D38531-F63B-46B5-A1F2-4DAD01111027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41413" y="4404596"/>
            <a:ext cx="319524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0" name="Рисунок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1141413" y="4980858"/>
            <a:ext cx="3195240" cy="8178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489053" y="4404596"/>
            <a:ext cx="320040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487593" y="4980857"/>
            <a:ext cx="3200400" cy="81034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567" y="4404595"/>
            <a:ext cx="3190741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7852442" y="4980854"/>
            <a:ext cx="3194968" cy="810345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28A567-3EB0-43DA-894A-BE4F62865DB3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C780E6-16D2-4C01-BF69-64889FBB0B25}" type="datetime1">
              <a:rPr lang="ru-RU" noProof="0" smtClean="0"/>
              <a:pPr rtl="0"/>
              <a:t>27.04.2023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0" y="609599"/>
            <a:ext cx="7748590" cy="5181601"/>
          </a:xfrm>
        </p:spPr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EF6A54-205A-4894-85CA-836FFE127AC4}" type="datetime1">
              <a:rPr lang="ru-RU" noProof="0" smtClean="0"/>
              <a:pPr rtl="0"/>
              <a:t>27.04.2023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Прямоугольник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Полилиния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Полилиния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Полилиния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Полилиния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Полилиния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Полилиния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Полилиния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Полилиния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Полилиния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Полилиния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Линия 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Полилиния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Полилиния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Полилиния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Полилиния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Прямоугольник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Полилиния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Полилиния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Полилиния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Полилиния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Полилиния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Полилиния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Полилиния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Полилиния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Полилиния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Полилиния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Группа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Полилиния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Полилиния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Полилиния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Полилиния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Полилиния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Полилиния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Полилиния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Полилиния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Полилиния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Прямоугольник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DDB632F-057E-4E6C-9691-0FCDB525310C}" type="datetime1">
              <a:rPr lang="ru-RU" noProof="0" smtClean="0"/>
              <a:pPr/>
              <a:t>27.04.2023</a:t>
            </a:fld>
            <a:endParaRPr lang="ru-RU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ru-RU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D22F896-40B5-4ADD-8801-0D06FADFA095}" type="slidenum">
              <a:rPr lang="ru-RU" noProof="0" smtClean="0"/>
              <a:pPr/>
              <a:t>‹#›</a:t>
            </a:fld>
            <a:endParaRPr lang="ru-RU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7706" y="1208629"/>
            <a:ext cx="8791575" cy="238760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3100" dirty="0">
                <a:latin typeface="Times New Roman"/>
                <a:cs typeface="Calibri"/>
              </a:rPr>
              <a:t>Региональный этап конкурса мультимедийных учебно-методических комплексов учителей  </a:t>
            </a:r>
            <a:br>
              <a:rPr lang="ru-RU" sz="3100" dirty="0">
                <a:latin typeface="Times New Roman"/>
                <a:cs typeface="Calibri"/>
              </a:rPr>
            </a:br>
            <a:r>
              <a:rPr lang="ru-RU" sz="3100" dirty="0">
                <a:latin typeface="Calibri"/>
                <a:cs typeface="Calibri"/>
              </a:rPr>
              <a:t>«</a:t>
            </a:r>
            <a:r>
              <a:rPr lang="ru-RU" sz="3100" dirty="0">
                <a:latin typeface="Times New Roman"/>
                <a:cs typeface="Calibri"/>
              </a:rPr>
              <a:t>Наследники Д. С. Лихачева</a:t>
            </a:r>
            <a:r>
              <a:rPr lang="ru-RU" sz="3100" dirty="0">
                <a:latin typeface="Calibri"/>
                <a:cs typeface="Calibri"/>
              </a:rPr>
              <a:t>»</a:t>
            </a:r>
            <a:br>
              <a:rPr lang="ru-RU" sz="3100" dirty="0">
                <a:latin typeface="Calibri"/>
                <a:cs typeface="Calibri"/>
              </a:rPr>
            </a:br>
            <a:r>
              <a:rPr lang="ru-RU" sz="4000" dirty="0">
                <a:latin typeface="Calibri"/>
                <a:cs typeface="Calibri"/>
              </a:rPr>
              <a:t/>
            </a:r>
            <a:br>
              <a:rPr lang="ru-RU" sz="4000" dirty="0">
                <a:latin typeface="Calibri"/>
                <a:cs typeface="Calibri"/>
              </a:rPr>
            </a:br>
            <a:r>
              <a:rPr lang="ru-RU" sz="4000" dirty="0">
                <a:latin typeface="Calibri"/>
                <a:cs typeface="Calibri"/>
              </a:rPr>
              <a:t>Классный час </a:t>
            </a:r>
            <a:br>
              <a:rPr lang="ru-RU" sz="4000" dirty="0">
                <a:latin typeface="Calibri"/>
                <a:cs typeface="Calibri"/>
              </a:rPr>
            </a:br>
            <a:r>
              <a:rPr lang="ru-RU" sz="4000" dirty="0">
                <a:latin typeface="Calibri"/>
                <a:cs typeface="Calibri"/>
              </a:rPr>
              <a:t>«Путями доброты»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67820" y="3602038"/>
            <a:ext cx="8992858" cy="267655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r" rtl="0"/>
            <a:r>
              <a:rPr lang="ru-RU" dirty="0" smtClean="0">
                <a:latin typeface="Calibri"/>
                <a:cs typeface="Calibri"/>
              </a:rPr>
              <a:t>Выполнил</a:t>
            </a:r>
            <a:r>
              <a:rPr lang="ru-RU" dirty="0">
                <a:latin typeface="Calibri"/>
                <a:cs typeface="Calibri"/>
              </a:rPr>
              <a:t>а</a:t>
            </a:r>
            <a:r>
              <a:rPr lang="ru-RU" dirty="0" smtClean="0">
                <a:latin typeface="Calibri"/>
                <a:cs typeface="Calibri"/>
              </a:rPr>
              <a:t>:</a:t>
            </a:r>
            <a:endParaRPr lang="ru-RU" dirty="0">
              <a:latin typeface="Calibri"/>
              <a:cs typeface="Calibri"/>
            </a:endParaRPr>
          </a:p>
          <a:p>
            <a:pPr algn="r"/>
            <a:r>
              <a:rPr lang="ru-RU" dirty="0">
                <a:latin typeface="Calibri"/>
                <a:cs typeface="Calibri"/>
              </a:rPr>
              <a:t>Учитель начальных классов </a:t>
            </a:r>
          </a:p>
          <a:p>
            <a:pPr algn="r"/>
            <a:r>
              <a:rPr lang="ru-RU" dirty="0">
                <a:latin typeface="Calibri"/>
                <a:cs typeface="Calibri"/>
              </a:rPr>
              <a:t>Краюшкина Т.Г.</a:t>
            </a:r>
          </a:p>
          <a:p>
            <a:pPr algn="r"/>
            <a:r>
              <a:rPr lang="ru-RU" dirty="0">
                <a:latin typeface="Calibri"/>
                <a:cs typeface="Calibri"/>
              </a:rPr>
              <a:t>МБОУ "СОШ №79" </a:t>
            </a:r>
            <a:endParaRPr lang="ru-RU" dirty="0"/>
          </a:p>
          <a:p>
            <a:pPr algn="r"/>
            <a:r>
              <a:rPr lang="ru-RU" dirty="0">
                <a:latin typeface="Calibri"/>
                <a:cs typeface="Calibri"/>
              </a:rPr>
              <a:t>Г. Новокузнецк</a:t>
            </a:r>
          </a:p>
          <a:p>
            <a:pPr algn="r"/>
            <a:r>
              <a:rPr lang="ru-RU" dirty="0">
                <a:latin typeface="Calibri"/>
                <a:cs typeface="Calibri"/>
              </a:rPr>
              <a:t>Кемеровская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3856144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2E4E997-8672-4FFD-B8EC-9932A8E471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FE6BA9E6-1D9E-4D30-B528-D49FA1342E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46B0C25-2FC7-2970-AAFC-946ECE328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5868267" cy="472155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F4399BA-8AB4-E2F7-3082-7EB5AF9C6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54" y="1257450"/>
            <a:ext cx="6903437" cy="485644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latin typeface="Calibri"/>
                <a:cs typeface="Calibri"/>
              </a:rPr>
              <a:t>Д. С. Лихачёв (28.11.1906 - 30.09.1999)</a:t>
            </a:r>
            <a:endParaRPr lang="ru-RU" b="1"/>
          </a:p>
          <a:p>
            <a:pPr algn="just"/>
            <a:r>
              <a:rPr lang="ru-RU" dirty="0">
                <a:latin typeface="Calibri"/>
                <a:cs typeface="Calibri"/>
              </a:rPr>
              <a:t>Выдающийся российский лингвист, литературовед, академик, исследователь литературы и культуры Древней Руси, лауреат двух государственных премий.  </a:t>
            </a:r>
            <a:endParaRPr lang="ru-RU" dirty="0"/>
          </a:p>
          <a:p>
            <a:pPr algn="just"/>
            <a:r>
              <a:rPr lang="ru-RU" dirty="0">
                <a:latin typeface="Calibri"/>
                <a:cs typeface="Calibri"/>
              </a:rPr>
              <a:t>Автор фундаментальных трудов, посвящённых истории русской литературы.  Внёс значительный вклад в развитие изучения древнерусской литературы и искусства. Являлся активным защитником культуры. Пропагандистом нравственности и духовности.</a:t>
            </a:r>
            <a:endParaRPr lang="ru-RU"/>
          </a:p>
        </p:txBody>
      </p:sp>
      <p:pic>
        <p:nvPicPr>
          <p:cNvPr id="5" name="Рисунок 5" descr="Изображение выглядит как текст, человек, костюм, позирование&#10;&#10;Автоматически созданное описание">
            <a:extLst>
              <a:ext uri="{FF2B5EF4-FFF2-40B4-BE49-F238E27FC236}">
                <a16:creationId xmlns="" xmlns:a16="http://schemas.microsoft.com/office/drawing/2014/main" id="{654594CC-5A14-2152-FDC0-3BCCF052A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811" y="618518"/>
            <a:ext cx="4322921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453E4DEE-E996-40F8-8635-0FF43D7348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5" name="Rectangle 5">
              <a:extLst>
                <a:ext uri="{FF2B5EF4-FFF2-40B4-BE49-F238E27FC236}">
                  <a16:creationId xmlns="" xmlns:a16="http://schemas.microsoft.com/office/drawing/2014/main" id="{08BD1D3E-43CE-49EB-A424-0738950C64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6">
              <a:extLst>
                <a:ext uri="{FF2B5EF4-FFF2-40B4-BE49-F238E27FC236}">
                  <a16:creationId xmlns="" xmlns:a16="http://schemas.microsoft.com/office/drawing/2014/main" id="{E9182037-E3FA-489A-95D5-29E4248420D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7">
              <a:extLst>
                <a:ext uri="{FF2B5EF4-FFF2-40B4-BE49-F238E27FC236}">
                  <a16:creationId xmlns="" xmlns:a16="http://schemas.microsoft.com/office/drawing/2014/main" id="{E8864E76-AD7F-4BEE-B3F6-A78FA42AEFA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8">
              <a:extLst>
                <a:ext uri="{FF2B5EF4-FFF2-40B4-BE49-F238E27FC236}">
                  <a16:creationId xmlns="" xmlns:a16="http://schemas.microsoft.com/office/drawing/2014/main" id="{8AD071B3-046D-4479-91FE-01E9AD7C8A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9">
              <a:extLst>
                <a:ext uri="{FF2B5EF4-FFF2-40B4-BE49-F238E27FC236}">
                  <a16:creationId xmlns="" xmlns:a16="http://schemas.microsoft.com/office/drawing/2014/main" id="{91D776F5-E902-4A4D-A75D-A46E063C9F3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0">
              <a:extLst>
                <a:ext uri="{FF2B5EF4-FFF2-40B4-BE49-F238E27FC236}">
                  <a16:creationId xmlns="" xmlns:a16="http://schemas.microsoft.com/office/drawing/2014/main" id="{EBED8F24-A998-4952-AB68-E2074F0746F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1">
              <a:extLst>
                <a:ext uri="{FF2B5EF4-FFF2-40B4-BE49-F238E27FC236}">
                  <a16:creationId xmlns="" xmlns:a16="http://schemas.microsoft.com/office/drawing/2014/main" id="{74D7A646-8CDC-49B3-9C44-3EF38DB426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2">
              <a:extLst>
                <a:ext uri="{FF2B5EF4-FFF2-40B4-BE49-F238E27FC236}">
                  <a16:creationId xmlns="" xmlns:a16="http://schemas.microsoft.com/office/drawing/2014/main" id="{D4E99D14-E4F4-419B-9AAF-8D1CEAB28A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3">
              <a:extLst>
                <a:ext uri="{FF2B5EF4-FFF2-40B4-BE49-F238E27FC236}">
                  <a16:creationId xmlns="" xmlns:a16="http://schemas.microsoft.com/office/drawing/2014/main" id="{377E106C-5445-4A52-9F7E-DA17387442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4">
              <a:extLst>
                <a:ext uri="{FF2B5EF4-FFF2-40B4-BE49-F238E27FC236}">
                  <a16:creationId xmlns="" xmlns:a16="http://schemas.microsoft.com/office/drawing/2014/main" id="{752BFE96-D378-4BAE-A64B-F851A34C47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5">
              <a:extLst>
                <a:ext uri="{FF2B5EF4-FFF2-40B4-BE49-F238E27FC236}">
                  <a16:creationId xmlns="" xmlns:a16="http://schemas.microsoft.com/office/drawing/2014/main" id="{B88FFB19-5A5E-4078-B467-9D4ABD21BD9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Line 16">
              <a:extLst>
                <a:ext uri="{FF2B5EF4-FFF2-40B4-BE49-F238E27FC236}">
                  <a16:creationId xmlns="" xmlns:a16="http://schemas.microsoft.com/office/drawing/2014/main" id="{11042975-3D19-4728-BCDA-D3F5CD633ED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7" name="Freeform 17">
              <a:extLst>
                <a:ext uri="{FF2B5EF4-FFF2-40B4-BE49-F238E27FC236}">
                  <a16:creationId xmlns="" xmlns:a16="http://schemas.microsoft.com/office/drawing/2014/main" id="{A28972BD-D2E1-4DCA-A907-2E3B6F6066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8">
              <a:extLst>
                <a:ext uri="{FF2B5EF4-FFF2-40B4-BE49-F238E27FC236}">
                  <a16:creationId xmlns="" xmlns:a16="http://schemas.microsoft.com/office/drawing/2014/main" id="{1C806824-5C2D-4747-B038-69EE4074B3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9">
              <a:extLst>
                <a:ext uri="{FF2B5EF4-FFF2-40B4-BE49-F238E27FC236}">
                  <a16:creationId xmlns="" xmlns:a16="http://schemas.microsoft.com/office/drawing/2014/main" id="{3B33F710-16D7-4F48-BFCA-66C9CA2352C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0">
              <a:extLst>
                <a:ext uri="{FF2B5EF4-FFF2-40B4-BE49-F238E27FC236}">
                  <a16:creationId xmlns="" xmlns:a16="http://schemas.microsoft.com/office/drawing/2014/main" id="{6C8C8ED4-90FA-4E97-AAF0-D5D51E6A93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Rectangle 21">
              <a:extLst>
                <a:ext uri="{FF2B5EF4-FFF2-40B4-BE49-F238E27FC236}">
                  <a16:creationId xmlns="" xmlns:a16="http://schemas.microsoft.com/office/drawing/2014/main" id="{6C5EB9C1-B25F-4172-8A96-5950ECC828F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2" name="Freeform 22">
              <a:extLst>
                <a:ext uri="{FF2B5EF4-FFF2-40B4-BE49-F238E27FC236}">
                  <a16:creationId xmlns="" xmlns:a16="http://schemas.microsoft.com/office/drawing/2014/main" id="{097E6E8A-9373-4655-882B-21715CCE97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3">
              <a:extLst>
                <a:ext uri="{FF2B5EF4-FFF2-40B4-BE49-F238E27FC236}">
                  <a16:creationId xmlns="" xmlns:a16="http://schemas.microsoft.com/office/drawing/2014/main" id="{EB8CC766-1206-4372-ACAF-8230AF4D54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4">
              <a:extLst>
                <a:ext uri="{FF2B5EF4-FFF2-40B4-BE49-F238E27FC236}">
                  <a16:creationId xmlns="" xmlns:a16="http://schemas.microsoft.com/office/drawing/2014/main" id="{1C8E2511-2489-47B2-9C19-C410910DD9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5">
              <a:extLst>
                <a:ext uri="{FF2B5EF4-FFF2-40B4-BE49-F238E27FC236}">
                  <a16:creationId xmlns="" xmlns:a16="http://schemas.microsoft.com/office/drawing/2014/main" id="{D7820196-0A47-47EF-832C-A688E8977D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6">
              <a:extLst>
                <a:ext uri="{FF2B5EF4-FFF2-40B4-BE49-F238E27FC236}">
                  <a16:creationId xmlns="" xmlns:a16="http://schemas.microsoft.com/office/drawing/2014/main" id="{4982E0BF-34AE-48A3-AD6B-E0F3CD05DB3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7">
              <a:extLst>
                <a:ext uri="{FF2B5EF4-FFF2-40B4-BE49-F238E27FC236}">
                  <a16:creationId xmlns="" xmlns:a16="http://schemas.microsoft.com/office/drawing/2014/main" id="{CD34643B-9DF2-4310-8868-48252C3393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8">
              <a:extLst>
                <a:ext uri="{FF2B5EF4-FFF2-40B4-BE49-F238E27FC236}">
                  <a16:creationId xmlns="" xmlns:a16="http://schemas.microsoft.com/office/drawing/2014/main" id="{4E020C4E-AF64-44A8-B830-779541D8D5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9">
              <a:extLst>
                <a:ext uri="{FF2B5EF4-FFF2-40B4-BE49-F238E27FC236}">
                  <a16:creationId xmlns="" xmlns:a16="http://schemas.microsoft.com/office/drawing/2014/main" id="{D97BC3D3-B1B3-4825-9169-BBEF1DBCF0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0">
              <a:extLst>
                <a:ext uri="{FF2B5EF4-FFF2-40B4-BE49-F238E27FC236}">
                  <a16:creationId xmlns="" xmlns:a16="http://schemas.microsoft.com/office/drawing/2014/main" id="{A750DC4F-1DAF-470E-98C6-6C68DEB933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1">
              <a:extLst>
                <a:ext uri="{FF2B5EF4-FFF2-40B4-BE49-F238E27FC236}">
                  <a16:creationId xmlns="" xmlns:a16="http://schemas.microsoft.com/office/drawing/2014/main" id="{2F99594A-5BBD-4E10-A818-8BE52B7D95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xmlns="" val="1315363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3">
            <a:extLst>
              <a:ext uri="{FF2B5EF4-FFF2-40B4-BE49-F238E27FC236}">
                <a16:creationId xmlns="" xmlns:a16="http://schemas.microsoft.com/office/drawing/2014/main" id="{710577EC-7EE2-46B1-8DD2-8A9106DDFD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EF3C28CA-031B-422A-96C3-2D84932F946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>
              <a:extLst>
                <a:ext uri="{FF2B5EF4-FFF2-40B4-BE49-F238E27FC236}">
                  <a16:creationId xmlns="" xmlns:a16="http://schemas.microsoft.com/office/drawing/2014/main" id="{95D51FDD-E884-401F-B1CB-86803C0D525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7">
            <a:extLst>
              <a:ext uri="{FF2B5EF4-FFF2-40B4-BE49-F238E27FC236}">
                <a16:creationId xmlns="" xmlns:a16="http://schemas.microsoft.com/office/drawing/2014/main" id="{91296F37-D1F8-424C-A677-B849EA444C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6101133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="" xmlns:a16="http://schemas.microsoft.com/office/drawing/2014/main" id="{0BB95EFA-7209-42D0-8DF6-2EBCED42D03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="" xmlns:a16="http://schemas.microsoft.com/office/drawing/2014/main" id="{E1D17814-4B1A-47DD-AEF8-F784A6C4CD1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="" xmlns:a16="http://schemas.microsoft.com/office/drawing/2014/main" id="{08A3080E-4C7E-4B3A-8FED-9670DFD82DB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Rectangle 8">
              <a:extLst>
                <a:ext uri="{FF2B5EF4-FFF2-40B4-BE49-F238E27FC236}">
                  <a16:creationId xmlns="" xmlns:a16="http://schemas.microsoft.com/office/drawing/2014/main" id="{82844FF0-1965-48DD-8529-5509143D363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="" xmlns:a16="http://schemas.microsoft.com/office/drawing/2014/main" id="{82A75C92-7C8F-41AA-8F1B-7A002C6E000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="" xmlns:a16="http://schemas.microsoft.com/office/drawing/2014/main" id="{CF23AC46-6A7A-493B-B946-0E1F20C0201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="" xmlns:a16="http://schemas.microsoft.com/office/drawing/2014/main" id="{1CAD8585-6B37-44DE-BE6F-E347192B4E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="" xmlns:a16="http://schemas.microsoft.com/office/drawing/2014/main" id="{97FD1FC4-69FE-4B2E-9B28-EEBB5542CC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="" xmlns:a16="http://schemas.microsoft.com/office/drawing/2014/main" id="{B52C8822-AD7B-401E-ADB8-5E265D3074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="" xmlns:a16="http://schemas.microsoft.com/office/drawing/2014/main" id="{356164D5-203A-4F34-86A1-BCAC35CE92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="" xmlns:a16="http://schemas.microsoft.com/office/drawing/2014/main" id="{E422AE15-FA78-4EDE-9639-213D7AE5D81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6">
              <a:extLst>
                <a:ext uri="{FF2B5EF4-FFF2-40B4-BE49-F238E27FC236}">
                  <a16:creationId xmlns="" xmlns:a16="http://schemas.microsoft.com/office/drawing/2014/main" id="{9A5B8C4A-6BC7-4D66-8ABD-335536453DA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7">
              <a:extLst>
                <a:ext uri="{FF2B5EF4-FFF2-40B4-BE49-F238E27FC236}">
                  <a16:creationId xmlns="" xmlns:a16="http://schemas.microsoft.com/office/drawing/2014/main" id="{259948CA-71EC-4DEB-A1F8-4F0710635BF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="" xmlns:a16="http://schemas.microsoft.com/office/drawing/2014/main" id="{92DCFE0E-AC42-4AF3-BDDB-C0297F0F6D1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="" xmlns:a16="http://schemas.microsoft.com/office/drawing/2014/main" id="{AD4A8BCC-92A2-42B2-91B7-90E2E6BBC38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="" xmlns:a16="http://schemas.microsoft.com/office/drawing/2014/main" id="{AA7CE116-6CDF-493A-8321-2B042316C9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1">
              <a:extLst>
                <a:ext uri="{FF2B5EF4-FFF2-40B4-BE49-F238E27FC236}">
                  <a16:creationId xmlns="" xmlns:a16="http://schemas.microsoft.com/office/drawing/2014/main" id="{82CD25D8-4135-4255-A78E-AA5AB3E1AA2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="" xmlns:a16="http://schemas.microsoft.com/office/drawing/2014/main" id="{2C062211-AB98-4B20-85A0-4E9C793DC8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="" xmlns:a16="http://schemas.microsoft.com/office/drawing/2014/main" id="{A0C053DA-EE85-481C-9345-7AA1ADEB5C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="" xmlns:a16="http://schemas.microsoft.com/office/drawing/2014/main" id="{DF422E8B-03A5-4EE8-B5A5-ACA2D71FB6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="" xmlns:a16="http://schemas.microsoft.com/office/drawing/2014/main" id="{DC9D9DDE-4FB7-45D2-A2A2-83BF6190EF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="" xmlns:a16="http://schemas.microsoft.com/office/drawing/2014/main" id="{BB4919C4-F979-4DDE-A77E-2ECEF08323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="" xmlns:a16="http://schemas.microsoft.com/office/drawing/2014/main" id="{8E8CB9E0-6622-465E-BA34-A2769F29D1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="" xmlns:a16="http://schemas.microsoft.com/office/drawing/2014/main" id="{5E4339E5-CFA1-49F9-B645-D7CA9C73ED7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="" xmlns:a16="http://schemas.microsoft.com/office/drawing/2014/main" id="{4EF38D75-CAF3-49F9-AB35-FAA4483B7E0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="" xmlns:a16="http://schemas.microsoft.com/office/drawing/2014/main" id="{6F7B9E6D-CD35-47A8-86B4-E0944243425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="" xmlns:a16="http://schemas.microsoft.com/office/drawing/2014/main" id="{C118442F-D105-47D4-9998-29C75A2E5D7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2">
              <a:extLst>
                <a:ext uri="{FF2B5EF4-FFF2-40B4-BE49-F238E27FC236}">
                  <a16:creationId xmlns="" xmlns:a16="http://schemas.microsoft.com/office/drawing/2014/main" id="{F117FF6E-0EC3-4705-B1ED-6603A03D63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Rectangle 33">
              <a:extLst>
                <a:ext uri="{FF2B5EF4-FFF2-40B4-BE49-F238E27FC236}">
                  <a16:creationId xmlns="" xmlns:a16="http://schemas.microsoft.com/office/drawing/2014/main" id="{4695840E-6CD7-4504-950F-842DA5AA44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8" name="Freeform 34">
              <a:extLst>
                <a:ext uri="{FF2B5EF4-FFF2-40B4-BE49-F238E27FC236}">
                  <a16:creationId xmlns="" xmlns:a16="http://schemas.microsoft.com/office/drawing/2014/main" id="{D356A20F-3755-473B-83EC-4525DAA5C40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5">
              <a:extLst>
                <a:ext uri="{FF2B5EF4-FFF2-40B4-BE49-F238E27FC236}">
                  <a16:creationId xmlns="" xmlns:a16="http://schemas.microsoft.com/office/drawing/2014/main" id="{A88E066C-4078-401F-9729-FFF3BC7E62E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6">
              <a:extLst>
                <a:ext uri="{FF2B5EF4-FFF2-40B4-BE49-F238E27FC236}">
                  <a16:creationId xmlns="" xmlns:a16="http://schemas.microsoft.com/office/drawing/2014/main" id="{E303A03C-A10D-4441-8EB5-A0460AD6198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7">
              <a:extLst>
                <a:ext uri="{FF2B5EF4-FFF2-40B4-BE49-F238E27FC236}">
                  <a16:creationId xmlns="" xmlns:a16="http://schemas.microsoft.com/office/drawing/2014/main" id="{D7358AB9-65DC-41F0-9B11-F7D2DB2D36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8">
              <a:extLst>
                <a:ext uri="{FF2B5EF4-FFF2-40B4-BE49-F238E27FC236}">
                  <a16:creationId xmlns="" xmlns:a16="http://schemas.microsoft.com/office/drawing/2014/main" id="{567A3200-1F08-4532-8225-C8C9ECEC06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39">
              <a:extLst>
                <a:ext uri="{FF2B5EF4-FFF2-40B4-BE49-F238E27FC236}">
                  <a16:creationId xmlns="" xmlns:a16="http://schemas.microsoft.com/office/drawing/2014/main" id="{3880F181-7A3D-40AE-A121-3508641EB7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0">
              <a:extLst>
                <a:ext uri="{FF2B5EF4-FFF2-40B4-BE49-F238E27FC236}">
                  <a16:creationId xmlns="" xmlns:a16="http://schemas.microsoft.com/office/drawing/2014/main" id="{FC1DA809-B98F-473F-9BBD-FB4112A0D7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1">
              <a:extLst>
                <a:ext uri="{FF2B5EF4-FFF2-40B4-BE49-F238E27FC236}">
                  <a16:creationId xmlns="" xmlns:a16="http://schemas.microsoft.com/office/drawing/2014/main" id="{87742B53-3B3E-498C-8080-55D9B5E560F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2">
              <a:extLst>
                <a:ext uri="{FF2B5EF4-FFF2-40B4-BE49-F238E27FC236}">
                  <a16:creationId xmlns="" xmlns:a16="http://schemas.microsoft.com/office/drawing/2014/main" id="{82F87059-B454-4F9A-B25F-304846686E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3">
              <a:extLst>
                <a:ext uri="{FF2B5EF4-FFF2-40B4-BE49-F238E27FC236}">
                  <a16:creationId xmlns="" xmlns:a16="http://schemas.microsoft.com/office/drawing/2014/main" id="{02535E62-9388-469B-B2AB-778356FDAC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4">
              <a:extLst>
                <a:ext uri="{FF2B5EF4-FFF2-40B4-BE49-F238E27FC236}">
                  <a16:creationId xmlns="" xmlns:a16="http://schemas.microsoft.com/office/drawing/2014/main" id="{C1F19842-CD2D-4BA6-8AA4-E0E1AC31B3A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Rectangle 45">
              <a:extLst>
                <a:ext uri="{FF2B5EF4-FFF2-40B4-BE49-F238E27FC236}">
                  <a16:creationId xmlns="" xmlns:a16="http://schemas.microsoft.com/office/drawing/2014/main" id="{69892C92-6F48-4DAB-90E4-A5BB552CC26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0" name="Freeform 46">
              <a:extLst>
                <a:ext uri="{FF2B5EF4-FFF2-40B4-BE49-F238E27FC236}">
                  <a16:creationId xmlns="" xmlns:a16="http://schemas.microsoft.com/office/drawing/2014/main" id="{8D79CE14-6B80-44D9-A391-8860716930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7">
              <a:extLst>
                <a:ext uri="{FF2B5EF4-FFF2-40B4-BE49-F238E27FC236}">
                  <a16:creationId xmlns="" xmlns:a16="http://schemas.microsoft.com/office/drawing/2014/main" id="{DB867986-D503-42D0-8861-AECD27D5EE8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48">
              <a:extLst>
                <a:ext uri="{FF2B5EF4-FFF2-40B4-BE49-F238E27FC236}">
                  <a16:creationId xmlns="" xmlns:a16="http://schemas.microsoft.com/office/drawing/2014/main" id="{CA34B4BE-4DE1-4CE8-B3BB-53030B7703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49">
              <a:extLst>
                <a:ext uri="{FF2B5EF4-FFF2-40B4-BE49-F238E27FC236}">
                  <a16:creationId xmlns="" xmlns:a16="http://schemas.microsoft.com/office/drawing/2014/main" id="{E391E874-7F0A-476F-94D8-621EC0D5F1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0">
              <a:extLst>
                <a:ext uri="{FF2B5EF4-FFF2-40B4-BE49-F238E27FC236}">
                  <a16:creationId xmlns="" xmlns:a16="http://schemas.microsoft.com/office/drawing/2014/main" id="{4858006C-F0E0-419B-B028-88CF97B2142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1">
              <a:extLst>
                <a:ext uri="{FF2B5EF4-FFF2-40B4-BE49-F238E27FC236}">
                  <a16:creationId xmlns="" xmlns:a16="http://schemas.microsoft.com/office/drawing/2014/main" id="{041C04E3-9BA9-4168-BAC8-4CE7DBF69BE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2">
              <a:extLst>
                <a:ext uri="{FF2B5EF4-FFF2-40B4-BE49-F238E27FC236}">
                  <a16:creationId xmlns="" xmlns:a16="http://schemas.microsoft.com/office/drawing/2014/main" id="{AC0BCA37-4634-4A88-AF87-F3D726CDD8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3">
              <a:extLst>
                <a:ext uri="{FF2B5EF4-FFF2-40B4-BE49-F238E27FC236}">
                  <a16:creationId xmlns="" xmlns:a16="http://schemas.microsoft.com/office/drawing/2014/main" id="{D22672B4-CD8F-4367-89CD-C06DDB60C93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4">
              <a:extLst>
                <a:ext uri="{FF2B5EF4-FFF2-40B4-BE49-F238E27FC236}">
                  <a16:creationId xmlns="" xmlns:a16="http://schemas.microsoft.com/office/drawing/2014/main" id="{32AA720A-D72F-4385-82AD-AD206873C6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55">
              <a:extLst>
                <a:ext uri="{FF2B5EF4-FFF2-40B4-BE49-F238E27FC236}">
                  <a16:creationId xmlns="" xmlns:a16="http://schemas.microsoft.com/office/drawing/2014/main" id="{4FCE5D4B-D0D8-484C-A95E-B6470BD92A9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56">
              <a:extLst>
                <a:ext uri="{FF2B5EF4-FFF2-40B4-BE49-F238E27FC236}">
                  <a16:creationId xmlns="" xmlns:a16="http://schemas.microsoft.com/office/drawing/2014/main" id="{085F7938-80B4-4C8B-887A-B833796AFB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57">
              <a:extLst>
                <a:ext uri="{FF2B5EF4-FFF2-40B4-BE49-F238E27FC236}">
                  <a16:creationId xmlns="" xmlns:a16="http://schemas.microsoft.com/office/drawing/2014/main" id="{125734D1-B58F-490E-A6BD-520CE980D2A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58">
              <a:extLst>
                <a:ext uri="{FF2B5EF4-FFF2-40B4-BE49-F238E27FC236}">
                  <a16:creationId xmlns="" xmlns:a16="http://schemas.microsoft.com/office/drawing/2014/main" id="{50FB41A2-3F97-48F3-AE2F-72CCA897BF1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8FD2D5-8C43-5750-79ED-669A3A7CA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1781" y="618518"/>
            <a:ext cx="2948240" cy="1478570"/>
          </a:xfrm>
        </p:spPr>
        <p:txBody>
          <a:bodyPr>
            <a:normAutofit/>
          </a:bodyPr>
          <a:lstStyle/>
          <a:p>
            <a:endParaRPr lang="ru-RU" sz="3200"/>
          </a:p>
        </p:txBody>
      </p:sp>
      <p:pic>
        <p:nvPicPr>
          <p:cNvPr id="5" name="Рисунок 5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="" xmlns:a16="http://schemas.microsoft.com/office/drawing/2014/main" id="{FEACB606-40C8-7DF2-4EDD-4D78EC7B2B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2" b="5778"/>
          <a:stretch/>
        </p:blipFill>
        <p:spPr>
          <a:xfrm>
            <a:off x="2925585" y="1"/>
            <a:ext cx="2491804" cy="3427413"/>
          </a:xfrm>
          <a:custGeom>
            <a:avLst/>
            <a:gdLst/>
            <a:ahLst/>
            <a:cxnLst/>
            <a:rect l="l" t="t" r="r" b="b"/>
            <a:pathLst>
              <a:path w="7558541" h="3427413">
                <a:moveTo>
                  <a:pt x="0" y="0"/>
                </a:moveTo>
                <a:lnTo>
                  <a:pt x="7558541" y="0"/>
                </a:lnTo>
                <a:lnTo>
                  <a:pt x="7558541" y="3427413"/>
                </a:lnTo>
                <a:lnTo>
                  <a:pt x="0" y="3427413"/>
                </a:lnTo>
                <a:close/>
              </a:path>
            </a:pathLst>
          </a:custGeom>
        </p:spPr>
      </p:pic>
      <p:pic>
        <p:nvPicPr>
          <p:cNvPr id="6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8E5559E5-D30E-929C-0441-F5F523E5CE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3" b="6618"/>
          <a:stretch/>
        </p:blipFill>
        <p:spPr>
          <a:xfrm>
            <a:off x="5431767" y="10"/>
            <a:ext cx="2523744" cy="3427868"/>
          </a:xfrm>
          <a:prstGeom prst="rect">
            <a:avLst/>
          </a:prstGeom>
        </p:spPr>
      </p:pic>
      <p:pic>
        <p:nvPicPr>
          <p:cNvPr id="7" name="Рисунок 7" descr="Изображение выглядит как текст, книга, библиотека, пол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C1DC7E79-8934-B307-0CB9-35A1FAECD0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762" r="-2" b="18207"/>
          <a:stretch/>
        </p:blipFill>
        <p:spPr>
          <a:xfrm>
            <a:off x="-5597" y="3441791"/>
            <a:ext cx="7961107" cy="3416210"/>
          </a:xfrm>
          <a:custGeom>
            <a:avLst/>
            <a:gdLst/>
            <a:ahLst/>
            <a:cxnLst/>
            <a:rect l="l" t="t" r="r" b="b"/>
            <a:pathLst>
              <a:path w="7558541" h="3430587">
                <a:moveTo>
                  <a:pt x="0" y="0"/>
                </a:moveTo>
                <a:lnTo>
                  <a:pt x="7558541" y="0"/>
                </a:lnTo>
                <a:lnTo>
                  <a:pt x="7558541" y="3430587"/>
                </a:lnTo>
                <a:lnTo>
                  <a:pt x="0" y="3430587"/>
                </a:lnTo>
                <a:close/>
              </a:path>
            </a:pathLst>
          </a:custGeom>
        </p:spPr>
      </p:pic>
      <p:cxnSp>
        <p:nvCxnSpPr>
          <p:cNvPr id="17" name="Straight Connector 73">
            <a:extLst>
              <a:ext uri="{FF2B5EF4-FFF2-40B4-BE49-F238E27FC236}">
                <a16:creationId xmlns="" xmlns:a16="http://schemas.microsoft.com/office/drawing/2014/main" id="{6EA4E113-0C46-4C0E-8C56-E422CD6B6DB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029200" y="-464"/>
            <a:ext cx="2646" cy="342900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/>
        </p:spPr>
      </p:cxnSp>
      <p:cxnSp>
        <p:nvCxnSpPr>
          <p:cNvPr id="73" name="Straight Connector 75">
            <a:extLst>
              <a:ext uri="{FF2B5EF4-FFF2-40B4-BE49-F238E27FC236}">
                <a16:creationId xmlns="" xmlns:a16="http://schemas.microsoft.com/office/drawing/2014/main" id="{BCB99885-A074-4CE1-B132-1863A58BE3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-5597" y="3427414"/>
            <a:ext cx="7558541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75" name="Straight Connector 77">
            <a:extLst>
              <a:ext uri="{FF2B5EF4-FFF2-40B4-BE49-F238E27FC236}">
                <a16:creationId xmlns="" xmlns:a16="http://schemas.microsoft.com/office/drawing/2014/main" id="{1385F952-01EE-477B-9807-F2C73CCB48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2542076" y="-464"/>
            <a:ext cx="2646" cy="342900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/>
        </p:spPr>
      </p:cxnSp>
      <p:pic>
        <p:nvPicPr>
          <p:cNvPr id="81" name="Рисунок 81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="" xmlns:a16="http://schemas.microsoft.com/office/drawing/2014/main" id="{8B561982-38D2-3611-6E1E-6D9E99D379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7944134" y="6620"/>
            <a:ext cx="4156704" cy="6848505"/>
          </a:xfrm>
        </p:spPr>
      </p:pic>
      <p:cxnSp>
        <p:nvCxnSpPr>
          <p:cNvPr id="79" name="Straight Connector 79">
            <a:extLst>
              <a:ext uri="{FF2B5EF4-FFF2-40B4-BE49-F238E27FC236}">
                <a16:creationId xmlns="" xmlns:a16="http://schemas.microsoft.com/office/drawing/2014/main" id="{E1F3B98F-2816-43A1-9B63-04EDBA5231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7555895" y="-464"/>
            <a:ext cx="2646" cy="6858465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pic>
        <p:nvPicPr>
          <p:cNvPr id="82" name="Рисунок 82" descr="Изображение выглядит как текст, на открытом воздухе, трава, книга&#10;&#10;Автоматически созданное описание">
            <a:extLst>
              <a:ext uri="{FF2B5EF4-FFF2-40B4-BE49-F238E27FC236}">
                <a16:creationId xmlns="" xmlns:a16="http://schemas.microsoft.com/office/drawing/2014/main" id="{D682F8E5-0356-059E-7296-33F0F97603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094" y="5751"/>
            <a:ext cx="2945170" cy="348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7188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95D3A2-AB06-2A17-E1D7-7A46E4027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30329"/>
            <a:ext cx="3148640" cy="917854"/>
          </a:xfrm>
        </p:spPr>
        <p:txBody>
          <a:bodyPr>
            <a:normAutofit/>
          </a:bodyPr>
          <a:lstStyle/>
          <a:p>
            <a:pPr algn="ctr"/>
            <a:r>
              <a:rPr lang="ru-RU" dirty="0" err="1">
                <a:latin typeface="Calibri"/>
                <a:cs typeface="Calibri"/>
              </a:rPr>
              <a:t>Катеринушка</a:t>
            </a:r>
            <a:endParaRPr lang="ru-RU" dirty="0" err="1"/>
          </a:p>
        </p:txBody>
      </p:sp>
      <p:pic>
        <p:nvPicPr>
          <p:cNvPr id="4" name="Рисунок 4" descr="Изображение выглядит как человек, стена, в помещении, костюм&#10;&#10;Автоматически созданное описание">
            <a:extLst>
              <a:ext uri="{FF2B5EF4-FFF2-40B4-BE49-F238E27FC236}">
                <a16:creationId xmlns="" xmlns:a16="http://schemas.microsoft.com/office/drawing/2014/main" id="{2982B972-91D2-1A70-BAAB-F1382A7D91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87" b="-2"/>
          <a:stretch/>
        </p:blipFill>
        <p:spPr>
          <a:xfrm>
            <a:off x="278770" y="1257449"/>
            <a:ext cx="4385992" cy="4239763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6A6021-2200-41C5-4A85-C7F659B92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8919" y="136018"/>
            <a:ext cx="7048003" cy="581333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ru-RU" sz="2200" dirty="0">
                <a:latin typeface="Calibri"/>
                <a:cs typeface="Calibri"/>
              </a:rPr>
              <a:t>Няню Дмитрия Лихачева звали </a:t>
            </a:r>
            <a:r>
              <a:rPr lang="ru-RU" sz="2200" dirty="0" err="1">
                <a:latin typeface="Calibri"/>
                <a:cs typeface="Calibri"/>
              </a:rPr>
              <a:t>Катеринушкой</a:t>
            </a:r>
            <a:r>
              <a:rPr lang="ru-RU" sz="2200" dirty="0">
                <a:latin typeface="Calibri"/>
                <a:cs typeface="Calibri"/>
              </a:rPr>
              <a:t>. У нее был свой дом в </a:t>
            </a:r>
            <a:r>
              <a:rPr lang="ru-RU" sz="2200" dirty="0" err="1">
                <a:latin typeface="Calibri"/>
                <a:cs typeface="Calibri"/>
              </a:rPr>
              <a:t>Усть</a:t>
            </a:r>
            <a:r>
              <a:rPr lang="ru-RU" sz="2200" dirty="0">
                <a:latin typeface="Calibri"/>
                <a:cs typeface="Calibri"/>
              </a:rPr>
              <a:t>-Ижоре, но жила она большей частью в чужих семьях, помогая им, не думая о вознаграждении.</a:t>
            </a:r>
            <a:endParaRPr lang="ru-RU" sz="2200"/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2200" dirty="0">
                <a:latin typeface="Calibri"/>
                <a:cs typeface="Calibri"/>
              </a:rPr>
              <a:t>«Катерина закатилась», говорили про нее, когда няня вдруг пропадала на месяц или год, уходя в другую семью, где нуждались в ее помощи.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2200" dirty="0">
                <a:latin typeface="Calibri"/>
                <a:cs typeface="Calibri"/>
              </a:rPr>
              <a:t>Лихачев в своей книге «Воспоминания» приводит забавный случай, связанный с его няней. «Помню, что жила она на Тарасовом в одной со мной комнате, а было мне тогда лет шесть, и я открыл впервые, к своему удивлению, что у женщин есть ноги. Юбки носили такие длинные, что видна бывала только обувь. А тут по утрам за ширмой, когда </a:t>
            </a:r>
            <a:r>
              <a:rPr lang="ru-RU" sz="2200" dirty="0" err="1">
                <a:latin typeface="Calibri"/>
                <a:cs typeface="Calibri"/>
              </a:rPr>
              <a:t>Катеринушка</a:t>
            </a:r>
            <a:r>
              <a:rPr lang="ru-RU" sz="2200" dirty="0">
                <a:latin typeface="Calibri"/>
                <a:cs typeface="Calibri"/>
              </a:rPr>
              <a:t> вставала, появлялись две ноги в толстых чулках разного цвета (чулок все равно под юбкой не видно). Я смотрел на эти разноцветные чулки до щиколоток, появлявшиеся передо мной, и удивлялся».</a:t>
            </a:r>
          </a:p>
        </p:txBody>
      </p:sp>
    </p:spTree>
    <p:extLst>
      <p:ext uri="{BB962C8B-B14F-4D97-AF65-F5344CB8AC3E}">
        <p14:creationId xmlns:p14="http://schemas.microsoft.com/office/powerpoint/2010/main" xmlns="" val="2031006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="" xmlns:a16="http://schemas.microsoft.com/office/drawing/2014/main" id="{C2E4E997-8672-4FFD-B8EC-9932A8E471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="" xmlns:a16="http://schemas.microsoft.com/office/drawing/2014/main" id="{FE6BA9E6-1D9E-4D30-B528-D49FA1342E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09BBCB-AC01-019E-E043-93FA6777F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87839"/>
            <a:ext cx="4459286" cy="1478570"/>
          </a:xfrm>
        </p:spPr>
        <p:txBody>
          <a:bodyPr>
            <a:normAutofit/>
          </a:bodyPr>
          <a:lstStyle/>
          <a:p>
            <a:endParaRPr lang="ru-RU" sz="32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7D6F092-916C-4D26-AA8A-96E7EFC3A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412" y="1775034"/>
            <a:ext cx="5638230" cy="39219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ru-RU" sz="3200" cap="all" dirty="0">
                <a:latin typeface="Calibri"/>
                <a:cs typeface="Calibri"/>
              </a:rPr>
              <a:t>ПУШКИН </a:t>
            </a:r>
            <a:endParaRPr lang="en-US" sz="3200" dirty="0"/>
          </a:p>
          <a:p>
            <a:pPr marL="0" indent="0" algn="ctr">
              <a:buNone/>
            </a:pPr>
            <a:r>
              <a:rPr lang="ru-RU" sz="3200" cap="all" dirty="0">
                <a:latin typeface="Calibri"/>
                <a:cs typeface="Calibri"/>
              </a:rPr>
              <a:t>АЛЕКСАНДР СЕРГЕЕВИЧ  </a:t>
            </a:r>
            <a:endParaRPr lang="en-US" sz="3200"/>
          </a:p>
          <a:p>
            <a:pPr marL="0" indent="0" algn="ctr">
              <a:buNone/>
            </a:pPr>
            <a:r>
              <a:rPr lang="ru-RU" sz="3200" cap="all" dirty="0">
                <a:latin typeface="Calibri"/>
                <a:cs typeface="Calibri"/>
              </a:rPr>
              <a:t>И ЕГО НЯНЯ </a:t>
            </a:r>
            <a:endParaRPr lang="en-US" sz="3200" dirty="0"/>
          </a:p>
          <a:p>
            <a:pPr marL="0" indent="0" algn="ctr">
              <a:buNone/>
            </a:pPr>
            <a:r>
              <a:rPr lang="ru-RU" sz="3200" cap="all" dirty="0">
                <a:latin typeface="Calibri"/>
                <a:cs typeface="Calibri"/>
              </a:rPr>
              <a:t>АРИНА РОДИОНОВНА</a:t>
            </a:r>
            <a:endParaRPr lang="en-US" sz="3200" dirty="0"/>
          </a:p>
        </p:txBody>
      </p:sp>
      <p:pic>
        <p:nvPicPr>
          <p:cNvPr id="4" name="Рисунок 4" descr="Изображение выглядит как текст, книга, камень, картин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5209FB3-0BE7-2782-5C3F-9DF61BAFA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6567" y="538374"/>
            <a:ext cx="6275787" cy="5943208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453E4DEE-E996-40F8-8635-0FF43D7348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" name="Rectangle 5">
              <a:extLst>
                <a:ext uri="{FF2B5EF4-FFF2-40B4-BE49-F238E27FC236}">
                  <a16:creationId xmlns="" xmlns:a16="http://schemas.microsoft.com/office/drawing/2014/main" id="{08BD1D3E-43CE-49EB-A424-0738950C64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="" xmlns:a16="http://schemas.microsoft.com/office/drawing/2014/main" id="{E9182037-E3FA-489A-95D5-29E4248420D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="" xmlns:a16="http://schemas.microsoft.com/office/drawing/2014/main" id="{E8864E76-AD7F-4BEE-B3F6-A78FA42AEFA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8">
              <a:extLst>
                <a:ext uri="{FF2B5EF4-FFF2-40B4-BE49-F238E27FC236}">
                  <a16:creationId xmlns="" xmlns:a16="http://schemas.microsoft.com/office/drawing/2014/main" id="{8AD071B3-046D-4479-91FE-01E9AD7C8A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="" xmlns:a16="http://schemas.microsoft.com/office/drawing/2014/main" id="{91D776F5-E902-4A4D-A75D-A46E063C9F3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="" xmlns:a16="http://schemas.microsoft.com/office/drawing/2014/main" id="{EBED8F24-A998-4952-AB68-E2074F0746F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="" xmlns:a16="http://schemas.microsoft.com/office/drawing/2014/main" id="{74D7A646-8CDC-49B3-9C44-3EF38DB426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="" xmlns:a16="http://schemas.microsoft.com/office/drawing/2014/main" id="{D4E99D14-E4F4-419B-9AAF-8D1CEAB28A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="" xmlns:a16="http://schemas.microsoft.com/office/drawing/2014/main" id="{377E106C-5445-4A52-9F7E-DA17387442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="" xmlns:a16="http://schemas.microsoft.com/office/drawing/2014/main" id="{752BFE96-D378-4BAE-A64B-F851A34C47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="" xmlns:a16="http://schemas.microsoft.com/office/drawing/2014/main" id="{B88FFB19-5A5E-4078-B467-9D4ABD21BD9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Line 16">
              <a:extLst>
                <a:ext uri="{FF2B5EF4-FFF2-40B4-BE49-F238E27FC236}">
                  <a16:creationId xmlns="" xmlns:a16="http://schemas.microsoft.com/office/drawing/2014/main" id="{11042975-3D19-4728-BCDA-D3F5CD633ED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9" name="Freeform 17">
              <a:extLst>
                <a:ext uri="{FF2B5EF4-FFF2-40B4-BE49-F238E27FC236}">
                  <a16:creationId xmlns="" xmlns:a16="http://schemas.microsoft.com/office/drawing/2014/main" id="{A28972BD-D2E1-4DCA-A907-2E3B6F6066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="" xmlns:a16="http://schemas.microsoft.com/office/drawing/2014/main" id="{1C806824-5C2D-4747-B038-69EE4074B3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="" xmlns:a16="http://schemas.microsoft.com/office/drawing/2014/main" id="{3B33F710-16D7-4F48-BFCA-66C9CA2352C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="" xmlns:a16="http://schemas.microsoft.com/office/drawing/2014/main" id="{6C8C8ED4-90FA-4E97-AAF0-D5D51E6A93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Rectangle 21">
              <a:extLst>
                <a:ext uri="{FF2B5EF4-FFF2-40B4-BE49-F238E27FC236}">
                  <a16:creationId xmlns="" xmlns:a16="http://schemas.microsoft.com/office/drawing/2014/main" id="{6C5EB9C1-B25F-4172-8A96-5950ECC828F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="" xmlns:a16="http://schemas.microsoft.com/office/drawing/2014/main" id="{097E6E8A-9373-4655-882B-21715CCE97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="" xmlns:a16="http://schemas.microsoft.com/office/drawing/2014/main" id="{EB8CC766-1206-4372-ACAF-8230AF4D54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="" xmlns:a16="http://schemas.microsoft.com/office/drawing/2014/main" id="{1C8E2511-2489-47B2-9C19-C410910DD9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="" xmlns:a16="http://schemas.microsoft.com/office/drawing/2014/main" id="{D7820196-0A47-47EF-832C-A688E8977D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="" xmlns:a16="http://schemas.microsoft.com/office/drawing/2014/main" id="{4982E0BF-34AE-48A3-AD6B-E0F3CD05DB3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="" xmlns:a16="http://schemas.microsoft.com/office/drawing/2014/main" id="{CD34643B-9DF2-4310-8868-48252C3393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="" xmlns:a16="http://schemas.microsoft.com/office/drawing/2014/main" id="{4E020C4E-AF64-44A8-B830-779541D8D5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="" xmlns:a16="http://schemas.microsoft.com/office/drawing/2014/main" id="{D97BC3D3-B1B3-4825-9169-BBEF1DBCF0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="" xmlns:a16="http://schemas.microsoft.com/office/drawing/2014/main" id="{A750DC4F-1DAF-470E-98C6-6C68DEB933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="" xmlns:a16="http://schemas.microsoft.com/office/drawing/2014/main" id="{2F99594A-5BBD-4E10-A818-8BE52B7D95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xmlns="" val="3741714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2201107-041F-3A7C-AE2C-F843CC7BC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="" xmlns:a16="http://schemas.microsoft.com/office/drawing/2014/main" id="{107518A3-65E8-A2C3-87B0-77C7A0E562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8164" y="624846"/>
            <a:ext cx="4499287" cy="5870846"/>
          </a:xfrm>
        </p:spPr>
      </p:pic>
      <p:pic>
        <p:nvPicPr>
          <p:cNvPr id="5" name="Рисунок 5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C597DB8-E88A-6B28-BD3D-4952B0FB2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306" y="625605"/>
            <a:ext cx="4626633" cy="595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0899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4DEC84B-5561-1469-C5F6-0EA711724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текст, человек, позирование&#10;&#10;Автоматически созданное описание">
            <a:extLst>
              <a:ext uri="{FF2B5EF4-FFF2-40B4-BE49-F238E27FC236}">
                <a16:creationId xmlns="" xmlns:a16="http://schemas.microsoft.com/office/drawing/2014/main" id="{FF82AAC2-C6D9-231E-0731-68002D0B8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1364" y="624845"/>
            <a:ext cx="4899152" cy="5913978"/>
          </a:xfrm>
        </p:spPr>
      </p:pic>
      <p:pic>
        <p:nvPicPr>
          <p:cNvPr id="7" name="Рисунок 7" descr="Изображение выглядит как текст, багет&#10;&#10;Автоматически созданное описание">
            <a:extLst>
              <a:ext uri="{FF2B5EF4-FFF2-40B4-BE49-F238E27FC236}">
                <a16:creationId xmlns="" xmlns:a16="http://schemas.microsoft.com/office/drawing/2014/main" id="{190BEF3A-2BB5-BA9F-15D0-51B79F84F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231" y="622349"/>
            <a:ext cx="4641009" cy="584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2993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4EA98C-415B-8425-8D43-45F03B419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alibri"/>
                <a:cs typeface="Calibri"/>
              </a:rPr>
              <a:t>Николай Иванович Пирогов</a:t>
            </a:r>
            <a:br>
              <a:rPr lang="ru-RU" dirty="0">
                <a:latin typeface="Calibri"/>
                <a:cs typeface="Calibri"/>
              </a:rPr>
            </a:br>
            <a:r>
              <a:rPr lang="ru-RU" dirty="0">
                <a:latin typeface="Calibri"/>
                <a:cs typeface="Calibri"/>
              </a:rPr>
              <a:t>знаменитый русский хирург</a:t>
            </a:r>
          </a:p>
        </p:txBody>
      </p:sp>
      <p:pic>
        <p:nvPicPr>
          <p:cNvPr id="4" name="Рисунок 4" descr="Изображение выглядит как человек, темный&#10;&#10;Автоматически созданное описание">
            <a:extLst>
              <a:ext uri="{FF2B5EF4-FFF2-40B4-BE49-F238E27FC236}">
                <a16:creationId xmlns="" xmlns:a16="http://schemas.microsoft.com/office/drawing/2014/main" id="{0010255D-0E57-F920-A7F7-BD6EEBE36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137" y="2163223"/>
            <a:ext cx="5225492" cy="4188695"/>
          </a:xfrm>
        </p:spPr>
      </p:pic>
      <p:pic>
        <p:nvPicPr>
          <p:cNvPr id="5" name="Рисунок 5" descr="Изображение выглядит как человек, в помещении, группа, люди&#10;&#10;Автоматически созданное описание">
            <a:extLst>
              <a:ext uri="{FF2B5EF4-FFF2-40B4-BE49-F238E27FC236}">
                <a16:creationId xmlns="" xmlns:a16="http://schemas.microsoft.com/office/drawing/2014/main" id="{DE5D23D6-5842-DE15-924A-D4AD8EBC7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211" y="2167739"/>
            <a:ext cx="5934972" cy="420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5019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10">
            <a:extLst>
              <a:ext uri="{FF2B5EF4-FFF2-40B4-BE49-F238E27FC236}">
                <a16:creationId xmlns="" xmlns:a16="http://schemas.microsoft.com/office/drawing/2014/main" id="{C2E4E997-8672-4FFD-B8EC-9932A8E471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="" xmlns:a16="http://schemas.microsoft.com/office/drawing/2014/main" id="{FE6BA9E6-1D9E-4D30-B528-D49FA1342E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C37B2E-A63C-B547-0D34-ADDAD5A26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6112682" cy="1478570"/>
          </a:xfrm>
        </p:spPr>
        <p:txBody>
          <a:bodyPr>
            <a:normAutofit/>
          </a:bodyPr>
          <a:lstStyle/>
          <a:p>
            <a:pPr algn="ctr"/>
            <a:endParaRPr lang="ru-RU" sz="3200" dirty="0"/>
          </a:p>
        </p:txBody>
      </p:sp>
      <p:sp>
        <p:nvSpPr>
          <p:cNvPr id="80" name="Content Placeholder 7">
            <a:extLst>
              <a:ext uri="{FF2B5EF4-FFF2-40B4-BE49-F238E27FC236}">
                <a16:creationId xmlns="" xmlns:a16="http://schemas.microsoft.com/office/drawing/2014/main" id="{DFE1FB35-F14E-6F79-E782-E6FBEDE9F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978" y="2378883"/>
            <a:ext cx="6112683" cy="3965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ru-RU" sz="3200" cap="all" dirty="0">
                <a:latin typeface="Calibri"/>
                <a:cs typeface="Calibri"/>
              </a:rPr>
              <a:t>ДЕЛАЙ ДОБРО ЛЮДЯМ И ОНО ОСТАНЕТСЯ В ИХ ПАМЯТИ!</a:t>
            </a:r>
            <a:endParaRPr lang="en-US" sz="3200" dirty="0">
              <a:latin typeface="Calibri"/>
              <a:cs typeface="Calibri"/>
            </a:endParaRPr>
          </a:p>
          <a:p>
            <a:endParaRPr lang="en-US" sz="2000" dirty="0"/>
          </a:p>
        </p:txBody>
      </p:sp>
      <p:pic>
        <p:nvPicPr>
          <p:cNvPr id="4" name="Рисунок 4" descr="Изображение выглядит как текст, канцтовары, карандаш&#10;&#10;Автоматически созданное описание">
            <a:extLst>
              <a:ext uri="{FF2B5EF4-FFF2-40B4-BE49-F238E27FC236}">
                <a16:creationId xmlns="" xmlns:a16="http://schemas.microsoft.com/office/drawing/2014/main" id="{56CCBDE6-1E04-6638-7590-D24C3EE4B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597" y="374104"/>
            <a:ext cx="4979196" cy="6185486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81" name="Group 14">
            <a:extLst>
              <a:ext uri="{FF2B5EF4-FFF2-40B4-BE49-F238E27FC236}">
                <a16:creationId xmlns="" xmlns:a16="http://schemas.microsoft.com/office/drawing/2014/main" id="{453E4DEE-E996-40F8-8635-0FF43D7348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6" name="Rectangle 5">
              <a:extLst>
                <a:ext uri="{FF2B5EF4-FFF2-40B4-BE49-F238E27FC236}">
                  <a16:creationId xmlns="" xmlns:a16="http://schemas.microsoft.com/office/drawing/2014/main" id="{08BD1D3E-43CE-49EB-A424-0738950C64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" name="Freeform 6">
              <a:extLst>
                <a:ext uri="{FF2B5EF4-FFF2-40B4-BE49-F238E27FC236}">
                  <a16:creationId xmlns="" xmlns:a16="http://schemas.microsoft.com/office/drawing/2014/main" id="{E9182037-E3FA-489A-95D5-29E4248420D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7">
              <a:extLst>
                <a:ext uri="{FF2B5EF4-FFF2-40B4-BE49-F238E27FC236}">
                  <a16:creationId xmlns="" xmlns:a16="http://schemas.microsoft.com/office/drawing/2014/main" id="{E8864E76-AD7F-4BEE-B3F6-A78FA42AEFA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8">
              <a:extLst>
                <a:ext uri="{FF2B5EF4-FFF2-40B4-BE49-F238E27FC236}">
                  <a16:creationId xmlns="" xmlns:a16="http://schemas.microsoft.com/office/drawing/2014/main" id="{8AD071B3-046D-4479-91FE-01E9AD7C8A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9">
              <a:extLst>
                <a:ext uri="{FF2B5EF4-FFF2-40B4-BE49-F238E27FC236}">
                  <a16:creationId xmlns="" xmlns:a16="http://schemas.microsoft.com/office/drawing/2014/main" id="{91D776F5-E902-4A4D-A75D-A46E063C9F3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0">
              <a:extLst>
                <a:ext uri="{FF2B5EF4-FFF2-40B4-BE49-F238E27FC236}">
                  <a16:creationId xmlns="" xmlns:a16="http://schemas.microsoft.com/office/drawing/2014/main" id="{EBED8F24-A998-4952-AB68-E2074F0746F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1">
              <a:extLst>
                <a:ext uri="{FF2B5EF4-FFF2-40B4-BE49-F238E27FC236}">
                  <a16:creationId xmlns="" xmlns:a16="http://schemas.microsoft.com/office/drawing/2014/main" id="{74D7A646-8CDC-49B3-9C44-3EF38DB426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2">
              <a:extLst>
                <a:ext uri="{FF2B5EF4-FFF2-40B4-BE49-F238E27FC236}">
                  <a16:creationId xmlns="" xmlns:a16="http://schemas.microsoft.com/office/drawing/2014/main" id="{D4E99D14-E4F4-419B-9AAF-8D1CEAB28A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3">
              <a:extLst>
                <a:ext uri="{FF2B5EF4-FFF2-40B4-BE49-F238E27FC236}">
                  <a16:creationId xmlns="" xmlns:a16="http://schemas.microsoft.com/office/drawing/2014/main" id="{377E106C-5445-4A52-9F7E-DA17387442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4">
              <a:extLst>
                <a:ext uri="{FF2B5EF4-FFF2-40B4-BE49-F238E27FC236}">
                  <a16:creationId xmlns="" xmlns:a16="http://schemas.microsoft.com/office/drawing/2014/main" id="{752BFE96-D378-4BAE-A64B-F851A34C47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5">
              <a:extLst>
                <a:ext uri="{FF2B5EF4-FFF2-40B4-BE49-F238E27FC236}">
                  <a16:creationId xmlns="" xmlns:a16="http://schemas.microsoft.com/office/drawing/2014/main" id="{B88FFB19-5A5E-4078-B467-9D4ABD21BD9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Line 16">
              <a:extLst>
                <a:ext uri="{FF2B5EF4-FFF2-40B4-BE49-F238E27FC236}">
                  <a16:creationId xmlns="" xmlns:a16="http://schemas.microsoft.com/office/drawing/2014/main" id="{11042975-3D19-4728-BCDA-D3F5CD633ED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8" name="Freeform 17">
              <a:extLst>
                <a:ext uri="{FF2B5EF4-FFF2-40B4-BE49-F238E27FC236}">
                  <a16:creationId xmlns="" xmlns:a16="http://schemas.microsoft.com/office/drawing/2014/main" id="{A28972BD-D2E1-4DCA-A907-2E3B6F6066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8">
              <a:extLst>
                <a:ext uri="{FF2B5EF4-FFF2-40B4-BE49-F238E27FC236}">
                  <a16:creationId xmlns="" xmlns:a16="http://schemas.microsoft.com/office/drawing/2014/main" id="{1C806824-5C2D-4747-B038-69EE4074B3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9">
              <a:extLst>
                <a:ext uri="{FF2B5EF4-FFF2-40B4-BE49-F238E27FC236}">
                  <a16:creationId xmlns="" xmlns:a16="http://schemas.microsoft.com/office/drawing/2014/main" id="{3B33F710-16D7-4F48-BFCA-66C9CA2352C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0">
              <a:extLst>
                <a:ext uri="{FF2B5EF4-FFF2-40B4-BE49-F238E27FC236}">
                  <a16:creationId xmlns="" xmlns:a16="http://schemas.microsoft.com/office/drawing/2014/main" id="{6C8C8ED4-90FA-4E97-AAF0-D5D51E6A93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Rectangle 21">
              <a:extLst>
                <a:ext uri="{FF2B5EF4-FFF2-40B4-BE49-F238E27FC236}">
                  <a16:creationId xmlns="" xmlns:a16="http://schemas.microsoft.com/office/drawing/2014/main" id="{6C5EB9C1-B25F-4172-8A96-5950ECC828F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3" name="Freeform 22">
              <a:extLst>
                <a:ext uri="{FF2B5EF4-FFF2-40B4-BE49-F238E27FC236}">
                  <a16:creationId xmlns="" xmlns:a16="http://schemas.microsoft.com/office/drawing/2014/main" id="{097E6E8A-9373-4655-882B-21715CCE97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3">
              <a:extLst>
                <a:ext uri="{FF2B5EF4-FFF2-40B4-BE49-F238E27FC236}">
                  <a16:creationId xmlns="" xmlns:a16="http://schemas.microsoft.com/office/drawing/2014/main" id="{EB8CC766-1206-4372-ACAF-8230AF4D54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4">
              <a:extLst>
                <a:ext uri="{FF2B5EF4-FFF2-40B4-BE49-F238E27FC236}">
                  <a16:creationId xmlns="" xmlns:a16="http://schemas.microsoft.com/office/drawing/2014/main" id="{1C8E2511-2489-47B2-9C19-C410910DD9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5">
              <a:extLst>
                <a:ext uri="{FF2B5EF4-FFF2-40B4-BE49-F238E27FC236}">
                  <a16:creationId xmlns="" xmlns:a16="http://schemas.microsoft.com/office/drawing/2014/main" id="{D7820196-0A47-47EF-832C-A688E8977D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6">
              <a:extLst>
                <a:ext uri="{FF2B5EF4-FFF2-40B4-BE49-F238E27FC236}">
                  <a16:creationId xmlns="" xmlns:a16="http://schemas.microsoft.com/office/drawing/2014/main" id="{4982E0BF-34AE-48A3-AD6B-E0F3CD05DB3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7">
              <a:extLst>
                <a:ext uri="{FF2B5EF4-FFF2-40B4-BE49-F238E27FC236}">
                  <a16:creationId xmlns="" xmlns:a16="http://schemas.microsoft.com/office/drawing/2014/main" id="{CD34643B-9DF2-4310-8868-48252C3393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8">
              <a:extLst>
                <a:ext uri="{FF2B5EF4-FFF2-40B4-BE49-F238E27FC236}">
                  <a16:creationId xmlns="" xmlns:a16="http://schemas.microsoft.com/office/drawing/2014/main" id="{4E020C4E-AF64-44A8-B830-779541D8D5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9">
              <a:extLst>
                <a:ext uri="{FF2B5EF4-FFF2-40B4-BE49-F238E27FC236}">
                  <a16:creationId xmlns="" xmlns:a16="http://schemas.microsoft.com/office/drawing/2014/main" id="{D97BC3D3-B1B3-4825-9169-BBEF1DBCF0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0">
              <a:extLst>
                <a:ext uri="{FF2B5EF4-FFF2-40B4-BE49-F238E27FC236}">
                  <a16:creationId xmlns="" xmlns:a16="http://schemas.microsoft.com/office/drawing/2014/main" id="{A750DC4F-1DAF-470E-98C6-6C68DEB933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1">
              <a:extLst>
                <a:ext uri="{FF2B5EF4-FFF2-40B4-BE49-F238E27FC236}">
                  <a16:creationId xmlns="" xmlns:a16="http://schemas.microsoft.com/office/drawing/2014/main" id="{2F99594A-5BBD-4E10-A818-8BE52B7D95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xmlns="" val="25659919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хема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2</TotalTime>
  <Words>196</Words>
  <Application>Microsoft Office PowerPoint</Application>
  <PresentationFormat>Произвольный</PresentationFormat>
  <Paragraphs>21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Схема</vt:lpstr>
      <vt:lpstr>Региональный этап конкурса мультимедийных учебно-методических комплексов учителей   «Наследники Д. С. Лихачева»  Классный час  «Путями доброты»</vt:lpstr>
      <vt:lpstr>Слайд 2</vt:lpstr>
      <vt:lpstr>Слайд 3</vt:lpstr>
      <vt:lpstr>Катеринушка</vt:lpstr>
      <vt:lpstr>Слайд 5</vt:lpstr>
      <vt:lpstr>Слайд 6</vt:lpstr>
      <vt:lpstr>Слайд 7</vt:lpstr>
      <vt:lpstr>Николай Иванович Пирогов знаменитый русский хирург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user7600</dc:creator>
  <cp:lastModifiedBy>trusovaea99</cp:lastModifiedBy>
  <cp:revision>219</cp:revision>
  <dcterms:created xsi:type="dcterms:W3CDTF">2023-04-01T10:29:05Z</dcterms:created>
  <dcterms:modified xsi:type="dcterms:W3CDTF">2023-04-27T07:27:01Z</dcterms:modified>
</cp:coreProperties>
</file>