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99" r:id="rId2"/>
    <p:sldId id="2601" r:id="rId3"/>
    <p:sldId id="2610" r:id="rId4"/>
    <p:sldId id="2602" r:id="rId5"/>
    <p:sldId id="2603" r:id="rId6"/>
    <p:sldId id="2604" r:id="rId7"/>
    <p:sldId id="2605" r:id="rId8"/>
    <p:sldId id="2611" r:id="rId9"/>
    <p:sldId id="2612" r:id="rId10"/>
    <p:sldId id="2613" r:id="rId11"/>
    <p:sldId id="307" r:id="rId12"/>
    <p:sldId id="308" r:id="rId13"/>
    <p:sldId id="310" r:id="rId14"/>
    <p:sldId id="314" r:id="rId15"/>
    <p:sldId id="313" r:id="rId16"/>
    <p:sldId id="312" r:id="rId17"/>
    <p:sldId id="311" r:id="rId18"/>
    <p:sldId id="309" r:id="rId19"/>
    <p:sldId id="2583" r:id="rId20"/>
    <p:sldId id="2588" r:id="rId21"/>
    <p:sldId id="2589" r:id="rId22"/>
    <p:sldId id="2590" r:id="rId23"/>
    <p:sldId id="2591" r:id="rId24"/>
    <p:sldId id="2629" r:id="rId25"/>
    <p:sldId id="2631" r:id="rId26"/>
    <p:sldId id="2632" r:id="rId27"/>
    <p:sldId id="2633" r:id="rId28"/>
    <p:sldId id="2634" r:id="rId29"/>
    <p:sldId id="2635" r:id="rId30"/>
    <p:sldId id="2658" r:id="rId31"/>
    <p:sldId id="2659" r:id="rId32"/>
    <p:sldId id="2660" r:id="rId33"/>
    <p:sldId id="2661" r:id="rId34"/>
    <p:sldId id="2662" r:id="rId35"/>
    <p:sldId id="2663" r:id="rId36"/>
    <p:sldId id="2664" r:id="rId37"/>
    <p:sldId id="2665" r:id="rId38"/>
    <p:sldId id="2666" r:id="rId39"/>
    <p:sldId id="2667" r:id="rId40"/>
    <p:sldId id="2668" r:id="rId41"/>
    <p:sldId id="2669" r:id="rId42"/>
    <p:sldId id="2670" r:id="rId43"/>
    <p:sldId id="2671" r:id="rId44"/>
    <p:sldId id="2672" r:id="rId45"/>
    <p:sldId id="2673" r:id="rId46"/>
    <p:sldId id="2674" r:id="rId47"/>
    <p:sldId id="2675" r:id="rId48"/>
    <p:sldId id="2676" r:id="rId49"/>
    <p:sldId id="2677" r:id="rId50"/>
    <p:sldId id="2678" r:id="rId51"/>
    <p:sldId id="2679" r:id="rId52"/>
    <p:sldId id="275" r:id="rId53"/>
    <p:sldId id="2681" r:id="rId54"/>
    <p:sldId id="2682" r:id="rId55"/>
    <p:sldId id="2656" r:id="rId5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ветлана лютоева" initials="сл" lastIdx="1" clrIdx="0">
    <p:extLst>
      <p:ext uri="{19B8F6BF-5375-455C-9EA6-DF929625EA0E}">
        <p15:presenceInfo xmlns:p15="http://schemas.microsoft.com/office/powerpoint/2012/main" userId="8f33cc4ac2b8518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4026"/>
    <a:srgbClr val="66FFCC"/>
    <a:srgbClr val="A6FAFC"/>
    <a:srgbClr val="72F737"/>
    <a:srgbClr val="11F2F7"/>
    <a:srgbClr val="EA5F54"/>
    <a:srgbClr val="4472C4"/>
    <a:srgbClr val="FFFF99"/>
    <a:srgbClr val="FFCC66"/>
    <a:srgbClr val="EF19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4660"/>
  </p:normalViewPr>
  <p:slideViewPr>
    <p:cSldViewPr snapToGrid="0">
      <p:cViewPr>
        <p:scale>
          <a:sx n="24" d="100"/>
          <a:sy n="24" d="100"/>
        </p:scale>
        <p:origin x="2006" y="1334"/>
      </p:cViewPr>
      <p:guideLst>
        <p:guide orient="horz" pos="2115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B7FCF-CDBE-49DC-BF3F-D7F88828C3D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08717-F1FF-4EB9-A7AD-412147430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74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17B3E-CD19-4203-9BE9-29C721286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685EF0-EF61-4D4B-9B19-FB6DBF166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B9ED0B-970A-4E10-A83E-6D462B5C2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D1E685-B110-460B-B845-D22D5F24A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163A9E-794D-46F9-A2B0-CB468036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74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45BCB-D9A8-4E02-B1F7-3E04A773F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3035E7-9062-4FA2-96B8-E12185ECD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3A9671-D8C2-4139-8A2E-E68A85566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5B90DF-EB6D-41F8-9869-01E145BE8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448C50-F5DD-42B0-B59A-523AC472E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69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04903-D26B-4037-9A03-93C33CC6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E2C95D-98CC-41D3-8787-F19E0A33E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6ADE10-065D-4FCB-8138-C1AB621B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32A19-E4B4-4BB6-B82E-CF94E18DA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4F87F6-F876-418E-9EC1-18CF2931D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50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2FDD0B-84B3-484E-A9D0-5469403DE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C0FA73-E274-47C9-BD03-82D664100C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396D5D-8959-4E48-988E-B52369B41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2C9642-0368-491A-AA20-1B639DBE9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ED804F-8BDA-4C11-9B1B-FFC9B7D0B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BFB348-A028-47CC-B4F4-642D6306C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050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38133-DBBD-4926-9A26-1B2595644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92AB1B-BAE7-41D4-93BD-94DFE16B2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1076BE-46E6-4701-A389-ED70DC387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FF9A4A7-986B-4371-9CCD-5A4E32C1FB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6C90794-66A1-4FE0-9432-059C0D911B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E13CEA-B640-4A3C-BAC7-2A9BB94F5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0BF1F87-E8F6-49F6-897A-89690775F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DDF266-0CB9-44D3-8D81-45EEBCC32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85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98603B-16FE-446E-9D77-A77AC66F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562D9A-788F-4869-82CB-A7E3E84F8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5D2B55C-FAB9-4473-A08A-76A9FDB31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33C06A-6F88-4399-800E-4BDC2E9BA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019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EBD6CE-FF89-4A3F-A0CA-E6830BBC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95D1727-AABE-44D6-B599-598AEAE80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32B5052-8E0B-4DD7-BA49-B09E97FCC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68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7F6A10-1FB8-4F45-A9FB-CD2341A14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F38F0B-98B1-49AE-BE95-DA3AA9785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CCC405-BE50-42F4-92E9-25036E75F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E981FE-15AB-4F53-977D-E8E5B1176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790F5D-6267-4D6F-818A-A76C00D6D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803A25-FABB-47CE-87A0-A8CFD68BE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66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A004A0-414D-4268-AE16-3B2DA81EC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60C76B-5631-4BD1-B334-D2ABDFAEE7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7B9851-1F66-4DD4-8EBD-A1159F75F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0D90F3-576A-4B21-A7AB-6FED536D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AC3234-CD17-43F2-B48D-903D3A2AC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5937F7-9EB4-4370-AB26-72424D5E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28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EB728-B522-4AA6-96E2-E85B0DE8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526E3B-6821-4649-BC8C-721693A5E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0F8F63-9882-4986-BD7E-4E90FE4D1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757577-1A82-4830-B392-112556459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D81B0-E514-4140-B356-B7048839E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457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86B9EB-0DD9-47D2-98F3-A3442B1CB7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755596-6626-48AF-80C9-A0EF7E3FB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8F94E2-B905-4498-9F0C-EBFA5ED68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F81CF7-E8CA-4CD4-ACA5-25CB8136A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69C2A9-3228-4DD1-A48E-0114C52C6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625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B8D14-6D4D-4369-8DAF-AC3BA6406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5DAA43-4323-4103-93DE-167B634E1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602BB6-C29B-4756-95CA-EF24437A0F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B5D6B-E691-481C-B90E-3425DD2F995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7783BC-324A-42A2-8149-F1DD84581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424720-1DA1-4476-84D9-2798AA9F1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2EC46-FA24-4F31-938B-442B9B39A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239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36.png"/><Relationship Id="rId5" Type="http://schemas.openxmlformats.org/officeDocument/2006/relationships/image" Target="../media/image41.jpe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microsoft.com/office/2007/relationships/hdphoto" Target="../media/hdphoto4.wdp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36.png"/><Relationship Id="rId5" Type="http://schemas.openxmlformats.org/officeDocument/2006/relationships/image" Target="../media/image41.jpe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microsoft.com/office/2007/relationships/hdphoto" Target="../media/hdphoto4.wdp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36.png"/><Relationship Id="rId5" Type="http://schemas.openxmlformats.org/officeDocument/2006/relationships/image" Target="../media/image41.jpe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microsoft.com/office/2007/relationships/hdphoto" Target="../media/hdphoto4.wdp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0" Type="http://schemas.openxmlformats.org/officeDocument/2006/relationships/image" Target="../media/image3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D24E4B71-721B-4AC2-851A-DFCCA1AFC7C5}"/>
              </a:ext>
            </a:extLst>
          </p:cNvPr>
          <p:cNvSpPr/>
          <p:nvPr/>
        </p:nvSpPr>
        <p:spPr>
          <a:xfrm>
            <a:off x="7455158" y="2603241"/>
            <a:ext cx="4133461" cy="417078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295822" y="7004703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295822" y="709040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295822" y="772385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2206410" y="829175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1643463" y="8859651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1667070" y="10084279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2206410" y="1128748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2206410" y="11928271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5" name="Рисунок 24" descr="Звезда со сплошной заливкой">
            <a:extLst>
              <a:ext uri="{FF2B5EF4-FFF2-40B4-BE49-F238E27FC236}">
                <a16:creationId xmlns:a16="http://schemas.microsoft.com/office/drawing/2014/main" id="{A2DD1C21-5A76-4B44-92D8-F84659962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3825" y="-1487999"/>
            <a:ext cx="628120" cy="628120"/>
          </a:xfrm>
          <a:prstGeom prst="rect">
            <a:avLst/>
          </a:prstGeom>
        </p:spPr>
      </p:pic>
      <p:pic>
        <p:nvPicPr>
          <p:cNvPr id="27" name="Рисунок 26" descr="Звезда со сплошной заливкой">
            <a:extLst>
              <a:ext uri="{FF2B5EF4-FFF2-40B4-BE49-F238E27FC236}">
                <a16:creationId xmlns:a16="http://schemas.microsoft.com/office/drawing/2014/main" id="{EDD89476-54AF-434D-9F67-15479DC32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34796" y="-731276"/>
            <a:ext cx="628120" cy="628120"/>
          </a:xfrm>
          <a:prstGeom prst="rect">
            <a:avLst/>
          </a:prstGeom>
        </p:spPr>
      </p:pic>
      <p:pic>
        <p:nvPicPr>
          <p:cNvPr id="28" name="Рисунок 27" descr="Звезда со сплошной заливкой">
            <a:extLst>
              <a:ext uri="{FF2B5EF4-FFF2-40B4-BE49-F238E27FC236}">
                <a16:creationId xmlns:a16="http://schemas.microsoft.com/office/drawing/2014/main" id="{C375C193-9CF4-4C2A-A2AA-D6087E147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7018" y="-859919"/>
            <a:ext cx="628120" cy="628120"/>
          </a:xfrm>
          <a:prstGeom prst="rect">
            <a:avLst/>
          </a:prstGeom>
        </p:spPr>
      </p:pic>
      <p:pic>
        <p:nvPicPr>
          <p:cNvPr id="29" name="Рисунок 28" descr="Звезда со сплошной заливкой">
            <a:extLst>
              <a:ext uri="{FF2B5EF4-FFF2-40B4-BE49-F238E27FC236}">
                <a16:creationId xmlns:a16="http://schemas.microsoft.com/office/drawing/2014/main" id="{22F1A0E5-16DC-42F6-9CCF-5F3FB0314D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40463" y="-1802059"/>
            <a:ext cx="628120" cy="628120"/>
          </a:xfrm>
          <a:prstGeom prst="rect">
            <a:avLst/>
          </a:prstGeom>
        </p:spPr>
      </p:pic>
      <p:pic>
        <p:nvPicPr>
          <p:cNvPr id="30" name="Рисунок 29" descr="Звезда со сплошной заливкой">
            <a:extLst>
              <a:ext uri="{FF2B5EF4-FFF2-40B4-BE49-F238E27FC236}">
                <a16:creationId xmlns:a16="http://schemas.microsoft.com/office/drawing/2014/main" id="{0F828715-7722-4CE2-B230-195910A9F5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84798" y="-1009304"/>
            <a:ext cx="628120" cy="628120"/>
          </a:xfrm>
          <a:prstGeom prst="rect">
            <a:avLst/>
          </a:prstGeom>
        </p:spPr>
      </p:pic>
      <p:pic>
        <p:nvPicPr>
          <p:cNvPr id="31" name="Рисунок 30" descr="Звезда со сплошной заливкой">
            <a:extLst>
              <a:ext uri="{FF2B5EF4-FFF2-40B4-BE49-F238E27FC236}">
                <a16:creationId xmlns:a16="http://schemas.microsoft.com/office/drawing/2014/main" id="{D84602AE-BB95-41EF-8AE7-C1D02AD057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783718" y="3043503"/>
            <a:ext cx="628120" cy="628120"/>
          </a:xfrm>
          <a:prstGeom prst="rect">
            <a:avLst/>
          </a:prstGeom>
        </p:spPr>
      </p:pic>
      <p:pic>
        <p:nvPicPr>
          <p:cNvPr id="33" name="Рисунок 32" descr="Звезда со сплошной заливкой">
            <a:extLst>
              <a:ext uri="{FF2B5EF4-FFF2-40B4-BE49-F238E27FC236}">
                <a16:creationId xmlns:a16="http://schemas.microsoft.com/office/drawing/2014/main" id="{AB68B0EB-A46D-4FAD-88B1-FCAD8867E1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55287" y="-748455"/>
            <a:ext cx="628120" cy="628120"/>
          </a:xfrm>
          <a:prstGeom prst="rect">
            <a:avLst/>
          </a:prstGeom>
        </p:spPr>
      </p:pic>
      <p:pic>
        <p:nvPicPr>
          <p:cNvPr id="35" name="Рисунок 34" descr="Звезда со сплошной заливкой">
            <a:extLst>
              <a:ext uri="{FF2B5EF4-FFF2-40B4-BE49-F238E27FC236}">
                <a16:creationId xmlns:a16="http://schemas.microsoft.com/office/drawing/2014/main" id="{B6D4E009-3808-4F45-997D-898845F72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83718" y="1089477"/>
            <a:ext cx="628120" cy="6281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70734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</p:spTree>
    <p:extLst>
      <p:ext uri="{BB962C8B-B14F-4D97-AF65-F5344CB8AC3E}">
        <p14:creationId xmlns:p14="http://schemas.microsoft.com/office/powerpoint/2010/main" val="1967959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L 0.24102 0.36134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44" y="180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0.57031 0.78959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6" y="3946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11111E-6 L 0.603 0.8840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143" y="4419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0.81524 1.171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55" y="5854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0.80547 1.22083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73" y="6104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0.78998 1.177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92" y="5888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62174 0.90162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1" y="4506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0.55039 0.73218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13" y="3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F8340A-C8A7-4B1B-9D1A-A21BB5032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49" y="2584610"/>
            <a:ext cx="4145639" cy="418221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41309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295822" y="2656725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295822" y="709040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295822" y="772385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2206410" y="829175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1643463" y="8859651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1667070" y="10084279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2206410" y="1128748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2206410" y="11928271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651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F8340A-C8A7-4B1B-9D1A-A21BB5032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49" y="2584610"/>
            <a:ext cx="4145639" cy="418221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41309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295822" y="230002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295822" y="2962770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295822" y="772385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2206410" y="829175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1643463" y="8859651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1667070" y="10084279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2206410" y="1128748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2206410" y="11928271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3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1956A4-19B3-4E02-A135-BA7B7EB7A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49" y="2560201"/>
            <a:ext cx="4145639" cy="418221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41309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295822" y="170034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295822" y="2355217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295822" y="2996007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2206410" y="829175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1643463" y="8859651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1667070" y="10084279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2206410" y="1128748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2206410" y="11928271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65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452F60-52AB-43BD-8FA8-5A8FC4EDC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49" y="2584610"/>
            <a:ext cx="4145639" cy="418221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41309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295822" y="94512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295822" y="1603022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295822" y="2257893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2295822" y="2891338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1643463" y="8859651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1667070" y="10084279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2206410" y="1128748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2206410" y="11928271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97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BD1F1E-1FA7-495F-91B0-F42936F74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49" y="2588120"/>
            <a:ext cx="4145639" cy="418221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41309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295822" y="417428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295822" y="1058218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295822" y="1691663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2295822" y="230353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1775020" y="2955247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1667070" y="10084279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2206410" y="1128748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2206410" y="11928271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330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F89D82-6B6E-4087-9E3F-F65A125E1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49" y="2584610"/>
            <a:ext cx="4145639" cy="418221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41309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295822" y="-654434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295822" y="183734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206410" y="872493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2295822" y="1550027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1811533" y="2227561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1811533" y="3491515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2206410" y="11287481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2206410" y="11928271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490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F89D82-6B6E-4087-9E3F-F65A125E1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49" y="2584610"/>
            <a:ext cx="4145639" cy="418221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41309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295822" y="-1656544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295822" y="-1340513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271020" y="-854148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2271020" y="15818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1775020" y="848031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1732875" y="2056810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2193677" y="3288785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2206410" y="11928271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872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F89D82-6B6E-4087-9E3F-F65A125E1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49" y="2584610"/>
            <a:ext cx="4145639" cy="418221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41309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374480" y="-2304150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317205" y="-2139993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317205" y="-2181739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2345843" y="-169323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1811533" y="164000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1811533" y="1445685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2326394" y="2727370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2370720" y="3439901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921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F89D82-6B6E-4087-9E3F-F65A125E1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49" y="2584610"/>
            <a:ext cx="4145639" cy="418221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D71190-1B15-481C-96C3-56217F4AECBD}"/>
              </a:ext>
            </a:extLst>
          </p:cNvPr>
          <p:cNvGrpSpPr/>
          <p:nvPr/>
        </p:nvGrpSpPr>
        <p:grpSpPr>
          <a:xfrm>
            <a:off x="8108302" y="3195735"/>
            <a:ext cx="2976465" cy="2911151"/>
            <a:chOff x="3517641" y="3853542"/>
            <a:chExt cx="2976465" cy="291115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2A34A51-6913-48AE-B532-C10DA6B43FE0}"/>
                </a:ext>
              </a:extLst>
            </p:cNvPr>
            <p:cNvSpPr/>
            <p:nvPr/>
          </p:nvSpPr>
          <p:spPr>
            <a:xfrm>
              <a:off x="3517641" y="3853542"/>
              <a:ext cx="2864498" cy="29111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DC90DA4-E1F3-4D05-896A-5704D764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r="6793"/>
            <a:stretch>
              <a:fillRect/>
            </a:stretch>
          </p:blipFill>
          <p:spPr>
            <a:xfrm>
              <a:off x="3517641" y="4369790"/>
              <a:ext cx="2976465" cy="2394903"/>
            </a:xfrm>
            <a:custGeom>
              <a:avLst/>
              <a:gdLst>
                <a:gd name="connsiteX0" fmla="*/ 341740 w 3041780"/>
                <a:gd name="connsiteY0" fmla="*/ 0 h 2447456"/>
                <a:gd name="connsiteX1" fmla="*/ 2700041 w 3041780"/>
                <a:gd name="connsiteY1" fmla="*/ 0 h 2447456"/>
                <a:gd name="connsiteX2" fmla="*/ 2782036 w 3041780"/>
                <a:gd name="connsiteY2" fmla="*/ 108173 h 2447456"/>
                <a:gd name="connsiteX3" fmla="*/ 3041780 w 3041780"/>
                <a:gd name="connsiteY3" fmla="*/ 947059 h 2447456"/>
                <a:gd name="connsiteX4" fmla="*/ 1520890 w 3041780"/>
                <a:gd name="connsiteY4" fmla="*/ 2447456 h 2447456"/>
                <a:gd name="connsiteX5" fmla="*/ 0 w 3041780"/>
                <a:gd name="connsiteY5" fmla="*/ 947059 h 2447456"/>
                <a:gd name="connsiteX6" fmla="*/ 259744 w 3041780"/>
                <a:gd name="connsiteY6" fmla="*/ 108173 h 244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1780" h="2447456">
                  <a:moveTo>
                    <a:pt x="341740" y="0"/>
                  </a:moveTo>
                  <a:lnTo>
                    <a:pt x="2700041" y="0"/>
                  </a:lnTo>
                  <a:lnTo>
                    <a:pt x="2782036" y="108173"/>
                  </a:lnTo>
                  <a:cubicBezTo>
                    <a:pt x="2946025" y="347638"/>
                    <a:pt x="3041780" y="636317"/>
                    <a:pt x="3041780" y="947059"/>
                  </a:cubicBezTo>
                  <a:cubicBezTo>
                    <a:pt x="3041780" y="1775705"/>
                    <a:pt x="2360854" y="2447456"/>
                    <a:pt x="1520890" y="2447456"/>
                  </a:cubicBezTo>
                  <a:cubicBezTo>
                    <a:pt x="680926" y="2447456"/>
                    <a:pt x="0" y="1775705"/>
                    <a:pt x="0" y="947059"/>
                  </a:cubicBezTo>
                  <a:cubicBezTo>
                    <a:pt x="0" y="636317"/>
                    <a:pt x="95755" y="347638"/>
                    <a:pt x="259744" y="108173"/>
                  </a:cubicBezTo>
                  <a:close/>
                </a:path>
              </a:pathLst>
            </a:cu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D7195A-686C-45B2-A94F-ACCEB68C110F}"/>
              </a:ext>
            </a:extLst>
          </p:cNvPr>
          <p:cNvSpPr txBox="1"/>
          <p:nvPr/>
        </p:nvSpPr>
        <p:spPr>
          <a:xfrm>
            <a:off x="7830551" y="2941309"/>
            <a:ext cx="3412837" cy="34688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Националист</a:t>
            </a: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или патриот?  Националист или патриот? Националист или патриот?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418A7CE-14BD-48C8-A15D-864EBE08C74E}"/>
              </a:ext>
            </a:extLst>
          </p:cNvPr>
          <p:cNvSpPr/>
          <p:nvPr/>
        </p:nvSpPr>
        <p:spPr>
          <a:xfrm>
            <a:off x="2374480" y="-2304150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Я националист или патриот?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DE3222D-698B-464F-BBE2-73B1DC78A1CB}"/>
              </a:ext>
            </a:extLst>
          </p:cNvPr>
          <p:cNvSpPr/>
          <p:nvPr/>
        </p:nvSpPr>
        <p:spPr>
          <a:xfrm>
            <a:off x="2317205" y="-1587423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Или я националист и патриот одновременно?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E2C4F2-10D5-4EC8-8682-299271045521}"/>
              </a:ext>
            </a:extLst>
          </p:cNvPr>
          <p:cNvSpPr/>
          <p:nvPr/>
        </p:nvSpPr>
        <p:spPr>
          <a:xfrm>
            <a:off x="2317205" y="-86904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скорее всего, всё-таки не националист.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453631-6731-4438-A091-2D670D426C98}"/>
              </a:ext>
            </a:extLst>
          </p:cNvPr>
          <p:cNvSpPr/>
          <p:nvPr/>
        </p:nvSpPr>
        <p:spPr>
          <a:xfrm>
            <a:off x="-1303901" y="-911075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«Националист» — это слово с дурным имиджем.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3857D7E-3390-41A6-A163-43B86C1C1774}"/>
              </a:ext>
            </a:extLst>
          </p:cNvPr>
          <p:cNvSpPr/>
          <p:nvPr/>
        </p:nvSpPr>
        <p:spPr>
          <a:xfrm>
            <a:off x="6372081" y="-1445188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Оно сразу рождает ассоциации с нацистами, скинхедами, бритыми подростками в чёрной одежде в стиле милитари и с бутылкой пива в руке.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474D729-0A6F-4FE6-A1C5-F904CBE97B6C}"/>
              </a:ext>
            </a:extLst>
          </p:cNvPr>
          <p:cNvSpPr/>
          <p:nvPr/>
        </p:nvSpPr>
        <p:spPr>
          <a:xfrm>
            <a:off x="-5150376" y="2082834"/>
            <a:ext cx="4428930" cy="1138925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«Патриот» — это звучит гордо, это хороший парень, крепкий семьянин, поёт свой гимн и поднимает по утрам флаг…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5151A66-85DD-4173-9B14-390CBD4B1D6B}"/>
              </a:ext>
            </a:extLst>
          </p:cNvPr>
          <p:cNvSpPr/>
          <p:nvPr/>
        </p:nvSpPr>
        <p:spPr>
          <a:xfrm>
            <a:off x="11870921" y="-1141276"/>
            <a:ext cx="3303036" cy="569168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Нет, это что-то уже из американских фильмов.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EB94515-DCB9-4D94-B39D-EC08C3AD58F8}"/>
              </a:ext>
            </a:extLst>
          </p:cNvPr>
          <p:cNvSpPr/>
          <p:nvPr/>
        </p:nvSpPr>
        <p:spPr>
          <a:xfrm>
            <a:off x="7669764" y="855194"/>
            <a:ext cx="3303036" cy="803859"/>
          </a:xfrm>
          <a:prstGeom prst="roundRect">
            <a:avLst>
              <a:gd name="adj" fmla="val 49454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chemeClr val="bg1"/>
                </a:solidFill>
                <a:effectLst/>
                <a:latin typeface="-apple-system"/>
              </a:rPr>
              <a:t>Так кто же такие на самом деле «националист» и «патриот»?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Вопросительный знак со сплошной заливкой">
            <a:extLst>
              <a:ext uri="{FF2B5EF4-FFF2-40B4-BE49-F238E27FC236}">
                <a16:creationId xmlns:a16="http://schemas.microsoft.com/office/drawing/2014/main" id="{0B33DFD5-39BF-4FD8-8808-4041B4469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14342" y="1877203"/>
            <a:ext cx="2382639" cy="238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63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16EE39E3-6BD1-49F6-93DD-1E214D00BA8F}"/>
              </a:ext>
            </a:extLst>
          </p:cNvPr>
          <p:cNvGrpSpPr/>
          <p:nvPr/>
        </p:nvGrpSpPr>
        <p:grpSpPr>
          <a:xfrm>
            <a:off x="13548997" y="1307137"/>
            <a:ext cx="4322664" cy="3969046"/>
            <a:chOff x="7124130" y="1444477"/>
            <a:chExt cx="4322664" cy="3969046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ED7D5FEA-CE56-425F-88E2-511D6ED29FFC}"/>
                </a:ext>
              </a:extLst>
            </p:cNvPr>
            <p:cNvSpPr/>
            <p:nvPr/>
          </p:nvSpPr>
          <p:spPr>
            <a:xfrm>
              <a:off x="7124130" y="1444477"/>
              <a:ext cx="4322664" cy="396904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1F2F7"/>
              </a:solidFill>
            </a:ln>
            <a:effectLst>
              <a:outerShdw blurRad="215900" sx="107000" sy="107000" algn="ctr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4EF9A3BB-62C3-4D3C-AAE4-8C8B9AD4E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39"/>
            <a:stretch/>
          </p:blipFill>
          <p:spPr>
            <a:xfrm>
              <a:off x="7466066" y="1787856"/>
              <a:ext cx="3663743" cy="3353554"/>
            </a:xfrm>
            <a:prstGeom prst="ellipse">
              <a:avLst/>
            </a:prstGeom>
            <a:ln>
              <a:solidFill>
                <a:srgbClr val="00B0F0"/>
              </a:solidFill>
            </a:ln>
            <a:effectLst>
              <a:outerShdw blurRad="152400" sx="102000" sy="102000" algn="ctr" rotWithShape="0">
                <a:prstClr val="black">
                  <a:alpha val="61000"/>
                </a:prstClr>
              </a:outerShdw>
            </a:effectLst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EA574F6-B2FE-4EB8-B30E-C9356F7D5EA8}"/>
              </a:ext>
            </a:extLst>
          </p:cNvPr>
          <p:cNvGrpSpPr/>
          <p:nvPr/>
        </p:nvGrpSpPr>
        <p:grpSpPr>
          <a:xfrm rot="20412925">
            <a:off x="4521972" y="-208512"/>
            <a:ext cx="7642746" cy="7534592"/>
            <a:chOff x="5540991" y="-338296"/>
            <a:chExt cx="7642746" cy="7534592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11D2087A-4017-4A62-A748-36C7A8C1C7D9}"/>
                </a:ext>
              </a:extLst>
            </p:cNvPr>
            <p:cNvSpPr/>
            <p:nvPr/>
          </p:nvSpPr>
          <p:spPr>
            <a:xfrm>
              <a:off x="5540991" y="-338296"/>
              <a:ext cx="7642746" cy="753459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1513BF9-3A4F-4024-BED8-759921F3A190}"/>
                </a:ext>
              </a:extLst>
            </p:cNvPr>
            <p:cNvGrpSpPr/>
            <p:nvPr/>
          </p:nvGrpSpPr>
          <p:grpSpPr>
            <a:xfrm>
              <a:off x="5641177" y="-2834"/>
              <a:ext cx="1937541" cy="6460501"/>
              <a:chOff x="5641177" y="-2834"/>
              <a:chExt cx="1937541" cy="6460501"/>
            </a:xfrm>
          </p:grpSpPr>
          <p:sp>
            <p:nvSpPr>
              <p:cNvPr id="3" name="Овал 2">
                <a:extLst>
                  <a:ext uri="{FF2B5EF4-FFF2-40B4-BE49-F238E27FC236}">
                    <a16:creationId xmlns:a16="http://schemas.microsoft.com/office/drawing/2014/main" id="{1558BBE8-5420-4EBD-B35C-A2EBF1042F25}"/>
                  </a:ext>
                </a:extLst>
              </p:cNvPr>
              <p:cNvSpPr/>
              <p:nvPr/>
            </p:nvSpPr>
            <p:spPr>
              <a:xfrm>
                <a:off x="7169284" y="-2834"/>
                <a:ext cx="409434" cy="3488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" name="Овал 3">
                <a:extLst>
                  <a:ext uri="{FF2B5EF4-FFF2-40B4-BE49-F238E27FC236}">
                    <a16:creationId xmlns:a16="http://schemas.microsoft.com/office/drawing/2014/main" id="{F300C0FB-EC04-4340-9BCC-35AA13103F56}"/>
                  </a:ext>
                </a:extLst>
              </p:cNvPr>
              <p:cNvSpPr/>
              <p:nvPr/>
            </p:nvSpPr>
            <p:spPr>
              <a:xfrm>
                <a:off x="6619162" y="6086903"/>
                <a:ext cx="409434" cy="3707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" name="Овал 4">
                <a:extLst>
                  <a:ext uri="{FF2B5EF4-FFF2-40B4-BE49-F238E27FC236}">
                    <a16:creationId xmlns:a16="http://schemas.microsoft.com/office/drawing/2014/main" id="{06D42B21-537B-417C-98D6-DF6332C121A2}"/>
                  </a:ext>
                </a:extLst>
              </p:cNvPr>
              <p:cNvSpPr/>
              <p:nvPr/>
            </p:nvSpPr>
            <p:spPr>
              <a:xfrm>
                <a:off x="5641177" y="4657967"/>
                <a:ext cx="331991" cy="32252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Овал 5">
                <a:extLst>
                  <a:ext uri="{FF2B5EF4-FFF2-40B4-BE49-F238E27FC236}">
                    <a16:creationId xmlns:a16="http://schemas.microsoft.com/office/drawing/2014/main" id="{9AE28F76-C9C5-4EBD-ADF3-DAA869B8801C}"/>
                  </a:ext>
                </a:extLst>
              </p:cNvPr>
              <p:cNvSpPr/>
              <p:nvPr/>
            </p:nvSpPr>
            <p:spPr>
              <a:xfrm>
                <a:off x="5735760" y="1369716"/>
                <a:ext cx="552735" cy="4708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в</a:t>
                </a:r>
              </a:p>
            </p:txBody>
          </p:sp>
        </p:grp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FD7EE64-1B96-4AA9-AA0A-B550D9B97A00}"/>
              </a:ext>
            </a:extLst>
          </p:cNvPr>
          <p:cNvGrpSpPr/>
          <p:nvPr/>
        </p:nvGrpSpPr>
        <p:grpSpPr>
          <a:xfrm rot="1315733">
            <a:off x="2220897" y="-2381908"/>
            <a:ext cx="13501591" cy="12427829"/>
            <a:chOff x="5540991" y="-338296"/>
            <a:chExt cx="7642746" cy="7534592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88AECB08-D7C3-4727-B7F0-AD06436F2CD4}"/>
                </a:ext>
              </a:extLst>
            </p:cNvPr>
            <p:cNvSpPr/>
            <p:nvPr/>
          </p:nvSpPr>
          <p:spPr>
            <a:xfrm>
              <a:off x="5540991" y="-338296"/>
              <a:ext cx="7642746" cy="753459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38D614F5-D13B-434B-8454-E2FEE3B25EE8}"/>
                </a:ext>
              </a:extLst>
            </p:cNvPr>
            <p:cNvGrpSpPr/>
            <p:nvPr/>
          </p:nvGrpSpPr>
          <p:grpSpPr>
            <a:xfrm>
              <a:off x="5696801" y="95534"/>
              <a:ext cx="1836763" cy="6348727"/>
              <a:chOff x="5696801" y="95534"/>
              <a:chExt cx="1836763" cy="6348727"/>
            </a:xfrm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190B8B56-9C28-4F43-9FD4-29D8E2519411}"/>
                  </a:ext>
                </a:extLst>
              </p:cNvPr>
              <p:cNvSpPr/>
              <p:nvPr/>
            </p:nvSpPr>
            <p:spPr>
              <a:xfrm>
                <a:off x="7124130" y="95534"/>
                <a:ext cx="409434" cy="32754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25145C5D-164B-4D06-9F5A-AB9379B4A0E0}"/>
                  </a:ext>
                </a:extLst>
              </p:cNvPr>
              <p:cNvSpPr/>
              <p:nvPr/>
            </p:nvSpPr>
            <p:spPr>
              <a:xfrm>
                <a:off x="6629631" y="6073497"/>
                <a:ext cx="409434" cy="3707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3143C7F0-B986-45D9-AFF3-828DA404A8EB}"/>
                  </a:ext>
                </a:extLst>
              </p:cNvPr>
              <p:cNvSpPr/>
              <p:nvPr/>
            </p:nvSpPr>
            <p:spPr>
              <a:xfrm>
                <a:off x="5718645" y="4697818"/>
                <a:ext cx="254524" cy="2826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ECE3AC79-27A5-46BB-90DB-2A9B82AC4B42}"/>
                  </a:ext>
                </a:extLst>
              </p:cNvPr>
              <p:cNvSpPr/>
              <p:nvPr/>
            </p:nvSpPr>
            <p:spPr>
              <a:xfrm>
                <a:off x="5696801" y="1317008"/>
                <a:ext cx="552735" cy="4708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в</a:t>
                </a:r>
              </a:p>
            </p:txBody>
          </p:sp>
        </p:grpSp>
      </p:grp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1962B1D0-B712-4CC0-ADD6-D1E64EB7500A}"/>
              </a:ext>
            </a:extLst>
          </p:cNvPr>
          <p:cNvSpPr/>
          <p:nvPr/>
        </p:nvSpPr>
        <p:spPr>
          <a:xfrm>
            <a:off x="6229953" y="3076356"/>
            <a:ext cx="4152900" cy="755650"/>
          </a:xfrm>
          <a:prstGeom prst="roundRect">
            <a:avLst>
              <a:gd name="adj" fmla="val 40303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Дмитрий Сергеевич Лихачев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AD717B-BF51-4C64-AB62-D89CB0105E92}"/>
              </a:ext>
            </a:extLst>
          </p:cNvPr>
          <p:cNvSpPr txBox="1"/>
          <p:nvPr/>
        </p:nvSpPr>
        <p:spPr>
          <a:xfrm>
            <a:off x="388709" y="7547475"/>
            <a:ext cx="106161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ru-RU" sz="2000" b="0" i="0" dirty="0">
                <a:solidFill>
                  <a:schemeClr val="bg1"/>
                </a:solidFill>
                <a:effectLst/>
                <a:latin typeface="Montserrat Medium" panose="00000600000000000000" pitchFamily="2" charset="-52"/>
              </a:rPr>
              <a:t>Годы жизни: </a:t>
            </a:r>
          </a:p>
          <a:p>
            <a:pPr algn="l" fontAlgn="ctr"/>
            <a:r>
              <a:rPr lang="ru-RU" sz="2000" b="0" i="0" dirty="0">
                <a:effectLst/>
                <a:latin typeface="Montserrat Medium" panose="00000600000000000000" pitchFamily="2" charset="-52"/>
              </a:rPr>
              <a:t>28 ноября 1906 — 30 сентября 1999</a:t>
            </a:r>
          </a:p>
          <a:p>
            <a:pPr algn="l" fontAlgn="ctr"/>
            <a:r>
              <a:rPr lang="ru-RU" sz="2000" b="0" i="0" dirty="0">
                <a:solidFill>
                  <a:schemeClr val="bg1"/>
                </a:solidFill>
                <a:effectLst/>
                <a:latin typeface="Montserrat Medium" panose="00000600000000000000" pitchFamily="2" charset="-52"/>
              </a:rPr>
              <a:t>Страна рождения: </a:t>
            </a:r>
          </a:p>
          <a:p>
            <a:pPr algn="l" fontAlgn="ctr"/>
            <a:r>
              <a:rPr lang="ru-RU" sz="2000" b="0" i="0" dirty="0">
                <a:effectLst/>
                <a:latin typeface="Montserrat Medium" panose="00000600000000000000" pitchFamily="2" charset="-52"/>
              </a:rPr>
              <a:t>Российская империя</a:t>
            </a:r>
          </a:p>
          <a:p>
            <a:pPr algn="l" fontAlgn="ctr"/>
            <a:r>
              <a:rPr lang="ru-RU" sz="2000" b="0" i="0" dirty="0">
                <a:solidFill>
                  <a:schemeClr val="bg1"/>
                </a:solidFill>
                <a:effectLst/>
                <a:latin typeface="Montserrat Medium" panose="00000600000000000000" pitchFamily="2" charset="-52"/>
              </a:rPr>
              <a:t>Сфера деятельности: </a:t>
            </a:r>
          </a:p>
          <a:p>
            <a:pPr algn="l" fontAlgn="ctr"/>
            <a:r>
              <a:rPr lang="ru-RU" sz="2000" b="0" i="0" dirty="0">
                <a:effectLst/>
                <a:latin typeface="Montserrat Medium" panose="00000600000000000000" pitchFamily="2" charset="-52"/>
              </a:rPr>
              <a:t>Культуролог, Искусствовед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B7BBC5-ECE2-435F-A425-1B56D56DA84C}"/>
              </a:ext>
            </a:extLst>
          </p:cNvPr>
          <p:cNvSpPr txBox="1"/>
          <p:nvPr/>
        </p:nvSpPr>
        <p:spPr>
          <a:xfrm>
            <a:off x="-4552" y="-2937385"/>
            <a:ext cx="738664" cy="1163310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dirty="0"/>
              <a:t>----«Наследники Лихачева»----</a:t>
            </a:r>
          </a:p>
          <a:p>
            <a:r>
              <a:rPr lang="ru-RU" dirty="0"/>
              <a:t>                       2023</a:t>
            </a:r>
          </a:p>
        </p:txBody>
      </p:sp>
    </p:spTree>
    <p:extLst>
      <p:ext uri="{BB962C8B-B14F-4D97-AF65-F5344CB8AC3E}">
        <p14:creationId xmlns:p14="http://schemas.microsoft.com/office/powerpoint/2010/main" val="307198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>
            <a:extLst>
              <a:ext uri="{FF2B5EF4-FFF2-40B4-BE49-F238E27FC236}">
                <a16:creationId xmlns:a16="http://schemas.microsoft.com/office/drawing/2014/main" id="{ED7D5FEA-CE56-425F-88E2-511D6ED29FFC}"/>
              </a:ext>
            </a:extLst>
          </p:cNvPr>
          <p:cNvSpPr/>
          <p:nvPr/>
        </p:nvSpPr>
        <p:spPr>
          <a:xfrm>
            <a:off x="7124130" y="1444477"/>
            <a:ext cx="4322664" cy="3969046"/>
          </a:xfrm>
          <a:prstGeom prst="ellipse">
            <a:avLst/>
          </a:prstGeom>
          <a:solidFill>
            <a:schemeClr val="bg1"/>
          </a:solidFill>
          <a:ln>
            <a:solidFill>
              <a:srgbClr val="11F2F7"/>
            </a:solidFill>
          </a:ln>
          <a:effectLst>
            <a:outerShdw blurRad="215900" sx="107000" sy="1070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EF9A3BB-62C3-4D3C-AAE4-8C8B9AD4E9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9"/>
          <a:stretch/>
        </p:blipFill>
        <p:spPr>
          <a:xfrm>
            <a:off x="7453590" y="1792834"/>
            <a:ext cx="3663743" cy="3353554"/>
          </a:xfrm>
          <a:prstGeom prst="ellipse">
            <a:avLst/>
          </a:prstGeom>
          <a:ln>
            <a:solidFill>
              <a:srgbClr val="00B0F0"/>
            </a:solidFill>
          </a:ln>
          <a:effectLst>
            <a:outerShdw blurRad="152400" sx="102000" sy="102000" algn="ctr" rotWithShape="0">
              <a:prstClr val="black">
                <a:alpha val="61000"/>
              </a:prstClr>
            </a:outerShdw>
          </a:effectLst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EA574F6-B2FE-4EB8-B30E-C9356F7D5EA8}"/>
              </a:ext>
            </a:extLst>
          </p:cNvPr>
          <p:cNvGrpSpPr/>
          <p:nvPr/>
        </p:nvGrpSpPr>
        <p:grpSpPr>
          <a:xfrm>
            <a:off x="5540991" y="-338296"/>
            <a:ext cx="7642746" cy="7534592"/>
            <a:chOff x="5540991" y="-338296"/>
            <a:chExt cx="7642746" cy="7534592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11D2087A-4017-4A62-A748-36C7A8C1C7D9}"/>
                </a:ext>
              </a:extLst>
            </p:cNvPr>
            <p:cNvSpPr/>
            <p:nvPr/>
          </p:nvSpPr>
          <p:spPr>
            <a:xfrm>
              <a:off x="5540991" y="-338296"/>
              <a:ext cx="7642746" cy="753459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1513BF9-3A4F-4024-BED8-759921F3A190}"/>
                </a:ext>
              </a:extLst>
            </p:cNvPr>
            <p:cNvGrpSpPr/>
            <p:nvPr/>
          </p:nvGrpSpPr>
          <p:grpSpPr>
            <a:xfrm>
              <a:off x="5645621" y="95534"/>
              <a:ext cx="1887943" cy="6362133"/>
              <a:chOff x="5645621" y="95534"/>
              <a:chExt cx="1887943" cy="6362133"/>
            </a:xfrm>
          </p:grpSpPr>
          <p:sp>
            <p:nvSpPr>
              <p:cNvPr id="3" name="Овал 2">
                <a:extLst>
                  <a:ext uri="{FF2B5EF4-FFF2-40B4-BE49-F238E27FC236}">
                    <a16:creationId xmlns:a16="http://schemas.microsoft.com/office/drawing/2014/main" id="{1558BBE8-5420-4EBD-B35C-A2EBF1042F25}"/>
                  </a:ext>
                </a:extLst>
              </p:cNvPr>
              <p:cNvSpPr/>
              <p:nvPr/>
            </p:nvSpPr>
            <p:spPr>
              <a:xfrm>
                <a:off x="7124130" y="95534"/>
                <a:ext cx="409434" cy="32754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" name="Овал 3">
                <a:extLst>
                  <a:ext uri="{FF2B5EF4-FFF2-40B4-BE49-F238E27FC236}">
                    <a16:creationId xmlns:a16="http://schemas.microsoft.com/office/drawing/2014/main" id="{F300C0FB-EC04-4340-9BCC-35AA13103F56}"/>
                  </a:ext>
                </a:extLst>
              </p:cNvPr>
              <p:cNvSpPr/>
              <p:nvPr/>
            </p:nvSpPr>
            <p:spPr>
              <a:xfrm>
                <a:off x="6619162" y="6086903"/>
                <a:ext cx="409434" cy="3707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" name="Овал 4">
                <a:extLst>
                  <a:ext uri="{FF2B5EF4-FFF2-40B4-BE49-F238E27FC236}">
                    <a16:creationId xmlns:a16="http://schemas.microsoft.com/office/drawing/2014/main" id="{06D42B21-537B-417C-98D6-DF6332C121A2}"/>
                  </a:ext>
                </a:extLst>
              </p:cNvPr>
              <p:cNvSpPr/>
              <p:nvPr/>
            </p:nvSpPr>
            <p:spPr>
              <a:xfrm>
                <a:off x="5645621" y="4697819"/>
                <a:ext cx="327548" cy="2826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Овал 5">
                <a:extLst>
                  <a:ext uri="{FF2B5EF4-FFF2-40B4-BE49-F238E27FC236}">
                    <a16:creationId xmlns:a16="http://schemas.microsoft.com/office/drawing/2014/main" id="{9AE28F76-C9C5-4EBD-ADF3-DAA869B8801C}"/>
                  </a:ext>
                </a:extLst>
              </p:cNvPr>
              <p:cNvSpPr/>
              <p:nvPr/>
            </p:nvSpPr>
            <p:spPr>
              <a:xfrm>
                <a:off x="5696801" y="1317008"/>
                <a:ext cx="552735" cy="4708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в</a:t>
                </a:r>
              </a:p>
            </p:txBody>
          </p:sp>
        </p:grp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FD7EE64-1B96-4AA9-AA0A-B550D9B97A00}"/>
              </a:ext>
            </a:extLst>
          </p:cNvPr>
          <p:cNvGrpSpPr/>
          <p:nvPr/>
        </p:nvGrpSpPr>
        <p:grpSpPr>
          <a:xfrm rot="1315733">
            <a:off x="4128813" y="-1564359"/>
            <a:ext cx="10467103" cy="9986719"/>
            <a:chOff x="5540991" y="-338296"/>
            <a:chExt cx="7642746" cy="7534592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88AECB08-D7C3-4727-B7F0-AD06436F2CD4}"/>
                </a:ext>
              </a:extLst>
            </p:cNvPr>
            <p:cNvSpPr/>
            <p:nvPr/>
          </p:nvSpPr>
          <p:spPr>
            <a:xfrm>
              <a:off x="5540991" y="-338296"/>
              <a:ext cx="7642746" cy="753459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38D614F5-D13B-434B-8454-E2FEE3B25EE8}"/>
                </a:ext>
              </a:extLst>
            </p:cNvPr>
            <p:cNvGrpSpPr/>
            <p:nvPr/>
          </p:nvGrpSpPr>
          <p:grpSpPr>
            <a:xfrm>
              <a:off x="5645621" y="95534"/>
              <a:ext cx="1887943" cy="6362133"/>
              <a:chOff x="5645621" y="95534"/>
              <a:chExt cx="1887943" cy="6362133"/>
            </a:xfrm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190B8B56-9C28-4F43-9FD4-29D8E2519411}"/>
                  </a:ext>
                </a:extLst>
              </p:cNvPr>
              <p:cNvSpPr/>
              <p:nvPr/>
            </p:nvSpPr>
            <p:spPr>
              <a:xfrm>
                <a:off x="7124130" y="95534"/>
                <a:ext cx="409434" cy="32754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25145C5D-164B-4D06-9F5A-AB9379B4A0E0}"/>
                  </a:ext>
                </a:extLst>
              </p:cNvPr>
              <p:cNvSpPr/>
              <p:nvPr/>
            </p:nvSpPr>
            <p:spPr>
              <a:xfrm>
                <a:off x="6619162" y="6086903"/>
                <a:ext cx="409434" cy="3707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3143C7F0-B986-45D9-AFF3-828DA404A8EB}"/>
                  </a:ext>
                </a:extLst>
              </p:cNvPr>
              <p:cNvSpPr/>
              <p:nvPr/>
            </p:nvSpPr>
            <p:spPr>
              <a:xfrm>
                <a:off x="5645621" y="4697819"/>
                <a:ext cx="327548" cy="2826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ECE3AC79-27A5-46BB-90DB-2A9B82AC4B42}"/>
                  </a:ext>
                </a:extLst>
              </p:cNvPr>
              <p:cNvSpPr/>
              <p:nvPr/>
            </p:nvSpPr>
            <p:spPr>
              <a:xfrm>
                <a:off x="5696801" y="1317008"/>
                <a:ext cx="552735" cy="4708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в</a:t>
                </a:r>
              </a:p>
            </p:txBody>
          </p:sp>
        </p:grpSp>
      </p:grp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1962B1D0-B712-4CC0-ADD6-D1E64EB7500A}"/>
              </a:ext>
            </a:extLst>
          </p:cNvPr>
          <p:cNvSpPr/>
          <p:nvPr/>
        </p:nvSpPr>
        <p:spPr>
          <a:xfrm>
            <a:off x="1022831" y="1912784"/>
            <a:ext cx="4152900" cy="755650"/>
          </a:xfrm>
          <a:prstGeom prst="roundRect">
            <a:avLst>
              <a:gd name="adj" fmla="val 40303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Дмитрий Сергеевич Лихачев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AD717B-BF51-4C64-AB62-D89CB0105E92}"/>
              </a:ext>
            </a:extLst>
          </p:cNvPr>
          <p:cNvSpPr txBox="1"/>
          <p:nvPr/>
        </p:nvSpPr>
        <p:spPr>
          <a:xfrm>
            <a:off x="941444" y="3350427"/>
            <a:ext cx="106161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ru-RU" sz="2000" b="0" i="0" dirty="0">
                <a:solidFill>
                  <a:schemeClr val="bg1"/>
                </a:solidFill>
                <a:effectLst/>
                <a:latin typeface="Montserrat Medium" panose="00000600000000000000" pitchFamily="2" charset="-52"/>
              </a:rPr>
              <a:t>Годы жизни: </a:t>
            </a:r>
          </a:p>
          <a:p>
            <a:pPr algn="l" fontAlgn="ctr"/>
            <a:r>
              <a:rPr lang="ru-RU" sz="2000" b="0" i="0" dirty="0">
                <a:effectLst/>
                <a:latin typeface="Montserrat Medium" panose="00000600000000000000" pitchFamily="2" charset="-52"/>
              </a:rPr>
              <a:t>28 ноября 1906 — 30 сентября 1999</a:t>
            </a:r>
          </a:p>
          <a:p>
            <a:pPr algn="l" fontAlgn="ctr"/>
            <a:r>
              <a:rPr lang="ru-RU" sz="2000" b="0" i="0" dirty="0">
                <a:solidFill>
                  <a:schemeClr val="bg1"/>
                </a:solidFill>
                <a:effectLst/>
                <a:latin typeface="Montserrat Medium" panose="00000600000000000000" pitchFamily="2" charset="-52"/>
              </a:rPr>
              <a:t>Страна рождения: </a:t>
            </a:r>
          </a:p>
          <a:p>
            <a:pPr algn="l" fontAlgn="ctr"/>
            <a:r>
              <a:rPr lang="ru-RU" sz="2000" b="0" i="0" dirty="0">
                <a:effectLst/>
                <a:latin typeface="Montserrat Medium" panose="00000600000000000000" pitchFamily="2" charset="-52"/>
              </a:rPr>
              <a:t>Российская империя</a:t>
            </a:r>
          </a:p>
          <a:p>
            <a:pPr algn="l" fontAlgn="ctr"/>
            <a:r>
              <a:rPr lang="ru-RU" sz="2000" b="0" i="0" dirty="0">
                <a:solidFill>
                  <a:schemeClr val="bg1"/>
                </a:solidFill>
                <a:effectLst/>
                <a:latin typeface="Montserrat Medium" panose="00000600000000000000" pitchFamily="2" charset="-52"/>
              </a:rPr>
              <a:t>Сфера деятельности: </a:t>
            </a:r>
          </a:p>
          <a:p>
            <a:pPr algn="l" fontAlgn="ctr"/>
            <a:r>
              <a:rPr lang="ru-RU" sz="2000" b="0" i="0" dirty="0">
                <a:effectLst/>
                <a:latin typeface="Montserrat Medium" panose="00000600000000000000" pitchFamily="2" charset="-52"/>
              </a:rPr>
              <a:t>Культуролог, Искусствовед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B7BBC5-ECE2-435F-A425-1B56D56DA84C}"/>
              </a:ext>
            </a:extLst>
          </p:cNvPr>
          <p:cNvSpPr txBox="1"/>
          <p:nvPr/>
        </p:nvSpPr>
        <p:spPr>
          <a:xfrm>
            <a:off x="16263" y="2029470"/>
            <a:ext cx="677108" cy="1163310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1600" dirty="0">
                <a:latin typeface="Montserrat Light" panose="00000400000000000000" pitchFamily="2" charset="-52"/>
              </a:rPr>
              <a:t>----«Наследники Лихачева»----</a:t>
            </a:r>
          </a:p>
          <a:p>
            <a:r>
              <a:rPr lang="ru-RU" sz="1600" dirty="0">
                <a:latin typeface="Montserrat Light" panose="00000400000000000000" pitchFamily="2" charset="-52"/>
              </a:rPr>
              <a:t>                       2023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A59C356-8F3F-4873-8E1A-2B5A6C890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872" y="4412625"/>
            <a:ext cx="2603175" cy="100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2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95B750-A677-4D1B-962D-E970F9B998B8}"/>
              </a:ext>
            </a:extLst>
          </p:cNvPr>
          <p:cNvSpPr/>
          <p:nvPr/>
        </p:nvSpPr>
        <p:spPr>
          <a:xfrm>
            <a:off x="0" y="0"/>
            <a:ext cx="41529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3B4F9-C849-470C-9D3E-89969AEFF09B}"/>
              </a:ext>
            </a:extLst>
          </p:cNvPr>
          <p:cNvSpPr txBox="1"/>
          <p:nvPr/>
        </p:nvSpPr>
        <p:spPr>
          <a:xfrm>
            <a:off x="6407020" y="4395670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Филолог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1DE13D-862C-4E6A-91E5-48060D15B6BF}"/>
              </a:ext>
            </a:extLst>
          </p:cNvPr>
          <p:cNvSpPr txBox="1"/>
          <p:nvPr/>
        </p:nvSpPr>
        <p:spPr>
          <a:xfrm>
            <a:off x="6407020" y="4691769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Мыслитель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E05A08-C422-4B66-826E-9456B7102BA1}"/>
              </a:ext>
            </a:extLst>
          </p:cNvPr>
          <p:cNvSpPr txBox="1"/>
          <p:nvPr/>
        </p:nvSpPr>
        <p:spPr>
          <a:xfrm>
            <a:off x="6486810" y="5793563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Ученый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86DDF-2D53-4287-9839-5BA636A45A1B}"/>
              </a:ext>
            </a:extLst>
          </p:cNvPr>
          <p:cNvSpPr txBox="1"/>
          <p:nvPr/>
        </p:nvSpPr>
        <p:spPr>
          <a:xfrm>
            <a:off x="6407020" y="5007883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Писатель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BBDC5D-2795-432E-9757-646899FD6754}"/>
              </a:ext>
            </a:extLst>
          </p:cNvPr>
          <p:cNvSpPr txBox="1"/>
          <p:nvPr/>
        </p:nvSpPr>
        <p:spPr>
          <a:xfrm>
            <a:off x="6407020" y="6757230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Общественный деятель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950E3F5-6F10-4A99-BDCF-98BD2B488E7E}"/>
              </a:ext>
            </a:extLst>
          </p:cNvPr>
          <p:cNvSpPr/>
          <p:nvPr/>
        </p:nvSpPr>
        <p:spPr>
          <a:xfrm>
            <a:off x="311603" y="5415738"/>
            <a:ext cx="4152900" cy="755650"/>
          </a:xfrm>
          <a:prstGeom prst="roundRect">
            <a:avLst>
              <a:gd name="adj" fmla="val 40303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Дмитрий Сергеевич Лихачев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7AFF6A-14DA-46E0-ABD6-A3E9A501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713" y="1480056"/>
            <a:ext cx="2551790" cy="3602725"/>
          </a:xfrm>
          <a:prstGeom prst="round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F89C21-C70C-41DD-B0B3-0F7A20502A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6481" b="-18141"/>
          <a:stretch>
            <a:fillRect/>
          </a:stretch>
        </p:blipFill>
        <p:spPr>
          <a:xfrm>
            <a:off x="1539551" y="1096064"/>
            <a:ext cx="2221893" cy="3028326"/>
          </a:xfrm>
          <a:custGeom>
            <a:avLst/>
            <a:gdLst>
              <a:gd name="connsiteX0" fmla="*/ 2723253 w 2899757"/>
              <a:gd name="connsiteY0" fmla="*/ 511463 h 3952219"/>
              <a:gd name="connsiteX1" fmla="*/ 2899757 w 2899757"/>
              <a:gd name="connsiteY1" fmla="*/ 511463 h 3952219"/>
              <a:gd name="connsiteX2" fmla="*/ 2899757 w 2899757"/>
              <a:gd name="connsiteY2" fmla="*/ 3952219 h 3952219"/>
              <a:gd name="connsiteX3" fmla="*/ 483066 w 2899757"/>
              <a:gd name="connsiteY3" fmla="*/ 3952219 h 3952219"/>
              <a:gd name="connsiteX4" fmla="*/ 483066 w 2899757"/>
              <a:gd name="connsiteY4" fmla="*/ 3345354 h 3952219"/>
              <a:gd name="connsiteX5" fmla="*/ 2723253 w 2899757"/>
              <a:gd name="connsiteY5" fmla="*/ 3345354 h 3952219"/>
              <a:gd name="connsiteX6" fmla="*/ 0 w 2899757"/>
              <a:gd name="connsiteY6" fmla="*/ 0 h 3952219"/>
              <a:gd name="connsiteX7" fmla="*/ 2723253 w 2899757"/>
              <a:gd name="connsiteY7" fmla="*/ 0 h 3952219"/>
              <a:gd name="connsiteX8" fmla="*/ 2723253 w 2899757"/>
              <a:gd name="connsiteY8" fmla="*/ 511463 h 3952219"/>
              <a:gd name="connsiteX9" fmla="*/ 483066 w 2899757"/>
              <a:gd name="connsiteY9" fmla="*/ 511463 h 3952219"/>
              <a:gd name="connsiteX10" fmla="*/ 483066 w 2899757"/>
              <a:gd name="connsiteY10" fmla="*/ 3345354 h 3952219"/>
              <a:gd name="connsiteX11" fmla="*/ 0 w 2899757"/>
              <a:gd name="connsiteY11" fmla="*/ 3345354 h 395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757" h="3952219">
                <a:moveTo>
                  <a:pt x="2723253" y="511463"/>
                </a:moveTo>
                <a:lnTo>
                  <a:pt x="2899757" y="511463"/>
                </a:lnTo>
                <a:lnTo>
                  <a:pt x="2899757" y="3952219"/>
                </a:lnTo>
                <a:lnTo>
                  <a:pt x="483066" y="3952219"/>
                </a:lnTo>
                <a:lnTo>
                  <a:pt x="483066" y="3345354"/>
                </a:lnTo>
                <a:lnTo>
                  <a:pt x="2723253" y="3345354"/>
                </a:lnTo>
                <a:close/>
                <a:moveTo>
                  <a:pt x="0" y="0"/>
                </a:moveTo>
                <a:lnTo>
                  <a:pt x="2723253" y="0"/>
                </a:lnTo>
                <a:lnTo>
                  <a:pt x="2723253" y="511463"/>
                </a:lnTo>
                <a:lnTo>
                  <a:pt x="483066" y="511463"/>
                </a:lnTo>
                <a:lnTo>
                  <a:pt x="483066" y="3345354"/>
                </a:lnTo>
                <a:lnTo>
                  <a:pt x="0" y="3345354"/>
                </a:lnTo>
                <a:close/>
              </a:path>
            </a:pathLst>
          </a:cu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AD8F5E-C10F-456C-999C-7958738DC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395425" y="3093691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20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95B750-A677-4D1B-962D-E970F9B998B8}"/>
              </a:ext>
            </a:extLst>
          </p:cNvPr>
          <p:cNvSpPr/>
          <p:nvPr/>
        </p:nvSpPr>
        <p:spPr>
          <a:xfrm>
            <a:off x="0" y="0"/>
            <a:ext cx="41529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3B4F9-C849-470C-9D3E-89969AEFF09B}"/>
              </a:ext>
            </a:extLst>
          </p:cNvPr>
          <p:cNvSpPr txBox="1"/>
          <p:nvPr/>
        </p:nvSpPr>
        <p:spPr>
          <a:xfrm>
            <a:off x="6407020" y="3167390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Филолог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1DE13D-862C-4E6A-91E5-48060D15B6BF}"/>
              </a:ext>
            </a:extLst>
          </p:cNvPr>
          <p:cNvSpPr txBox="1"/>
          <p:nvPr/>
        </p:nvSpPr>
        <p:spPr>
          <a:xfrm>
            <a:off x="6407020" y="4691769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Мыслитель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E05A08-C422-4B66-826E-9456B7102BA1}"/>
              </a:ext>
            </a:extLst>
          </p:cNvPr>
          <p:cNvSpPr txBox="1"/>
          <p:nvPr/>
        </p:nvSpPr>
        <p:spPr>
          <a:xfrm>
            <a:off x="6486810" y="5793563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Ученый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86DDF-2D53-4287-9839-5BA636A45A1B}"/>
              </a:ext>
            </a:extLst>
          </p:cNvPr>
          <p:cNvSpPr txBox="1"/>
          <p:nvPr/>
        </p:nvSpPr>
        <p:spPr>
          <a:xfrm>
            <a:off x="6407020" y="5007883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Писатель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BBDC5D-2795-432E-9757-646899FD6754}"/>
              </a:ext>
            </a:extLst>
          </p:cNvPr>
          <p:cNvSpPr txBox="1"/>
          <p:nvPr/>
        </p:nvSpPr>
        <p:spPr>
          <a:xfrm>
            <a:off x="6407020" y="6757230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Общественный деятель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950E3F5-6F10-4A99-BDCF-98BD2B488E7E}"/>
              </a:ext>
            </a:extLst>
          </p:cNvPr>
          <p:cNvSpPr/>
          <p:nvPr/>
        </p:nvSpPr>
        <p:spPr>
          <a:xfrm>
            <a:off x="311603" y="5415738"/>
            <a:ext cx="4152900" cy="755650"/>
          </a:xfrm>
          <a:prstGeom prst="roundRect">
            <a:avLst>
              <a:gd name="adj" fmla="val 40303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Дмитрий Сергеевич Лихачев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7AFF6A-14DA-46E0-ABD6-A3E9A501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713" y="1480056"/>
            <a:ext cx="2551790" cy="3602725"/>
          </a:xfrm>
          <a:prstGeom prst="round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F89C21-C70C-41DD-B0B3-0F7A20502A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6481" b="-18141"/>
          <a:stretch>
            <a:fillRect/>
          </a:stretch>
        </p:blipFill>
        <p:spPr>
          <a:xfrm>
            <a:off x="1539551" y="1096064"/>
            <a:ext cx="2221893" cy="3028326"/>
          </a:xfrm>
          <a:custGeom>
            <a:avLst/>
            <a:gdLst>
              <a:gd name="connsiteX0" fmla="*/ 2723253 w 2899757"/>
              <a:gd name="connsiteY0" fmla="*/ 511463 h 3952219"/>
              <a:gd name="connsiteX1" fmla="*/ 2899757 w 2899757"/>
              <a:gd name="connsiteY1" fmla="*/ 511463 h 3952219"/>
              <a:gd name="connsiteX2" fmla="*/ 2899757 w 2899757"/>
              <a:gd name="connsiteY2" fmla="*/ 3952219 h 3952219"/>
              <a:gd name="connsiteX3" fmla="*/ 483066 w 2899757"/>
              <a:gd name="connsiteY3" fmla="*/ 3952219 h 3952219"/>
              <a:gd name="connsiteX4" fmla="*/ 483066 w 2899757"/>
              <a:gd name="connsiteY4" fmla="*/ 3345354 h 3952219"/>
              <a:gd name="connsiteX5" fmla="*/ 2723253 w 2899757"/>
              <a:gd name="connsiteY5" fmla="*/ 3345354 h 3952219"/>
              <a:gd name="connsiteX6" fmla="*/ 0 w 2899757"/>
              <a:gd name="connsiteY6" fmla="*/ 0 h 3952219"/>
              <a:gd name="connsiteX7" fmla="*/ 2723253 w 2899757"/>
              <a:gd name="connsiteY7" fmla="*/ 0 h 3952219"/>
              <a:gd name="connsiteX8" fmla="*/ 2723253 w 2899757"/>
              <a:gd name="connsiteY8" fmla="*/ 511463 h 3952219"/>
              <a:gd name="connsiteX9" fmla="*/ 483066 w 2899757"/>
              <a:gd name="connsiteY9" fmla="*/ 511463 h 3952219"/>
              <a:gd name="connsiteX10" fmla="*/ 483066 w 2899757"/>
              <a:gd name="connsiteY10" fmla="*/ 3345354 h 3952219"/>
              <a:gd name="connsiteX11" fmla="*/ 0 w 2899757"/>
              <a:gd name="connsiteY11" fmla="*/ 3345354 h 395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757" h="3952219">
                <a:moveTo>
                  <a:pt x="2723253" y="511463"/>
                </a:moveTo>
                <a:lnTo>
                  <a:pt x="2899757" y="511463"/>
                </a:lnTo>
                <a:lnTo>
                  <a:pt x="2899757" y="3952219"/>
                </a:lnTo>
                <a:lnTo>
                  <a:pt x="483066" y="3952219"/>
                </a:lnTo>
                <a:lnTo>
                  <a:pt x="483066" y="3345354"/>
                </a:lnTo>
                <a:lnTo>
                  <a:pt x="2723253" y="3345354"/>
                </a:lnTo>
                <a:close/>
                <a:moveTo>
                  <a:pt x="0" y="0"/>
                </a:moveTo>
                <a:lnTo>
                  <a:pt x="2723253" y="0"/>
                </a:lnTo>
                <a:lnTo>
                  <a:pt x="2723253" y="511463"/>
                </a:lnTo>
                <a:lnTo>
                  <a:pt x="483066" y="511463"/>
                </a:lnTo>
                <a:lnTo>
                  <a:pt x="483066" y="3345354"/>
                </a:lnTo>
                <a:lnTo>
                  <a:pt x="0" y="3345354"/>
                </a:lnTo>
                <a:close/>
              </a:path>
            </a:pathLst>
          </a:cu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4280D1-98C2-4BE7-B0A8-FA7560DA0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371719" y="3093691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53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95B750-A677-4D1B-962D-E970F9B998B8}"/>
              </a:ext>
            </a:extLst>
          </p:cNvPr>
          <p:cNvSpPr/>
          <p:nvPr/>
        </p:nvSpPr>
        <p:spPr>
          <a:xfrm>
            <a:off x="0" y="0"/>
            <a:ext cx="41529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3B4F9-C849-470C-9D3E-89969AEFF09B}"/>
              </a:ext>
            </a:extLst>
          </p:cNvPr>
          <p:cNvSpPr txBox="1"/>
          <p:nvPr/>
        </p:nvSpPr>
        <p:spPr>
          <a:xfrm>
            <a:off x="6407020" y="2552289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Филолог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1DE13D-862C-4E6A-91E5-48060D15B6BF}"/>
              </a:ext>
            </a:extLst>
          </p:cNvPr>
          <p:cNvSpPr txBox="1"/>
          <p:nvPr/>
        </p:nvSpPr>
        <p:spPr>
          <a:xfrm>
            <a:off x="6407020" y="3782492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Мыслитель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E05A08-C422-4B66-826E-9456B7102BA1}"/>
              </a:ext>
            </a:extLst>
          </p:cNvPr>
          <p:cNvSpPr txBox="1"/>
          <p:nvPr/>
        </p:nvSpPr>
        <p:spPr>
          <a:xfrm>
            <a:off x="6486810" y="5793563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Ученый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86DDF-2D53-4287-9839-5BA636A45A1B}"/>
              </a:ext>
            </a:extLst>
          </p:cNvPr>
          <p:cNvSpPr txBox="1"/>
          <p:nvPr/>
        </p:nvSpPr>
        <p:spPr>
          <a:xfrm>
            <a:off x="6407020" y="5007883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Писатель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BBDC5D-2795-432E-9757-646899FD6754}"/>
              </a:ext>
            </a:extLst>
          </p:cNvPr>
          <p:cNvSpPr txBox="1"/>
          <p:nvPr/>
        </p:nvSpPr>
        <p:spPr>
          <a:xfrm>
            <a:off x="6407020" y="6757230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Общественный деятель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950E3F5-6F10-4A99-BDCF-98BD2B488E7E}"/>
              </a:ext>
            </a:extLst>
          </p:cNvPr>
          <p:cNvSpPr/>
          <p:nvPr/>
        </p:nvSpPr>
        <p:spPr>
          <a:xfrm>
            <a:off x="311603" y="5415738"/>
            <a:ext cx="4152900" cy="755650"/>
          </a:xfrm>
          <a:prstGeom prst="roundRect">
            <a:avLst>
              <a:gd name="adj" fmla="val 40303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Дмитрий Сергеевич Лихачев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7AFF6A-14DA-46E0-ABD6-A3E9A501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713" y="1480056"/>
            <a:ext cx="2551790" cy="3602725"/>
          </a:xfrm>
          <a:prstGeom prst="round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F89C21-C70C-41DD-B0B3-0F7A20502A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6481" b="-18141"/>
          <a:stretch>
            <a:fillRect/>
          </a:stretch>
        </p:blipFill>
        <p:spPr>
          <a:xfrm>
            <a:off x="1539551" y="1096064"/>
            <a:ext cx="2221893" cy="3028326"/>
          </a:xfrm>
          <a:custGeom>
            <a:avLst/>
            <a:gdLst>
              <a:gd name="connsiteX0" fmla="*/ 2723253 w 2899757"/>
              <a:gd name="connsiteY0" fmla="*/ 511463 h 3952219"/>
              <a:gd name="connsiteX1" fmla="*/ 2899757 w 2899757"/>
              <a:gd name="connsiteY1" fmla="*/ 511463 h 3952219"/>
              <a:gd name="connsiteX2" fmla="*/ 2899757 w 2899757"/>
              <a:gd name="connsiteY2" fmla="*/ 3952219 h 3952219"/>
              <a:gd name="connsiteX3" fmla="*/ 483066 w 2899757"/>
              <a:gd name="connsiteY3" fmla="*/ 3952219 h 3952219"/>
              <a:gd name="connsiteX4" fmla="*/ 483066 w 2899757"/>
              <a:gd name="connsiteY4" fmla="*/ 3345354 h 3952219"/>
              <a:gd name="connsiteX5" fmla="*/ 2723253 w 2899757"/>
              <a:gd name="connsiteY5" fmla="*/ 3345354 h 3952219"/>
              <a:gd name="connsiteX6" fmla="*/ 0 w 2899757"/>
              <a:gd name="connsiteY6" fmla="*/ 0 h 3952219"/>
              <a:gd name="connsiteX7" fmla="*/ 2723253 w 2899757"/>
              <a:gd name="connsiteY7" fmla="*/ 0 h 3952219"/>
              <a:gd name="connsiteX8" fmla="*/ 2723253 w 2899757"/>
              <a:gd name="connsiteY8" fmla="*/ 511463 h 3952219"/>
              <a:gd name="connsiteX9" fmla="*/ 483066 w 2899757"/>
              <a:gd name="connsiteY9" fmla="*/ 511463 h 3952219"/>
              <a:gd name="connsiteX10" fmla="*/ 483066 w 2899757"/>
              <a:gd name="connsiteY10" fmla="*/ 3345354 h 3952219"/>
              <a:gd name="connsiteX11" fmla="*/ 0 w 2899757"/>
              <a:gd name="connsiteY11" fmla="*/ 3345354 h 395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757" h="3952219">
                <a:moveTo>
                  <a:pt x="2723253" y="511463"/>
                </a:moveTo>
                <a:lnTo>
                  <a:pt x="2899757" y="511463"/>
                </a:lnTo>
                <a:lnTo>
                  <a:pt x="2899757" y="3952219"/>
                </a:lnTo>
                <a:lnTo>
                  <a:pt x="483066" y="3952219"/>
                </a:lnTo>
                <a:lnTo>
                  <a:pt x="483066" y="3345354"/>
                </a:lnTo>
                <a:lnTo>
                  <a:pt x="2723253" y="3345354"/>
                </a:lnTo>
                <a:close/>
                <a:moveTo>
                  <a:pt x="0" y="0"/>
                </a:moveTo>
                <a:lnTo>
                  <a:pt x="2723253" y="0"/>
                </a:lnTo>
                <a:lnTo>
                  <a:pt x="2723253" y="511463"/>
                </a:lnTo>
                <a:lnTo>
                  <a:pt x="483066" y="511463"/>
                </a:lnTo>
                <a:lnTo>
                  <a:pt x="483066" y="3345354"/>
                </a:lnTo>
                <a:lnTo>
                  <a:pt x="0" y="3345354"/>
                </a:lnTo>
                <a:close/>
              </a:path>
            </a:pathLst>
          </a:cu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59934F-DA36-456A-9B30-B6BF7A968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371719" y="3093691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72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95B750-A677-4D1B-962D-E970F9B998B8}"/>
              </a:ext>
            </a:extLst>
          </p:cNvPr>
          <p:cNvSpPr/>
          <p:nvPr/>
        </p:nvSpPr>
        <p:spPr>
          <a:xfrm>
            <a:off x="0" y="0"/>
            <a:ext cx="41529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3B4F9-C849-470C-9D3E-89969AEFF09B}"/>
              </a:ext>
            </a:extLst>
          </p:cNvPr>
          <p:cNvSpPr txBox="1"/>
          <p:nvPr/>
        </p:nvSpPr>
        <p:spPr>
          <a:xfrm>
            <a:off x="6407020" y="1937187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Филолог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1DE13D-862C-4E6A-91E5-48060D15B6BF}"/>
              </a:ext>
            </a:extLst>
          </p:cNvPr>
          <p:cNvSpPr txBox="1"/>
          <p:nvPr/>
        </p:nvSpPr>
        <p:spPr>
          <a:xfrm>
            <a:off x="6407020" y="3167390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Мыслитель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E05A08-C422-4B66-826E-9456B7102BA1}"/>
              </a:ext>
            </a:extLst>
          </p:cNvPr>
          <p:cNvSpPr txBox="1"/>
          <p:nvPr/>
        </p:nvSpPr>
        <p:spPr>
          <a:xfrm>
            <a:off x="6407020" y="4397593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Ученый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86DDF-2D53-4287-9839-5BA636A45A1B}"/>
              </a:ext>
            </a:extLst>
          </p:cNvPr>
          <p:cNvSpPr txBox="1"/>
          <p:nvPr/>
        </p:nvSpPr>
        <p:spPr>
          <a:xfrm>
            <a:off x="6407020" y="5909778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Писатель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BBDC5D-2795-432E-9757-646899FD6754}"/>
              </a:ext>
            </a:extLst>
          </p:cNvPr>
          <p:cNvSpPr txBox="1"/>
          <p:nvPr/>
        </p:nvSpPr>
        <p:spPr>
          <a:xfrm>
            <a:off x="6407020" y="6757230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Общественный деятель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950E3F5-6F10-4A99-BDCF-98BD2B488E7E}"/>
              </a:ext>
            </a:extLst>
          </p:cNvPr>
          <p:cNvSpPr/>
          <p:nvPr/>
        </p:nvSpPr>
        <p:spPr>
          <a:xfrm>
            <a:off x="311603" y="5415738"/>
            <a:ext cx="4152900" cy="755650"/>
          </a:xfrm>
          <a:prstGeom prst="roundRect">
            <a:avLst>
              <a:gd name="adj" fmla="val 40303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Дмитрий Сергеевич Лихачев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7AFF6A-14DA-46E0-ABD6-A3E9A501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713" y="1480056"/>
            <a:ext cx="2551790" cy="3602725"/>
          </a:xfrm>
          <a:prstGeom prst="round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F89C21-C70C-41DD-B0B3-0F7A20502A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6481" b="-18141"/>
          <a:stretch>
            <a:fillRect/>
          </a:stretch>
        </p:blipFill>
        <p:spPr>
          <a:xfrm>
            <a:off x="1539551" y="1096064"/>
            <a:ext cx="2221893" cy="3028326"/>
          </a:xfrm>
          <a:custGeom>
            <a:avLst/>
            <a:gdLst>
              <a:gd name="connsiteX0" fmla="*/ 2723253 w 2899757"/>
              <a:gd name="connsiteY0" fmla="*/ 511463 h 3952219"/>
              <a:gd name="connsiteX1" fmla="*/ 2899757 w 2899757"/>
              <a:gd name="connsiteY1" fmla="*/ 511463 h 3952219"/>
              <a:gd name="connsiteX2" fmla="*/ 2899757 w 2899757"/>
              <a:gd name="connsiteY2" fmla="*/ 3952219 h 3952219"/>
              <a:gd name="connsiteX3" fmla="*/ 483066 w 2899757"/>
              <a:gd name="connsiteY3" fmla="*/ 3952219 h 3952219"/>
              <a:gd name="connsiteX4" fmla="*/ 483066 w 2899757"/>
              <a:gd name="connsiteY4" fmla="*/ 3345354 h 3952219"/>
              <a:gd name="connsiteX5" fmla="*/ 2723253 w 2899757"/>
              <a:gd name="connsiteY5" fmla="*/ 3345354 h 3952219"/>
              <a:gd name="connsiteX6" fmla="*/ 0 w 2899757"/>
              <a:gd name="connsiteY6" fmla="*/ 0 h 3952219"/>
              <a:gd name="connsiteX7" fmla="*/ 2723253 w 2899757"/>
              <a:gd name="connsiteY7" fmla="*/ 0 h 3952219"/>
              <a:gd name="connsiteX8" fmla="*/ 2723253 w 2899757"/>
              <a:gd name="connsiteY8" fmla="*/ 511463 h 3952219"/>
              <a:gd name="connsiteX9" fmla="*/ 483066 w 2899757"/>
              <a:gd name="connsiteY9" fmla="*/ 511463 h 3952219"/>
              <a:gd name="connsiteX10" fmla="*/ 483066 w 2899757"/>
              <a:gd name="connsiteY10" fmla="*/ 3345354 h 3952219"/>
              <a:gd name="connsiteX11" fmla="*/ 0 w 2899757"/>
              <a:gd name="connsiteY11" fmla="*/ 3345354 h 395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757" h="3952219">
                <a:moveTo>
                  <a:pt x="2723253" y="511463"/>
                </a:moveTo>
                <a:lnTo>
                  <a:pt x="2899757" y="511463"/>
                </a:lnTo>
                <a:lnTo>
                  <a:pt x="2899757" y="3952219"/>
                </a:lnTo>
                <a:lnTo>
                  <a:pt x="483066" y="3952219"/>
                </a:lnTo>
                <a:lnTo>
                  <a:pt x="483066" y="3345354"/>
                </a:lnTo>
                <a:lnTo>
                  <a:pt x="2723253" y="3345354"/>
                </a:lnTo>
                <a:close/>
                <a:moveTo>
                  <a:pt x="0" y="0"/>
                </a:moveTo>
                <a:lnTo>
                  <a:pt x="2723253" y="0"/>
                </a:lnTo>
                <a:lnTo>
                  <a:pt x="2723253" y="511463"/>
                </a:lnTo>
                <a:lnTo>
                  <a:pt x="483066" y="511463"/>
                </a:lnTo>
                <a:lnTo>
                  <a:pt x="483066" y="3345354"/>
                </a:lnTo>
                <a:lnTo>
                  <a:pt x="0" y="3345354"/>
                </a:lnTo>
                <a:close/>
              </a:path>
            </a:pathLst>
          </a:cu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355CD3-FF76-466C-8432-99E514DCC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384466" y="3093691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0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95B750-A677-4D1B-962D-E970F9B998B8}"/>
              </a:ext>
            </a:extLst>
          </p:cNvPr>
          <p:cNvSpPr/>
          <p:nvPr/>
        </p:nvSpPr>
        <p:spPr>
          <a:xfrm>
            <a:off x="0" y="0"/>
            <a:ext cx="41529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3B4F9-C849-470C-9D3E-89969AEFF09B}"/>
              </a:ext>
            </a:extLst>
          </p:cNvPr>
          <p:cNvSpPr txBox="1"/>
          <p:nvPr/>
        </p:nvSpPr>
        <p:spPr>
          <a:xfrm>
            <a:off x="6407020" y="1322086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Филолог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1DE13D-862C-4E6A-91E5-48060D15B6BF}"/>
              </a:ext>
            </a:extLst>
          </p:cNvPr>
          <p:cNvSpPr txBox="1"/>
          <p:nvPr/>
        </p:nvSpPr>
        <p:spPr>
          <a:xfrm>
            <a:off x="6407020" y="2552289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Мыслитель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E05A08-C422-4B66-826E-9456B7102BA1}"/>
              </a:ext>
            </a:extLst>
          </p:cNvPr>
          <p:cNvSpPr txBox="1"/>
          <p:nvPr/>
        </p:nvSpPr>
        <p:spPr>
          <a:xfrm>
            <a:off x="6407020" y="3782492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Ученый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86DDF-2D53-4287-9839-5BA636A45A1B}"/>
              </a:ext>
            </a:extLst>
          </p:cNvPr>
          <p:cNvSpPr txBox="1"/>
          <p:nvPr/>
        </p:nvSpPr>
        <p:spPr>
          <a:xfrm>
            <a:off x="6407020" y="5012695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Писатель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BBDC5D-2795-432E-9757-646899FD6754}"/>
              </a:ext>
            </a:extLst>
          </p:cNvPr>
          <p:cNvSpPr txBox="1"/>
          <p:nvPr/>
        </p:nvSpPr>
        <p:spPr>
          <a:xfrm>
            <a:off x="6407020" y="6757230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</a:rPr>
              <a:t>Общественный деятель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950E3F5-6F10-4A99-BDCF-98BD2B488E7E}"/>
              </a:ext>
            </a:extLst>
          </p:cNvPr>
          <p:cNvSpPr/>
          <p:nvPr/>
        </p:nvSpPr>
        <p:spPr>
          <a:xfrm>
            <a:off x="311603" y="5415738"/>
            <a:ext cx="4152900" cy="755650"/>
          </a:xfrm>
          <a:prstGeom prst="roundRect">
            <a:avLst>
              <a:gd name="adj" fmla="val 40303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Дмитрий Сергеевич Лихачев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7AFF6A-14DA-46E0-ABD6-A3E9A501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713" y="1480056"/>
            <a:ext cx="2551790" cy="3602725"/>
          </a:xfrm>
          <a:prstGeom prst="round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F89C21-C70C-41DD-B0B3-0F7A20502A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6481" b="-18141"/>
          <a:stretch>
            <a:fillRect/>
          </a:stretch>
        </p:blipFill>
        <p:spPr>
          <a:xfrm>
            <a:off x="1539551" y="1096064"/>
            <a:ext cx="2221893" cy="3028326"/>
          </a:xfrm>
          <a:custGeom>
            <a:avLst/>
            <a:gdLst>
              <a:gd name="connsiteX0" fmla="*/ 2723253 w 2899757"/>
              <a:gd name="connsiteY0" fmla="*/ 511463 h 3952219"/>
              <a:gd name="connsiteX1" fmla="*/ 2899757 w 2899757"/>
              <a:gd name="connsiteY1" fmla="*/ 511463 h 3952219"/>
              <a:gd name="connsiteX2" fmla="*/ 2899757 w 2899757"/>
              <a:gd name="connsiteY2" fmla="*/ 3952219 h 3952219"/>
              <a:gd name="connsiteX3" fmla="*/ 483066 w 2899757"/>
              <a:gd name="connsiteY3" fmla="*/ 3952219 h 3952219"/>
              <a:gd name="connsiteX4" fmla="*/ 483066 w 2899757"/>
              <a:gd name="connsiteY4" fmla="*/ 3345354 h 3952219"/>
              <a:gd name="connsiteX5" fmla="*/ 2723253 w 2899757"/>
              <a:gd name="connsiteY5" fmla="*/ 3345354 h 3952219"/>
              <a:gd name="connsiteX6" fmla="*/ 0 w 2899757"/>
              <a:gd name="connsiteY6" fmla="*/ 0 h 3952219"/>
              <a:gd name="connsiteX7" fmla="*/ 2723253 w 2899757"/>
              <a:gd name="connsiteY7" fmla="*/ 0 h 3952219"/>
              <a:gd name="connsiteX8" fmla="*/ 2723253 w 2899757"/>
              <a:gd name="connsiteY8" fmla="*/ 511463 h 3952219"/>
              <a:gd name="connsiteX9" fmla="*/ 483066 w 2899757"/>
              <a:gd name="connsiteY9" fmla="*/ 511463 h 3952219"/>
              <a:gd name="connsiteX10" fmla="*/ 483066 w 2899757"/>
              <a:gd name="connsiteY10" fmla="*/ 3345354 h 3952219"/>
              <a:gd name="connsiteX11" fmla="*/ 0 w 2899757"/>
              <a:gd name="connsiteY11" fmla="*/ 3345354 h 395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757" h="3952219">
                <a:moveTo>
                  <a:pt x="2723253" y="511463"/>
                </a:moveTo>
                <a:lnTo>
                  <a:pt x="2899757" y="511463"/>
                </a:lnTo>
                <a:lnTo>
                  <a:pt x="2899757" y="3952219"/>
                </a:lnTo>
                <a:lnTo>
                  <a:pt x="483066" y="3952219"/>
                </a:lnTo>
                <a:lnTo>
                  <a:pt x="483066" y="3345354"/>
                </a:lnTo>
                <a:lnTo>
                  <a:pt x="2723253" y="3345354"/>
                </a:lnTo>
                <a:close/>
                <a:moveTo>
                  <a:pt x="0" y="0"/>
                </a:moveTo>
                <a:lnTo>
                  <a:pt x="2723253" y="0"/>
                </a:lnTo>
                <a:lnTo>
                  <a:pt x="2723253" y="511463"/>
                </a:lnTo>
                <a:lnTo>
                  <a:pt x="483066" y="511463"/>
                </a:lnTo>
                <a:lnTo>
                  <a:pt x="483066" y="3345354"/>
                </a:lnTo>
                <a:lnTo>
                  <a:pt x="0" y="3345354"/>
                </a:lnTo>
                <a:close/>
              </a:path>
            </a:pathLst>
          </a:cu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C708B9-A8C0-45F9-B80D-46CCC376C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371719" y="3093691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40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95B750-A677-4D1B-962D-E970F9B998B8}"/>
              </a:ext>
            </a:extLst>
          </p:cNvPr>
          <p:cNvSpPr/>
          <p:nvPr/>
        </p:nvSpPr>
        <p:spPr>
          <a:xfrm>
            <a:off x="0" y="0"/>
            <a:ext cx="41529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3B4F9-C849-470C-9D3E-89969AEFF09B}"/>
              </a:ext>
            </a:extLst>
          </p:cNvPr>
          <p:cNvSpPr txBox="1"/>
          <p:nvPr/>
        </p:nvSpPr>
        <p:spPr>
          <a:xfrm>
            <a:off x="6407020" y="706983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Филолог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1DE13D-862C-4E6A-91E5-48060D15B6BF}"/>
              </a:ext>
            </a:extLst>
          </p:cNvPr>
          <p:cNvSpPr txBox="1"/>
          <p:nvPr/>
        </p:nvSpPr>
        <p:spPr>
          <a:xfrm>
            <a:off x="6407020" y="1937186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Мыслитель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E05A08-C422-4B66-826E-9456B7102BA1}"/>
              </a:ext>
            </a:extLst>
          </p:cNvPr>
          <p:cNvSpPr txBox="1"/>
          <p:nvPr/>
        </p:nvSpPr>
        <p:spPr>
          <a:xfrm>
            <a:off x="6407020" y="3167389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Ученый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86DDF-2D53-4287-9839-5BA636A45A1B}"/>
              </a:ext>
            </a:extLst>
          </p:cNvPr>
          <p:cNvSpPr txBox="1"/>
          <p:nvPr/>
        </p:nvSpPr>
        <p:spPr>
          <a:xfrm>
            <a:off x="6407020" y="4397592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Писатель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BBDC5D-2795-432E-9757-646899FD6754}"/>
              </a:ext>
            </a:extLst>
          </p:cNvPr>
          <p:cNvSpPr txBox="1"/>
          <p:nvPr/>
        </p:nvSpPr>
        <p:spPr>
          <a:xfrm>
            <a:off x="6407020" y="5627795"/>
            <a:ext cx="578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Общественный деятель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950E3F5-6F10-4A99-BDCF-98BD2B488E7E}"/>
              </a:ext>
            </a:extLst>
          </p:cNvPr>
          <p:cNvSpPr/>
          <p:nvPr/>
        </p:nvSpPr>
        <p:spPr>
          <a:xfrm>
            <a:off x="311603" y="5415738"/>
            <a:ext cx="4152900" cy="755650"/>
          </a:xfrm>
          <a:prstGeom prst="roundRect">
            <a:avLst>
              <a:gd name="adj" fmla="val 40303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Дмитрий Сергеевич Лихачев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7AFF6A-14DA-46E0-ABD6-A3E9A501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713" y="1480056"/>
            <a:ext cx="2551790" cy="3602725"/>
          </a:xfrm>
          <a:prstGeom prst="round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F89C21-C70C-41DD-B0B3-0F7A20502A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6481" b="-18141"/>
          <a:stretch>
            <a:fillRect/>
          </a:stretch>
        </p:blipFill>
        <p:spPr>
          <a:xfrm>
            <a:off x="1539551" y="1096064"/>
            <a:ext cx="2221893" cy="3028326"/>
          </a:xfrm>
          <a:custGeom>
            <a:avLst/>
            <a:gdLst>
              <a:gd name="connsiteX0" fmla="*/ 2723253 w 2899757"/>
              <a:gd name="connsiteY0" fmla="*/ 511463 h 3952219"/>
              <a:gd name="connsiteX1" fmla="*/ 2899757 w 2899757"/>
              <a:gd name="connsiteY1" fmla="*/ 511463 h 3952219"/>
              <a:gd name="connsiteX2" fmla="*/ 2899757 w 2899757"/>
              <a:gd name="connsiteY2" fmla="*/ 3952219 h 3952219"/>
              <a:gd name="connsiteX3" fmla="*/ 483066 w 2899757"/>
              <a:gd name="connsiteY3" fmla="*/ 3952219 h 3952219"/>
              <a:gd name="connsiteX4" fmla="*/ 483066 w 2899757"/>
              <a:gd name="connsiteY4" fmla="*/ 3345354 h 3952219"/>
              <a:gd name="connsiteX5" fmla="*/ 2723253 w 2899757"/>
              <a:gd name="connsiteY5" fmla="*/ 3345354 h 3952219"/>
              <a:gd name="connsiteX6" fmla="*/ 0 w 2899757"/>
              <a:gd name="connsiteY6" fmla="*/ 0 h 3952219"/>
              <a:gd name="connsiteX7" fmla="*/ 2723253 w 2899757"/>
              <a:gd name="connsiteY7" fmla="*/ 0 h 3952219"/>
              <a:gd name="connsiteX8" fmla="*/ 2723253 w 2899757"/>
              <a:gd name="connsiteY8" fmla="*/ 511463 h 3952219"/>
              <a:gd name="connsiteX9" fmla="*/ 483066 w 2899757"/>
              <a:gd name="connsiteY9" fmla="*/ 511463 h 3952219"/>
              <a:gd name="connsiteX10" fmla="*/ 483066 w 2899757"/>
              <a:gd name="connsiteY10" fmla="*/ 3345354 h 3952219"/>
              <a:gd name="connsiteX11" fmla="*/ 0 w 2899757"/>
              <a:gd name="connsiteY11" fmla="*/ 3345354 h 395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757" h="3952219">
                <a:moveTo>
                  <a:pt x="2723253" y="511463"/>
                </a:moveTo>
                <a:lnTo>
                  <a:pt x="2899757" y="511463"/>
                </a:lnTo>
                <a:lnTo>
                  <a:pt x="2899757" y="3952219"/>
                </a:lnTo>
                <a:lnTo>
                  <a:pt x="483066" y="3952219"/>
                </a:lnTo>
                <a:lnTo>
                  <a:pt x="483066" y="3345354"/>
                </a:lnTo>
                <a:lnTo>
                  <a:pt x="2723253" y="3345354"/>
                </a:lnTo>
                <a:close/>
                <a:moveTo>
                  <a:pt x="0" y="0"/>
                </a:moveTo>
                <a:lnTo>
                  <a:pt x="2723253" y="0"/>
                </a:lnTo>
                <a:lnTo>
                  <a:pt x="2723253" y="511463"/>
                </a:lnTo>
                <a:lnTo>
                  <a:pt x="483066" y="511463"/>
                </a:lnTo>
                <a:lnTo>
                  <a:pt x="483066" y="3345354"/>
                </a:lnTo>
                <a:lnTo>
                  <a:pt x="0" y="3345354"/>
                </a:lnTo>
                <a:close/>
              </a:path>
            </a:pathLst>
          </a:cu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5E60DC-07E6-4F7A-A8C2-B0EE46B3E3A0}"/>
              </a:ext>
            </a:extLst>
          </p:cNvPr>
          <p:cNvSpPr txBox="1"/>
          <p:nvPr/>
        </p:nvSpPr>
        <p:spPr>
          <a:xfrm>
            <a:off x="963582" y="5531103"/>
            <a:ext cx="3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SemiBold" panose="00000700000000000000" pitchFamily="2" charset="-52"/>
              </a:rPr>
              <a:t>«совесть нации»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9DAEDE-4ACD-4B44-ABD4-818EB0DE4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371719" y="3093690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39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A6FFD3-B215-4DD7-A161-BBC754FD2A6F}"/>
              </a:ext>
            </a:extLst>
          </p:cNvPr>
          <p:cNvSpPr txBox="1"/>
          <p:nvPr/>
        </p:nvSpPr>
        <p:spPr>
          <a:xfrm>
            <a:off x="5277497" y="934612"/>
            <a:ext cx="47492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latin typeface="Montserrat SemiBold" panose="00000700000000000000" pitchFamily="2" charset="-52"/>
              </a:rPr>
              <a:t>Жизнь и творчество Д.С. Лихачева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617754B-8B60-4020-854C-AB2813BD671C}"/>
              </a:ext>
            </a:extLst>
          </p:cNvPr>
          <p:cNvGrpSpPr/>
          <p:nvPr/>
        </p:nvGrpSpPr>
        <p:grpSpPr>
          <a:xfrm>
            <a:off x="-9507638" y="0"/>
            <a:ext cx="12863944" cy="6858000"/>
            <a:chOff x="-9507638" y="0"/>
            <a:chExt cx="12863944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9D1CAEFD-C1D2-4FC1-9D12-39638E309040}"/>
                </a:ext>
              </a:extLst>
            </p:cNvPr>
            <p:cNvSpPr/>
            <p:nvPr/>
          </p:nvSpPr>
          <p:spPr>
            <a:xfrm>
              <a:off x="-9507638" y="0"/>
              <a:ext cx="12192000" cy="685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3EE36DDD-AF52-4CC3-A4FB-DE48D7F3119B}"/>
                </a:ext>
              </a:extLst>
            </p:cNvPr>
            <p:cNvSpPr/>
            <p:nvPr/>
          </p:nvSpPr>
          <p:spPr>
            <a:xfrm rot="5400000">
              <a:off x="2604698" y="5753102"/>
              <a:ext cx="831272" cy="671945"/>
            </a:xfrm>
            <a:prstGeom prst="round2Same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1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07BE3C-E830-4469-A549-657505F835B8}"/>
              </a:ext>
            </a:extLst>
          </p:cNvPr>
          <p:cNvGrpSpPr/>
          <p:nvPr/>
        </p:nvGrpSpPr>
        <p:grpSpPr>
          <a:xfrm>
            <a:off x="-10407158" y="0"/>
            <a:ext cx="12912232" cy="6858000"/>
            <a:chOff x="-10464308" y="1"/>
            <a:chExt cx="12912232" cy="6858000"/>
          </a:xfrm>
          <a:solidFill>
            <a:schemeClr val="accent5">
              <a:lumMod val="60000"/>
              <a:lumOff val="4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56135D2-1EA5-44D7-970A-90DF222452F4}"/>
                </a:ext>
              </a:extLst>
            </p:cNvPr>
            <p:cNvSpPr/>
            <p:nvPr/>
          </p:nvSpPr>
          <p:spPr>
            <a:xfrm>
              <a:off x="-10464308" y="1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верхние углы 9">
              <a:extLst>
                <a:ext uri="{FF2B5EF4-FFF2-40B4-BE49-F238E27FC236}">
                  <a16:creationId xmlns:a16="http://schemas.microsoft.com/office/drawing/2014/main" id="{4B4C1B0D-E529-4E33-A3D9-31C9BC4E50DA}"/>
                </a:ext>
              </a:extLst>
            </p:cNvPr>
            <p:cNvSpPr/>
            <p:nvPr/>
          </p:nvSpPr>
          <p:spPr>
            <a:xfrm rot="5400000">
              <a:off x="1672172" y="4617548"/>
              <a:ext cx="831272" cy="720233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2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B493D86-E5DD-4C3E-9D87-4916956301A6}"/>
              </a:ext>
            </a:extLst>
          </p:cNvPr>
          <p:cNvGrpSpPr/>
          <p:nvPr/>
        </p:nvGrpSpPr>
        <p:grpSpPr>
          <a:xfrm>
            <a:off x="-11312585" y="0"/>
            <a:ext cx="12863944" cy="6858000"/>
            <a:chOff x="-5458691" y="0"/>
            <a:chExt cx="12863944" cy="6858000"/>
          </a:xfrm>
          <a:solidFill>
            <a:schemeClr val="accent5">
              <a:lumMod val="7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3C94DC7-17DA-42F6-906F-C2D571DF0574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F57C8AD5-25FC-4C79-8A0A-220059AC4500}"/>
                </a:ext>
              </a:extLst>
            </p:cNvPr>
            <p:cNvSpPr/>
            <p:nvPr/>
          </p:nvSpPr>
          <p:spPr>
            <a:xfrm rot="5400000">
              <a:off x="6653645" y="3648494"/>
              <a:ext cx="831272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3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46A938A-3077-43C0-822D-57BEDF41B781}"/>
              </a:ext>
            </a:extLst>
          </p:cNvPr>
          <p:cNvGrpSpPr/>
          <p:nvPr/>
        </p:nvGrpSpPr>
        <p:grpSpPr>
          <a:xfrm>
            <a:off x="-12246588" y="0"/>
            <a:ext cx="12866577" cy="6858000"/>
            <a:chOff x="-5458691" y="0"/>
            <a:chExt cx="12866577" cy="6858000"/>
          </a:xfrm>
          <a:solidFill>
            <a:schemeClr val="accent5">
              <a:lumMod val="5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C45A6BF-FB5F-4FD7-BBC4-DC69336CFDEB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верхние углы 16">
              <a:extLst>
                <a:ext uri="{FF2B5EF4-FFF2-40B4-BE49-F238E27FC236}">
                  <a16:creationId xmlns:a16="http://schemas.microsoft.com/office/drawing/2014/main" id="{11A0AA81-3942-491F-BB51-7094364DE121}"/>
                </a:ext>
              </a:extLst>
            </p:cNvPr>
            <p:cNvSpPr/>
            <p:nvPr/>
          </p:nvSpPr>
          <p:spPr>
            <a:xfrm rot="5400000">
              <a:off x="6633000" y="2654113"/>
              <a:ext cx="877828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4</a:t>
              </a:r>
            </a:p>
          </p:txBody>
        </p:sp>
      </p:grp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5D3B807-16EA-4A13-950D-D57203C3B725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5392629" y="2429715"/>
            <a:ext cx="4439993" cy="40350"/>
          </a:xfrm>
          <a:prstGeom prst="line">
            <a:avLst/>
          </a:prstGeom>
          <a:ln w="38100">
            <a:solidFill>
              <a:srgbClr val="DA4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E83732-71D1-40C9-B2FE-0F7DD6F3D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475" y="2788281"/>
            <a:ext cx="4828299" cy="302240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B812F1F8-298A-44B4-871F-91173F7A06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3" r="-540923"/>
          <a:stretch/>
        </p:blipFill>
        <p:spPr bwMode="auto">
          <a:xfrm>
            <a:off x="2144958" y="7739442"/>
            <a:ext cx="4828299" cy="302240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C089277-2AE6-4AD8-92DD-A60261706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8370" y="2805428"/>
            <a:ext cx="1247143" cy="124714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AB84469-FFD6-45F4-ABBC-0C64BC377335}"/>
              </a:ext>
            </a:extLst>
          </p:cNvPr>
          <p:cNvSpPr txBox="1"/>
          <p:nvPr/>
        </p:nvSpPr>
        <p:spPr>
          <a:xfrm>
            <a:off x="4528462" y="2276447"/>
            <a:ext cx="95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 Medium" panose="00000600000000000000" pitchFamily="2" charset="-52"/>
              </a:rPr>
              <a:t>1906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421BBD-13F2-4396-91D5-1ADA09D62F4C}"/>
              </a:ext>
            </a:extLst>
          </p:cNvPr>
          <p:cNvSpPr txBox="1"/>
          <p:nvPr/>
        </p:nvSpPr>
        <p:spPr>
          <a:xfrm>
            <a:off x="9832622" y="2245049"/>
            <a:ext cx="95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 Medium" panose="00000600000000000000" pitchFamily="2" charset="-52"/>
              </a:rPr>
              <a:t>1999</a:t>
            </a:r>
          </a:p>
        </p:txBody>
      </p:sp>
    </p:spTree>
    <p:extLst>
      <p:ext uri="{BB962C8B-B14F-4D97-AF65-F5344CB8AC3E}">
        <p14:creationId xmlns:p14="http://schemas.microsoft.com/office/powerpoint/2010/main" val="86967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A6FFD3-B215-4DD7-A161-BBC754FD2A6F}"/>
              </a:ext>
            </a:extLst>
          </p:cNvPr>
          <p:cNvSpPr txBox="1"/>
          <p:nvPr/>
        </p:nvSpPr>
        <p:spPr>
          <a:xfrm>
            <a:off x="3907043" y="937477"/>
            <a:ext cx="37920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Montserrat Medium" panose="00000600000000000000" pitchFamily="2" charset="-52"/>
              </a:rPr>
              <a:t>Направления программы «Доступная среда»</a:t>
            </a:r>
            <a:endParaRPr lang="ru-RU" dirty="0"/>
          </a:p>
          <a:p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617754B-8B60-4020-854C-AB2813BD671C}"/>
              </a:ext>
            </a:extLst>
          </p:cNvPr>
          <p:cNvGrpSpPr/>
          <p:nvPr/>
        </p:nvGrpSpPr>
        <p:grpSpPr>
          <a:xfrm>
            <a:off x="-860968" y="0"/>
            <a:ext cx="12829011" cy="6858000"/>
            <a:chOff x="-9472705" y="0"/>
            <a:chExt cx="12829011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9D1CAEFD-C1D2-4FC1-9D12-39638E309040}"/>
                </a:ext>
              </a:extLst>
            </p:cNvPr>
            <p:cNvSpPr/>
            <p:nvPr/>
          </p:nvSpPr>
          <p:spPr>
            <a:xfrm>
              <a:off x="-9472705" y="0"/>
              <a:ext cx="12192000" cy="685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3EE36DDD-AF52-4CC3-A4FB-DE48D7F3119B}"/>
                </a:ext>
              </a:extLst>
            </p:cNvPr>
            <p:cNvSpPr/>
            <p:nvPr/>
          </p:nvSpPr>
          <p:spPr>
            <a:xfrm rot="5400000">
              <a:off x="2604698" y="5753102"/>
              <a:ext cx="831272" cy="671945"/>
            </a:xfrm>
            <a:prstGeom prst="round2Same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1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07BE3C-E830-4469-A549-657505F835B8}"/>
              </a:ext>
            </a:extLst>
          </p:cNvPr>
          <p:cNvGrpSpPr/>
          <p:nvPr/>
        </p:nvGrpSpPr>
        <p:grpSpPr>
          <a:xfrm>
            <a:off x="-10407158" y="0"/>
            <a:ext cx="12912232" cy="6858000"/>
            <a:chOff x="-10464308" y="1"/>
            <a:chExt cx="12912232" cy="6858000"/>
          </a:xfrm>
          <a:solidFill>
            <a:schemeClr val="accent5">
              <a:lumMod val="60000"/>
              <a:lumOff val="4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56135D2-1EA5-44D7-970A-90DF222452F4}"/>
                </a:ext>
              </a:extLst>
            </p:cNvPr>
            <p:cNvSpPr/>
            <p:nvPr/>
          </p:nvSpPr>
          <p:spPr>
            <a:xfrm>
              <a:off x="-10464308" y="1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верхние углы 9">
              <a:extLst>
                <a:ext uri="{FF2B5EF4-FFF2-40B4-BE49-F238E27FC236}">
                  <a16:creationId xmlns:a16="http://schemas.microsoft.com/office/drawing/2014/main" id="{4B4C1B0D-E529-4E33-A3D9-31C9BC4E50DA}"/>
                </a:ext>
              </a:extLst>
            </p:cNvPr>
            <p:cNvSpPr/>
            <p:nvPr/>
          </p:nvSpPr>
          <p:spPr>
            <a:xfrm rot="5400000">
              <a:off x="1672172" y="4617548"/>
              <a:ext cx="831272" cy="720233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2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B493D86-E5DD-4C3E-9D87-4916956301A6}"/>
              </a:ext>
            </a:extLst>
          </p:cNvPr>
          <p:cNvGrpSpPr/>
          <p:nvPr/>
        </p:nvGrpSpPr>
        <p:grpSpPr>
          <a:xfrm>
            <a:off x="-11312585" y="0"/>
            <a:ext cx="12863944" cy="6858000"/>
            <a:chOff x="-5458691" y="0"/>
            <a:chExt cx="12863944" cy="6858000"/>
          </a:xfrm>
          <a:solidFill>
            <a:schemeClr val="accent5">
              <a:lumMod val="7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3C94DC7-17DA-42F6-906F-C2D571DF0574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F57C8AD5-25FC-4C79-8A0A-220059AC4500}"/>
                </a:ext>
              </a:extLst>
            </p:cNvPr>
            <p:cNvSpPr/>
            <p:nvPr/>
          </p:nvSpPr>
          <p:spPr>
            <a:xfrm rot="5400000">
              <a:off x="6653645" y="3648494"/>
              <a:ext cx="831272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3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46A938A-3077-43C0-822D-57BEDF41B781}"/>
              </a:ext>
            </a:extLst>
          </p:cNvPr>
          <p:cNvGrpSpPr/>
          <p:nvPr/>
        </p:nvGrpSpPr>
        <p:grpSpPr>
          <a:xfrm>
            <a:off x="-12246588" y="0"/>
            <a:ext cx="12866577" cy="6858000"/>
            <a:chOff x="-5458691" y="0"/>
            <a:chExt cx="12866577" cy="6858000"/>
          </a:xfrm>
          <a:solidFill>
            <a:schemeClr val="accent5">
              <a:lumMod val="5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C45A6BF-FB5F-4FD7-BBC4-DC69336CFDEB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верхние углы 16">
              <a:extLst>
                <a:ext uri="{FF2B5EF4-FFF2-40B4-BE49-F238E27FC236}">
                  <a16:creationId xmlns:a16="http://schemas.microsoft.com/office/drawing/2014/main" id="{11A0AA81-3942-491F-BB51-7094364DE121}"/>
                </a:ext>
              </a:extLst>
            </p:cNvPr>
            <p:cNvSpPr/>
            <p:nvPr/>
          </p:nvSpPr>
          <p:spPr>
            <a:xfrm rot="5400000">
              <a:off x="6633000" y="2654113"/>
              <a:ext cx="877828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4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8B11293-67B8-498A-9AF1-911E42479C3C}"/>
              </a:ext>
            </a:extLst>
          </p:cNvPr>
          <p:cNvSpPr txBox="1"/>
          <p:nvPr/>
        </p:nvSpPr>
        <p:spPr>
          <a:xfrm>
            <a:off x="6004830" y="190820"/>
            <a:ext cx="4749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latin typeface="Montserrat SemiBold" panose="00000700000000000000" pitchFamily="2" charset="-52"/>
              </a:rPr>
              <a:t>Детство и юность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877A28F-2C1F-4761-B94A-2A179B0D77EE}"/>
              </a:ext>
            </a:extLst>
          </p:cNvPr>
          <p:cNvSpPr/>
          <p:nvPr/>
        </p:nvSpPr>
        <p:spPr>
          <a:xfrm>
            <a:off x="-5829300" y="7462158"/>
            <a:ext cx="1616530" cy="75111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rgbClr val="DA4026"/>
              </a:solidFill>
            </a:endParaRPr>
          </a:p>
          <a:p>
            <a:pPr algn="ctr"/>
            <a:endParaRPr lang="en-US" sz="8000" dirty="0">
              <a:solidFill>
                <a:srgbClr val="DA4026"/>
              </a:solidFill>
            </a:endParaRPr>
          </a:p>
          <a:p>
            <a:pPr algn="ctr"/>
            <a:r>
              <a:rPr lang="en-US" sz="8000" dirty="0">
                <a:solidFill>
                  <a:srgbClr val="DA4026"/>
                </a:solidFill>
              </a:rPr>
              <a:t>“</a:t>
            </a:r>
            <a:endParaRPr lang="ru-RU" sz="8000" dirty="0">
              <a:solidFill>
                <a:srgbClr val="DA4026"/>
              </a:solidFill>
            </a:endParaRP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436FF810-A59D-42F9-A0F0-AB0DC59520B8}"/>
              </a:ext>
            </a:extLst>
          </p:cNvPr>
          <p:cNvGrpSpPr/>
          <p:nvPr/>
        </p:nvGrpSpPr>
        <p:grpSpPr>
          <a:xfrm>
            <a:off x="1999944" y="1009053"/>
            <a:ext cx="9225327" cy="5711353"/>
            <a:chOff x="1999944" y="1009053"/>
            <a:chExt cx="9225327" cy="571135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DE851BA-E873-4D1B-87EE-794C1FABA8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7619" t="22863" r="4115" b="17273"/>
            <a:stretch/>
          </p:blipFill>
          <p:spPr>
            <a:xfrm>
              <a:off x="2367625" y="1257276"/>
              <a:ext cx="3490454" cy="1775490"/>
            </a:xfrm>
            <a:prstGeom prst="round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E415A61-AF11-4F52-84E7-A65DAF6901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grayscl/>
            </a:blip>
            <a:srcRect t="4715" b="10946"/>
            <a:stretch/>
          </p:blipFill>
          <p:spPr>
            <a:xfrm rot="10800000" flipV="1">
              <a:off x="7101016" y="1645317"/>
              <a:ext cx="1933044" cy="2568315"/>
            </a:xfrm>
            <a:prstGeom prst="round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D7BD32F1-39DA-4010-8608-CEC16EDB7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55551" y="4516650"/>
              <a:ext cx="2715976" cy="1969625"/>
            </a:xfrm>
            <a:prstGeom prst="roundRect">
              <a:avLst/>
            </a:prstGeom>
          </p:spPr>
        </p:pic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332A5DFB-ABFC-4DF9-ADC9-473B43377031}"/>
                </a:ext>
              </a:extLst>
            </p:cNvPr>
            <p:cNvSpPr/>
            <p:nvPr/>
          </p:nvSpPr>
          <p:spPr>
            <a:xfrm>
              <a:off x="1999944" y="1009053"/>
              <a:ext cx="2305592" cy="448705"/>
            </a:xfrm>
            <a:prstGeom prst="roundRect">
              <a:avLst/>
            </a:prstGeom>
            <a:solidFill>
              <a:srgbClr val="DA4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latin typeface="Montserrat Medium" panose="00000600000000000000" pitchFamily="2" charset="-52"/>
                </a:rPr>
                <a:t>Мариинский театр</a:t>
              </a:r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DB2EF084-319C-40E5-9013-85B3DA85649E}"/>
                </a:ext>
              </a:extLst>
            </p:cNvPr>
            <p:cNvSpPr/>
            <p:nvPr/>
          </p:nvSpPr>
          <p:spPr>
            <a:xfrm>
              <a:off x="6387694" y="1461538"/>
              <a:ext cx="2646366" cy="506067"/>
            </a:xfrm>
            <a:prstGeom prst="roundRect">
              <a:avLst/>
            </a:prstGeom>
            <a:solidFill>
              <a:srgbClr val="DA4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latin typeface="Montserrat Medium" panose="00000600000000000000" pitchFamily="2" charset="-52"/>
                </a:rPr>
                <a:t>Реальное училище Карла Мая</a:t>
              </a:r>
            </a:p>
          </p:txBody>
        </p:sp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8271AAEE-E31D-48DA-ADDB-3B8E3D51BC41}"/>
                </a:ext>
              </a:extLst>
            </p:cNvPr>
            <p:cNvSpPr/>
            <p:nvPr/>
          </p:nvSpPr>
          <p:spPr>
            <a:xfrm>
              <a:off x="3622689" y="4282519"/>
              <a:ext cx="2493177" cy="522129"/>
            </a:xfrm>
            <a:prstGeom prst="roundRect">
              <a:avLst/>
            </a:prstGeom>
            <a:solidFill>
              <a:srgbClr val="DA4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latin typeface="Montserrat Medium" panose="00000600000000000000" pitchFamily="2" charset="-52"/>
                </a:rPr>
                <a:t>Петроградский университет</a:t>
              </a: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A58F757B-1CAE-48AB-A4B7-887AA7B35F13}"/>
                </a:ext>
              </a:extLst>
            </p:cNvPr>
            <p:cNvGrpSpPr/>
            <p:nvPr/>
          </p:nvGrpSpPr>
          <p:grpSpPr>
            <a:xfrm>
              <a:off x="3545161" y="2538100"/>
              <a:ext cx="3151299" cy="1295179"/>
              <a:chOff x="3907043" y="3009025"/>
              <a:chExt cx="3151299" cy="1295179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43C81F6C-9C00-439C-AD54-ECF0F1A8675A}"/>
                  </a:ext>
                </a:extLst>
              </p:cNvPr>
              <p:cNvSpPr/>
              <p:nvPr/>
            </p:nvSpPr>
            <p:spPr>
              <a:xfrm>
                <a:off x="4241487" y="3280989"/>
                <a:ext cx="2816855" cy="735217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Montserrat Medium" panose="00000600000000000000" pitchFamily="2" charset="-52"/>
                  </a:rPr>
                  <a:t> </a:t>
                </a:r>
                <a:r>
                  <a:rPr lang="ru-RU" sz="1400" dirty="0">
                    <a:solidFill>
                      <a:schemeClr val="tx1"/>
                    </a:solidFill>
                    <a:latin typeface="Montserrat Medium" panose="00000600000000000000" pitchFamily="2" charset="-52"/>
                  </a:rPr>
                  <a:t>Родители водили меня  на балет с четырех лет.</a:t>
                </a:r>
              </a:p>
            </p:txBody>
          </p: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D8FD80E-7070-436A-8AE8-FF39D47A92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07043" y="3009025"/>
                <a:ext cx="999138" cy="1295179"/>
              </a:xfrm>
              <a:prstGeom prst="rect">
                <a:avLst/>
              </a:prstGeom>
            </p:spPr>
          </p:pic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381B0163-9C14-458C-AFED-1F2DCC944236}"/>
                </a:ext>
              </a:extLst>
            </p:cNvPr>
            <p:cNvGrpSpPr/>
            <p:nvPr/>
          </p:nvGrpSpPr>
          <p:grpSpPr>
            <a:xfrm>
              <a:off x="8041688" y="3552608"/>
              <a:ext cx="3183583" cy="1295179"/>
              <a:chOff x="7644750" y="3302327"/>
              <a:chExt cx="3183583" cy="1295179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83158DA7-2117-4B6E-8884-1E6E065C3443}"/>
                  </a:ext>
                </a:extLst>
              </p:cNvPr>
              <p:cNvSpPr/>
              <p:nvPr/>
            </p:nvSpPr>
            <p:spPr>
              <a:xfrm>
                <a:off x="7644750" y="3568830"/>
                <a:ext cx="3183583" cy="782689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Montserrat Medium" panose="00000600000000000000" pitchFamily="2" charset="-52"/>
                  </a:rPr>
                  <a:t>    </a:t>
                </a:r>
                <a:r>
                  <a:rPr lang="ru-RU" sz="1400" dirty="0">
                    <a:solidFill>
                      <a:schemeClr val="tx1"/>
                    </a:solidFill>
                    <a:latin typeface="Montserrat Medium" panose="00000600000000000000" pitchFamily="2" charset="-52"/>
                  </a:rPr>
                  <a:t>До смерти боялся домашних заданий — учить наизусть стихи.</a:t>
                </a:r>
              </a:p>
            </p:txBody>
          </p:sp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6341D55A-D9E9-4464-B67B-61081DCA15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70537" y="3302327"/>
                <a:ext cx="999138" cy="1295179"/>
              </a:xfrm>
              <a:prstGeom prst="rect">
                <a:avLst/>
              </a:prstGeom>
            </p:spPr>
          </p:pic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43FDFC03-71B2-40D0-99DD-3E5A38010251}"/>
                </a:ext>
              </a:extLst>
            </p:cNvPr>
            <p:cNvGrpSpPr/>
            <p:nvPr/>
          </p:nvGrpSpPr>
          <p:grpSpPr>
            <a:xfrm>
              <a:off x="6869889" y="5292360"/>
              <a:ext cx="3581603" cy="1428046"/>
              <a:chOff x="7042550" y="5217023"/>
              <a:chExt cx="3581603" cy="1428046"/>
            </a:xfrm>
          </p:grpSpPr>
          <p:sp>
            <p:nvSpPr>
              <p:cNvPr id="21" name="Прямоугольник: скругленные углы 20">
                <a:extLst>
                  <a:ext uri="{FF2B5EF4-FFF2-40B4-BE49-F238E27FC236}">
                    <a16:creationId xmlns:a16="http://schemas.microsoft.com/office/drawing/2014/main" id="{65277790-0131-4B84-88A8-6EB8497BB2C4}"/>
                  </a:ext>
                </a:extLst>
              </p:cNvPr>
              <p:cNvSpPr/>
              <p:nvPr/>
            </p:nvSpPr>
            <p:spPr>
              <a:xfrm>
                <a:off x="7101016" y="5469924"/>
                <a:ext cx="3523137" cy="117514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dirty="0">
                    <a:solidFill>
                      <a:schemeClr val="tx1"/>
                    </a:solidFill>
                    <a:latin typeface="Montserrat Medium" panose="00000600000000000000" pitchFamily="2" charset="-52"/>
                  </a:rPr>
                  <a:t>Поступил на отделение Факультета</a:t>
                </a:r>
              </a:p>
              <a:p>
                <a:pPr algn="ctr"/>
                <a:r>
                  <a:rPr lang="ru-RU" sz="1400" dirty="0">
                    <a:solidFill>
                      <a:schemeClr val="tx1"/>
                    </a:solidFill>
                    <a:latin typeface="Montserrat Medium" panose="00000600000000000000" pitchFamily="2" charset="-52"/>
                  </a:rPr>
                  <a:t>общественных наук вопреки воле отца, хотевшего сделать из меня  инженера.</a:t>
                </a:r>
                <a:endParaRPr lang="ru-RU" sz="2000" dirty="0">
                  <a:solidFill>
                    <a:schemeClr val="tx1"/>
                  </a:solidFill>
                  <a:latin typeface="Montserrat Medium" panose="00000600000000000000" pitchFamily="2" charset="-52"/>
                </a:endParaRPr>
              </a:p>
            </p:txBody>
          </p:sp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252E04CF-4F82-4F6D-8A11-EF684A36EE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42550" y="5217023"/>
                <a:ext cx="999138" cy="129517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86129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A6FFD3-B215-4DD7-A161-BBC754FD2A6F}"/>
              </a:ext>
            </a:extLst>
          </p:cNvPr>
          <p:cNvSpPr txBox="1"/>
          <p:nvPr/>
        </p:nvSpPr>
        <p:spPr>
          <a:xfrm>
            <a:off x="3907043" y="937477"/>
            <a:ext cx="37920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Montserrat Medium" panose="00000600000000000000" pitchFamily="2" charset="-52"/>
              </a:rPr>
              <a:t>Направления программы «Доступная среда»</a:t>
            </a:r>
            <a:endParaRPr lang="ru-RU" dirty="0"/>
          </a:p>
          <a:p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617754B-8B60-4020-854C-AB2813BD671C}"/>
              </a:ext>
            </a:extLst>
          </p:cNvPr>
          <p:cNvGrpSpPr/>
          <p:nvPr/>
        </p:nvGrpSpPr>
        <p:grpSpPr>
          <a:xfrm>
            <a:off x="-895901" y="0"/>
            <a:ext cx="12863944" cy="6858000"/>
            <a:chOff x="-9507638" y="0"/>
            <a:chExt cx="12863944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9D1CAEFD-C1D2-4FC1-9D12-39638E309040}"/>
                </a:ext>
              </a:extLst>
            </p:cNvPr>
            <p:cNvSpPr/>
            <p:nvPr/>
          </p:nvSpPr>
          <p:spPr>
            <a:xfrm>
              <a:off x="-9507638" y="0"/>
              <a:ext cx="12192000" cy="685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3EE36DDD-AF52-4CC3-A4FB-DE48D7F3119B}"/>
                </a:ext>
              </a:extLst>
            </p:cNvPr>
            <p:cNvSpPr/>
            <p:nvPr/>
          </p:nvSpPr>
          <p:spPr>
            <a:xfrm rot="5400000">
              <a:off x="2604698" y="5753102"/>
              <a:ext cx="831272" cy="671945"/>
            </a:xfrm>
            <a:prstGeom prst="round2Same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1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07BE3C-E830-4469-A549-657505F835B8}"/>
              </a:ext>
            </a:extLst>
          </p:cNvPr>
          <p:cNvGrpSpPr/>
          <p:nvPr/>
        </p:nvGrpSpPr>
        <p:grpSpPr>
          <a:xfrm>
            <a:off x="-1809068" y="0"/>
            <a:ext cx="12912232" cy="6858000"/>
            <a:chOff x="-10464308" y="1"/>
            <a:chExt cx="12912232" cy="6858000"/>
          </a:xfrm>
          <a:solidFill>
            <a:schemeClr val="accent5">
              <a:lumMod val="60000"/>
              <a:lumOff val="4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56135D2-1EA5-44D7-970A-90DF222452F4}"/>
                </a:ext>
              </a:extLst>
            </p:cNvPr>
            <p:cNvSpPr/>
            <p:nvPr/>
          </p:nvSpPr>
          <p:spPr>
            <a:xfrm>
              <a:off x="-10464308" y="1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верхние углы 9">
              <a:extLst>
                <a:ext uri="{FF2B5EF4-FFF2-40B4-BE49-F238E27FC236}">
                  <a16:creationId xmlns:a16="http://schemas.microsoft.com/office/drawing/2014/main" id="{4B4C1B0D-E529-4E33-A3D9-31C9BC4E50DA}"/>
                </a:ext>
              </a:extLst>
            </p:cNvPr>
            <p:cNvSpPr/>
            <p:nvPr/>
          </p:nvSpPr>
          <p:spPr>
            <a:xfrm rot="5400000">
              <a:off x="1672172" y="4617548"/>
              <a:ext cx="831272" cy="720233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2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B493D86-E5DD-4C3E-9D87-4916956301A6}"/>
              </a:ext>
            </a:extLst>
          </p:cNvPr>
          <p:cNvGrpSpPr/>
          <p:nvPr/>
        </p:nvGrpSpPr>
        <p:grpSpPr>
          <a:xfrm>
            <a:off x="-11312585" y="0"/>
            <a:ext cx="12863944" cy="6858000"/>
            <a:chOff x="-5458691" y="0"/>
            <a:chExt cx="12863944" cy="6858000"/>
          </a:xfrm>
          <a:solidFill>
            <a:schemeClr val="accent5">
              <a:lumMod val="7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3C94DC7-17DA-42F6-906F-C2D571DF0574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F57C8AD5-25FC-4C79-8A0A-220059AC4500}"/>
                </a:ext>
              </a:extLst>
            </p:cNvPr>
            <p:cNvSpPr/>
            <p:nvPr/>
          </p:nvSpPr>
          <p:spPr>
            <a:xfrm rot="5400000">
              <a:off x="6653645" y="3648494"/>
              <a:ext cx="831272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3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46A938A-3077-43C0-822D-57BEDF41B781}"/>
              </a:ext>
            </a:extLst>
          </p:cNvPr>
          <p:cNvGrpSpPr/>
          <p:nvPr/>
        </p:nvGrpSpPr>
        <p:grpSpPr>
          <a:xfrm>
            <a:off x="-12246588" y="0"/>
            <a:ext cx="12866577" cy="6858000"/>
            <a:chOff x="-5458691" y="0"/>
            <a:chExt cx="12866577" cy="6858000"/>
          </a:xfrm>
          <a:solidFill>
            <a:schemeClr val="accent5">
              <a:lumMod val="5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C45A6BF-FB5F-4FD7-BBC4-DC69336CFDEB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верхние углы 16">
              <a:extLst>
                <a:ext uri="{FF2B5EF4-FFF2-40B4-BE49-F238E27FC236}">
                  <a16:creationId xmlns:a16="http://schemas.microsoft.com/office/drawing/2014/main" id="{11A0AA81-3942-491F-BB51-7094364DE121}"/>
                </a:ext>
              </a:extLst>
            </p:cNvPr>
            <p:cNvSpPr/>
            <p:nvPr/>
          </p:nvSpPr>
          <p:spPr>
            <a:xfrm rot="5400000">
              <a:off x="6633000" y="2654113"/>
              <a:ext cx="877828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4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87174CB-8AE8-4276-B4DA-4A62B38BA3E7}"/>
              </a:ext>
            </a:extLst>
          </p:cNvPr>
          <p:cNvSpPr txBox="1"/>
          <p:nvPr/>
        </p:nvSpPr>
        <p:spPr>
          <a:xfrm>
            <a:off x="5071285" y="215292"/>
            <a:ext cx="47846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«Второй университет»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8B9EB7-0C70-4668-8FC8-5B76767B1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374" y="1344833"/>
            <a:ext cx="3338082" cy="2223997"/>
          </a:xfrm>
          <a:prstGeom prst="round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2294D46-5E6B-4659-BE09-2A4A200C554D}"/>
              </a:ext>
            </a:extLst>
          </p:cNvPr>
          <p:cNvSpPr/>
          <p:nvPr/>
        </p:nvSpPr>
        <p:spPr>
          <a:xfrm>
            <a:off x="1223225" y="1560978"/>
            <a:ext cx="3068730" cy="542925"/>
          </a:xfrm>
          <a:prstGeom prst="roundRect">
            <a:avLst>
              <a:gd name="adj" fmla="val 32456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Соловецкий лагерь </a:t>
            </a:r>
          </a:p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особого назначения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F3F40AB-F8DF-4E4C-BEAF-D166F87B7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150" y="1878086"/>
            <a:ext cx="3458633" cy="2223998"/>
          </a:xfrm>
          <a:prstGeom prst="round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2537EE3B-B843-428F-B94A-EEB825377684}"/>
              </a:ext>
            </a:extLst>
          </p:cNvPr>
          <p:cNvSpPr/>
          <p:nvPr/>
        </p:nvSpPr>
        <p:spPr>
          <a:xfrm>
            <a:off x="6839255" y="1561002"/>
            <a:ext cx="3313371" cy="728756"/>
          </a:xfrm>
          <a:prstGeom prst="roundRect">
            <a:avLst>
              <a:gd name="adj" fmla="val 32456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chemeClr val="bg1"/>
                </a:solidFill>
                <a:effectLst/>
                <a:latin typeface="Montserrat Medium" panose="00000600000000000000" pitchFamily="2" charset="-52"/>
              </a:rPr>
              <a:t>Строительство Беломорско-Балтийского канала</a:t>
            </a:r>
            <a:endParaRPr lang="ru-RU" sz="16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8E8AFC7-F495-4CCF-95B3-17BAD9BFDE3A}"/>
              </a:ext>
            </a:extLst>
          </p:cNvPr>
          <p:cNvSpPr/>
          <p:nvPr/>
        </p:nvSpPr>
        <p:spPr>
          <a:xfrm>
            <a:off x="3647091" y="4258531"/>
            <a:ext cx="3880118" cy="18035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latin typeface="Montserrat Medium" panose="00000600000000000000" pitchFamily="2" charset="-52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Соловки, а затем </a:t>
            </a:r>
            <a:r>
              <a:rPr lang="ru-RU" sz="1600" dirty="0" err="1">
                <a:solidFill>
                  <a:schemeClr val="tx1"/>
                </a:solidFill>
                <a:latin typeface="Montserrat Medium" panose="00000600000000000000" pitchFamily="2" charset="-52"/>
              </a:rPr>
              <a:t>Беломорско-балтийское</a:t>
            </a:r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 строительство увеличили только мои знания и жизненный опыт,  были настоящей школой нравственности.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5C7DC4A-8DD8-4916-8F22-0A3D861A2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888" y="3998037"/>
            <a:ext cx="993734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83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A6FFD3-B215-4DD7-A161-BBC754FD2A6F}"/>
              </a:ext>
            </a:extLst>
          </p:cNvPr>
          <p:cNvSpPr txBox="1"/>
          <p:nvPr/>
        </p:nvSpPr>
        <p:spPr>
          <a:xfrm>
            <a:off x="3907043" y="937477"/>
            <a:ext cx="37920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Montserrat Medium" panose="00000600000000000000" pitchFamily="2" charset="-52"/>
              </a:rPr>
              <a:t>Направления программы «Доступная среда»</a:t>
            </a:r>
            <a:endParaRPr lang="ru-RU" dirty="0"/>
          </a:p>
          <a:p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617754B-8B60-4020-854C-AB2813BD671C}"/>
              </a:ext>
            </a:extLst>
          </p:cNvPr>
          <p:cNvGrpSpPr/>
          <p:nvPr/>
        </p:nvGrpSpPr>
        <p:grpSpPr>
          <a:xfrm>
            <a:off x="-895901" y="0"/>
            <a:ext cx="12863944" cy="6858000"/>
            <a:chOff x="-9507638" y="0"/>
            <a:chExt cx="12863944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9D1CAEFD-C1D2-4FC1-9D12-39638E309040}"/>
                </a:ext>
              </a:extLst>
            </p:cNvPr>
            <p:cNvSpPr/>
            <p:nvPr/>
          </p:nvSpPr>
          <p:spPr>
            <a:xfrm>
              <a:off x="-9507638" y="0"/>
              <a:ext cx="12192000" cy="685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3EE36DDD-AF52-4CC3-A4FB-DE48D7F3119B}"/>
                </a:ext>
              </a:extLst>
            </p:cNvPr>
            <p:cNvSpPr/>
            <p:nvPr/>
          </p:nvSpPr>
          <p:spPr>
            <a:xfrm rot="5400000">
              <a:off x="2604698" y="5753102"/>
              <a:ext cx="831272" cy="671945"/>
            </a:xfrm>
            <a:prstGeom prst="round2Same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1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07BE3C-E830-4469-A549-657505F835B8}"/>
              </a:ext>
            </a:extLst>
          </p:cNvPr>
          <p:cNvGrpSpPr/>
          <p:nvPr/>
        </p:nvGrpSpPr>
        <p:grpSpPr>
          <a:xfrm>
            <a:off x="-1809068" y="0"/>
            <a:ext cx="12912232" cy="6858000"/>
            <a:chOff x="-10464308" y="1"/>
            <a:chExt cx="12912232" cy="6858000"/>
          </a:xfrm>
          <a:solidFill>
            <a:schemeClr val="accent5">
              <a:lumMod val="60000"/>
              <a:lumOff val="4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56135D2-1EA5-44D7-970A-90DF222452F4}"/>
                </a:ext>
              </a:extLst>
            </p:cNvPr>
            <p:cNvSpPr/>
            <p:nvPr/>
          </p:nvSpPr>
          <p:spPr>
            <a:xfrm>
              <a:off x="-10464308" y="1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верхние углы 9">
              <a:extLst>
                <a:ext uri="{FF2B5EF4-FFF2-40B4-BE49-F238E27FC236}">
                  <a16:creationId xmlns:a16="http://schemas.microsoft.com/office/drawing/2014/main" id="{4B4C1B0D-E529-4E33-A3D9-31C9BC4E50DA}"/>
                </a:ext>
              </a:extLst>
            </p:cNvPr>
            <p:cNvSpPr/>
            <p:nvPr/>
          </p:nvSpPr>
          <p:spPr>
            <a:xfrm rot="5400000">
              <a:off x="1672172" y="4617548"/>
              <a:ext cx="831272" cy="720233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2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B493D86-E5DD-4C3E-9D87-4916956301A6}"/>
              </a:ext>
            </a:extLst>
          </p:cNvPr>
          <p:cNvGrpSpPr/>
          <p:nvPr/>
        </p:nvGrpSpPr>
        <p:grpSpPr>
          <a:xfrm>
            <a:off x="-2722235" y="0"/>
            <a:ext cx="12863944" cy="6858000"/>
            <a:chOff x="-5458691" y="0"/>
            <a:chExt cx="12863944" cy="6858000"/>
          </a:xfrm>
          <a:solidFill>
            <a:schemeClr val="accent5">
              <a:lumMod val="7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3C94DC7-17DA-42F6-906F-C2D571DF0574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F57C8AD5-25FC-4C79-8A0A-220059AC4500}"/>
                </a:ext>
              </a:extLst>
            </p:cNvPr>
            <p:cNvSpPr/>
            <p:nvPr/>
          </p:nvSpPr>
          <p:spPr>
            <a:xfrm rot="5400000">
              <a:off x="6653645" y="3648494"/>
              <a:ext cx="831272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3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46A938A-3077-43C0-822D-57BEDF41B781}"/>
              </a:ext>
            </a:extLst>
          </p:cNvPr>
          <p:cNvGrpSpPr/>
          <p:nvPr/>
        </p:nvGrpSpPr>
        <p:grpSpPr>
          <a:xfrm>
            <a:off x="-12246588" y="0"/>
            <a:ext cx="12866577" cy="6858000"/>
            <a:chOff x="-5458691" y="0"/>
            <a:chExt cx="12866577" cy="6858000"/>
          </a:xfrm>
          <a:solidFill>
            <a:schemeClr val="accent5">
              <a:lumMod val="5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C45A6BF-FB5F-4FD7-BBC4-DC69336CFDEB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верхние углы 16">
              <a:extLst>
                <a:ext uri="{FF2B5EF4-FFF2-40B4-BE49-F238E27FC236}">
                  <a16:creationId xmlns:a16="http://schemas.microsoft.com/office/drawing/2014/main" id="{11A0AA81-3942-491F-BB51-7094364DE121}"/>
                </a:ext>
              </a:extLst>
            </p:cNvPr>
            <p:cNvSpPr/>
            <p:nvPr/>
          </p:nvSpPr>
          <p:spPr>
            <a:xfrm rot="5400000">
              <a:off x="6633000" y="2654113"/>
              <a:ext cx="877828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4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38553E9-0BA9-4807-BAAE-D3882C4751CF}"/>
              </a:ext>
            </a:extLst>
          </p:cNvPr>
          <p:cNvSpPr txBox="1"/>
          <p:nvPr/>
        </p:nvSpPr>
        <p:spPr>
          <a:xfrm>
            <a:off x="4455095" y="243867"/>
            <a:ext cx="4784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«</a:t>
            </a:r>
            <a:r>
              <a:rPr lang="ru-RU" sz="3200" dirty="0">
                <a:solidFill>
                  <a:prstClr val="black"/>
                </a:solidFill>
                <a:latin typeface="Montserrat SemiBold" panose="00000700000000000000" pitchFamily="2" charset="-52"/>
              </a:rPr>
              <a:t>Н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аучный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 путь»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AC2F45C-599B-4ACF-8F85-1ED571ED0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95" y="1983388"/>
            <a:ext cx="1590066" cy="2236257"/>
          </a:xfrm>
          <a:prstGeom prst="round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A48FB15-AAB9-44CF-B86C-71E1B037E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707" y="1508210"/>
            <a:ext cx="1502841" cy="2260289"/>
          </a:xfrm>
          <a:prstGeom prst="round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C01F89F-E280-420D-9CB5-081A5EDF04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73" t="13670" r="25417" b="13670"/>
          <a:stretch/>
        </p:blipFill>
        <p:spPr>
          <a:xfrm>
            <a:off x="4185171" y="1925101"/>
            <a:ext cx="1502841" cy="2251010"/>
          </a:xfrm>
          <a:prstGeom prst="round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C60DDFD-A879-4324-ACAE-1D50C71616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375" t="11755" r="26965" b="7834"/>
          <a:stretch/>
        </p:blipFill>
        <p:spPr>
          <a:xfrm>
            <a:off x="5831055" y="1400323"/>
            <a:ext cx="1380668" cy="2210990"/>
          </a:xfrm>
          <a:prstGeom prst="round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1A3377B-2353-45A5-8113-E3D138749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5612" y="1895889"/>
            <a:ext cx="1380170" cy="2210990"/>
          </a:xfrm>
          <a:prstGeom prst="round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0D0C710-272C-4E87-B83C-A45FE6EE0D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5612" y="4460168"/>
            <a:ext cx="1417581" cy="2044543"/>
          </a:xfrm>
          <a:prstGeom prst="roundRect">
            <a:avLst/>
          </a:prstGeom>
        </p:spPr>
      </p:pic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6F7F10F9-05D9-47F3-8C03-FAA238D44730}"/>
              </a:ext>
            </a:extLst>
          </p:cNvPr>
          <p:cNvGrpSpPr/>
          <p:nvPr/>
        </p:nvGrpSpPr>
        <p:grpSpPr>
          <a:xfrm>
            <a:off x="1944153" y="4219645"/>
            <a:ext cx="4301173" cy="2179625"/>
            <a:chOff x="2722235" y="4159116"/>
            <a:chExt cx="4301173" cy="2179625"/>
          </a:xfrm>
        </p:grpSpPr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054F794C-9A8B-474D-A682-8CAE3B397655}"/>
                </a:ext>
              </a:extLst>
            </p:cNvPr>
            <p:cNvSpPr/>
            <p:nvPr/>
          </p:nvSpPr>
          <p:spPr>
            <a:xfrm>
              <a:off x="2868050" y="4400103"/>
              <a:ext cx="4155358" cy="193863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0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К древнерусской литературе  я обратился потому, что считал ее мало изученной в литературоведческом отношении. Кроме того, Древняя Русь интересовала меня и с точки зрения познания русского национального характера. </a:t>
              </a:r>
              <a:endParaRPr lang="ru-RU" sz="1600" dirty="0">
                <a:solidFill>
                  <a:schemeClr val="tx1"/>
                </a:solidFill>
                <a:latin typeface="Montserrat Medium" panose="00000600000000000000" pitchFamily="2" charset="-52"/>
              </a:endParaRPr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DCE54F24-B65A-4F6C-B957-2B5A591C0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22235" y="4159116"/>
              <a:ext cx="993734" cy="1298561"/>
            </a:xfrm>
            <a:prstGeom prst="rect">
              <a:avLst/>
            </a:prstGeom>
          </p:spPr>
        </p:pic>
      </p:grp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17BE2199-BCCF-4082-8275-E0C34E1D7090}"/>
              </a:ext>
            </a:extLst>
          </p:cNvPr>
          <p:cNvSpPr/>
          <p:nvPr/>
        </p:nvSpPr>
        <p:spPr>
          <a:xfrm>
            <a:off x="488602" y="637487"/>
            <a:ext cx="3507821" cy="584775"/>
          </a:xfrm>
          <a:prstGeom prst="roundRect">
            <a:avLst>
              <a:gd name="adj" fmla="val 32456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</a:rPr>
              <a:t>Изучение культуры Древней Руси и ее традиций</a:t>
            </a:r>
            <a:endParaRPr lang="ru-RU" sz="14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066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A6FFD3-B215-4DD7-A161-BBC754FD2A6F}"/>
              </a:ext>
            </a:extLst>
          </p:cNvPr>
          <p:cNvSpPr txBox="1"/>
          <p:nvPr/>
        </p:nvSpPr>
        <p:spPr>
          <a:xfrm>
            <a:off x="3907043" y="937477"/>
            <a:ext cx="37920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Montserrat Medium" panose="00000600000000000000" pitchFamily="2" charset="-52"/>
              </a:rPr>
              <a:t>Направления программы «Доступная среда»</a:t>
            </a:r>
            <a:endParaRPr lang="ru-RU" dirty="0"/>
          </a:p>
          <a:p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617754B-8B60-4020-854C-AB2813BD671C}"/>
              </a:ext>
            </a:extLst>
          </p:cNvPr>
          <p:cNvGrpSpPr/>
          <p:nvPr/>
        </p:nvGrpSpPr>
        <p:grpSpPr>
          <a:xfrm>
            <a:off x="-895901" y="0"/>
            <a:ext cx="12863944" cy="6858000"/>
            <a:chOff x="-9507638" y="0"/>
            <a:chExt cx="12863944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9D1CAEFD-C1D2-4FC1-9D12-39638E309040}"/>
                </a:ext>
              </a:extLst>
            </p:cNvPr>
            <p:cNvSpPr/>
            <p:nvPr/>
          </p:nvSpPr>
          <p:spPr>
            <a:xfrm>
              <a:off x="-9507638" y="0"/>
              <a:ext cx="12192000" cy="685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3EE36DDD-AF52-4CC3-A4FB-DE48D7F3119B}"/>
                </a:ext>
              </a:extLst>
            </p:cNvPr>
            <p:cNvSpPr/>
            <p:nvPr/>
          </p:nvSpPr>
          <p:spPr>
            <a:xfrm rot="5400000">
              <a:off x="2604698" y="5753102"/>
              <a:ext cx="831272" cy="671945"/>
            </a:xfrm>
            <a:prstGeom prst="round2Same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1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07BE3C-E830-4469-A549-657505F835B8}"/>
              </a:ext>
            </a:extLst>
          </p:cNvPr>
          <p:cNvGrpSpPr/>
          <p:nvPr/>
        </p:nvGrpSpPr>
        <p:grpSpPr>
          <a:xfrm>
            <a:off x="-1809068" y="0"/>
            <a:ext cx="12912232" cy="6858000"/>
            <a:chOff x="-10464308" y="1"/>
            <a:chExt cx="12912232" cy="6858000"/>
          </a:xfrm>
          <a:solidFill>
            <a:schemeClr val="accent5">
              <a:lumMod val="60000"/>
              <a:lumOff val="4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56135D2-1EA5-44D7-970A-90DF222452F4}"/>
                </a:ext>
              </a:extLst>
            </p:cNvPr>
            <p:cNvSpPr/>
            <p:nvPr/>
          </p:nvSpPr>
          <p:spPr>
            <a:xfrm>
              <a:off x="-10464308" y="1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верхние углы 9">
              <a:extLst>
                <a:ext uri="{FF2B5EF4-FFF2-40B4-BE49-F238E27FC236}">
                  <a16:creationId xmlns:a16="http://schemas.microsoft.com/office/drawing/2014/main" id="{4B4C1B0D-E529-4E33-A3D9-31C9BC4E50DA}"/>
                </a:ext>
              </a:extLst>
            </p:cNvPr>
            <p:cNvSpPr/>
            <p:nvPr/>
          </p:nvSpPr>
          <p:spPr>
            <a:xfrm rot="5400000">
              <a:off x="1672172" y="4617548"/>
              <a:ext cx="831272" cy="720233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2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B493D86-E5DD-4C3E-9D87-4916956301A6}"/>
              </a:ext>
            </a:extLst>
          </p:cNvPr>
          <p:cNvGrpSpPr/>
          <p:nvPr/>
        </p:nvGrpSpPr>
        <p:grpSpPr>
          <a:xfrm>
            <a:off x="-2722235" y="0"/>
            <a:ext cx="12863944" cy="6858000"/>
            <a:chOff x="-5458691" y="0"/>
            <a:chExt cx="12863944" cy="6858000"/>
          </a:xfrm>
          <a:solidFill>
            <a:schemeClr val="accent5">
              <a:lumMod val="7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3C94DC7-17DA-42F6-906F-C2D571DF0574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F57C8AD5-25FC-4C79-8A0A-220059AC4500}"/>
                </a:ext>
              </a:extLst>
            </p:cNvPr>
            <p:cNvSpPr/>
            <p:nvPr/>
          </p:nvSpPr>
          <p:spPr>
            <a:xfrm rot="5400000">
              <a:off x="6653645" y="3648494"/>
              <a:ext cx="831272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3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46A938A-3077-43C0-822D-57BEDF41B781}"/>
              </a:ext>
            </a:extLst>
          </p:cNvPr>
          <p:cNvGrpSpPr/>
          <p:nvPr/>
        </p:nvGrpSpPr>
        <p:grpSpPr>
          <a:xfrm>
            <a:off x="-3635402" y="0"/>
            <a:ext cx="12866577" cy="6858000"/>
            <a:chOff x="-5458691" y="0"/>
            <a:chExt cx="12866577" cy="6858000"/>
          </a:xfrm>
          <a:solidFill>
            <a:schemeClr val="accent5">
              <a:lumMod val="5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C45A6BF-FB5F-4FD7-BBC4-DC69336CFDEB}"/>
                </a:ext>
              </a:extLst>
            </p:cNvPr>
            <p:cNvSpPr/>
            <p:nvPr/>
          </p:nvSpPr>
          <p:spPr>
            <a:xfrm>
              <a:off x="-5458691" y="0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верхние углы 16">
              <a:extLst>
                <a:ext uri="{FF2B5EF4-FFF2-40B4-BE49-F238E27FC236}">
                  <a16:creationId xmlns:a16="http://schemas.microsoft.com/office/drawing/2014/main" id="{11A0AA81-3942-491F-BB51-7094364DE121}"/>
                </a:ext>
              </a:extLst>
            </p:cNvPr>
            <p:cNvSpPr/>
            <p:nvPr/>
          </p:nvSpPr>
          <p:spPr>
            <a:xfrm rot="5400000">
              <a:off x="6633000" y="2654113"/>
              <a:ext cx="877828" cy="671945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4000" b="1" dirty="0">
                  <a:solidFill>
                    <a:srgbClr val="00B0F0"/>
                  </a:solidFill>
                  <a:latin typeface="Montserrat Medium" panose="00000600000000000000" pitchFamily="2" charset="-52"/>
                </a:rPr>
                <a:t>4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9485A3B-3035-4558-8997-72106B518D21}"/>
              </a:ext>
            </a:extLst>
          </p:cNvPr>
          <p:cNvSpPr txBox="1"/>
          <p:nvPr/>
        </p:nvSpPr>
        <p:spPr>
          <a:xfrm>
            <a:off x="2722236" y="248137"/>
            <a:ext cx="5286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«Спасти и сохранить»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AFDB0480-BDDE-40FB-B2DA-3E2C5842A58B}"/>
              </a:ext>
            </a:extLst>
          </p:cNvPr>
          <p:cNvGrpSpPr/>
          <p:nvPr/>
        </p:nvGrpSpPr>
        <p:grpSpPr>
          <a:xfrm>
            <a:off x="475112" y="1021552"/>
            <a:ext cx="3523351" cy="1915232"/>
            <a:chOff x="475112" y="1021552"/>
            <a:chExt cx="3523351" cy="1915232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78ECE2DA-B6A4-4AF9-9E65-B1CF25C15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112" y="1021552"/>
              <a:ext cx="2552457" cy="1915232"/>
            </a:xfrm>
            <a:prstGeom prst="roundRect">
              <a:avLst/>
            </a:prstGeom>
          </p:spPr>
        </p:pic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73D077B6-E431-44C1-987F-72A903DB22F9}"/>
                </a:ext>
              </a:extLst>
            </p:cNvPr>
            <p:cNvSpPr/>
            <p:nvPr/>
          </p:nvSpPr>
          <p:spPr>
            <a:xfrm>
              <a:off x="1446006" y="1193043"/>
              <a:ext cx="2552457" cy="389350"/>
            </a:xfrm>
            <a:prstGeom prst="roundRect">
              <a:avLst>
                <a:gd name="adj" fmla="val 32456"/>
              </a:avLst>
            </a:prstGeom>
            <a:solidFill>
              <a:srgbClr val="DA4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Портик Руска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733C40A9-5230-4E8D-91EE-19CC72C5FD4D}"/>
              </a:ext>
            </a:extLst>
          </p:cNvPr>
          <p:cNvGrpSpPr/>
          <p:nvPr/>
        </p:nvGrpSpPr>
        <p:grpSpPr>
          <a:xfrm>
            <a:off x="4366044" y="1610554"/>
            <a:ext cx="3992698" cy="2114965"/>
            <a:chOff x="4366044" y="1610554"/>
            <a:chExt cx="3992698" cy="2114965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5A4513C3-3A7D-4C0B-A48C-B339492A15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354" t="6953" r="2110" b="4551"/>
            <a:stretch/>
          </p:blipFill>
          <p:spPr>
            <a:xfrm>
              <a:off x="4366044" y="1610554"/>
              <a:ext cx="3079531" cy="2114965"/>
            </a:xfrm>
            <a:prstGeom prst="roundRect">
              <a:avLst/>
            </a:prstGeom>
          </p:spPr>
        </p:pic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716A5CB5-F614-432F-830F-9054DEB95DAC}"/>
                </a:ext>
              </a:extLst>
            </p:cNvPr>
            <p:cNvSpPr/>
            <p:nvPr/>
          </p:nvSpPr>
          <p:spPr>
            <a:xfrm>
              <a:off x="5597743" y="1760808"/>
              <a:ext cx="2760999" cy="480210"/>
            </a:xfrm>
            <a:prstGeom prst="roundRect">
              <a:avLst>
                <a:gd name="adj" fmla="val 32456"/>
              </a:avLst>
            </a:prstGeom>
            <a:solidFill>
              <a:srgbClr val="DA4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Храм Спаса на Крови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6AD975ED-FFE5-4899-B83F-948B133CDD5C}"/>
              </a:ext>
            </a:extLst>
          </p:cNvPr>
          <p:cNvGrpSpPr/>
          <p:nvPr/>
        </p:nvGrpSpPr>
        <p:grpSpPr>
          <a:xfrm>
            <a:off x="-26650" y="3514283"/>
            <a:ext cx="3911697" cy="2095487"/>
            <a:chOff x="-26650" y="3514283"/>
            <a:chExt cx="3911697" cy="2095487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0B1CBCE4-D856-493C-A5B8-796A6314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3350" y="3514283"/>
              <a:ext cx="3141697" cy="2095487"/>
            </a:xfrm>
            <a:prstGeom prst="roundRect">
              <a:avLst/>
            </a:prstGeom>
          </p:spPr>
        </p:pic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899DF827-1975-4519-BCD9-A1244F40AB04}"/>
                </a:ext>
              </a:extLst>
            </p:cNvPr>
            <p:cNvSpPr/>
            <p:nvPr/>
          </p:nvSpPr>
          <p:spPr>
            <a:xfrm>
              <a:off x="-26650" y="4844290"/>
              <a:ext cx="2552457" cy="486865"/>
            </a:xfrm>
            <a:prstGeom prst="roundRect">
              <a:avLst>
                <a:gd name="adj" fmla="val 32456"/>
              </a:avLst>
            </a:prstGeom>
            <a:solidFill>
              <a:srgbClr val="DA4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Фонтаны Петергофа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03D60248-1A86-4793-A397-C5FB87042BDE}"/>
              </a:ext>
            </a:extLst>
          </p:cNvPr>
          <p:cNvGrpSpPr/>
          <p:nvPr/>
        </p:nvGrpSpPr>
        <p:grpSpPr>
          <a:xfrm>
            <a:off x="3973335" y="4346111"/>
            <a:ext cx="4309210" cy="1948618"/>
            <a:chOff x="3973335" y="4346111"/>
            <a:chExt cx="4309210" cy="1948618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55F37EE0-983C-4501-8402-4D210737B4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440" t="22172" r="10708" b="18668"/>
            <a:stretch/>
          </p:blipFill>
          <p:spPr>
            <a:xfrm>
              <a:off x="4403788" y="4346111"/>
              <a:ext cx="3878757" cy="1948618"/>
            </a:xfrm>
            <a:prstGeom prst="roundRect">
              <a:avLst/>
            </a:prstGeom>
          </p:spPr>
        </p:pic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B6C49AEE-04F1-4A02-A1CB-F5B95E1F29C4}"/>
                </a:ext>
              </a:extLst>
            </p:cNvPr>
            <p:cNvSpPr/>
            <p:nvPr/>
          </p:nvSpPr>
          <p:spPr>
            <a:xfrm>
              <a:off x="3973335" y="5673438"/>
              <a:ext cx="2453528" cy="456451"/>
            </a:xfrm>
            <a:prstGeom prst="roundRect">
              <a:avLst>
                <a:gd name="adj" fmla="val 32456"/>
              </a:avLst>
            </a:prstGeom>
            <a:solidFill>
              <a:srgbClr val="DA4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Дом Дельвига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C00CB151-7683-4311-98EA-30B72FDA72E3}"/>
              </a:ext>
            </a:extLst>
          </p:cNvPr>
          <p:cNvGrpSpPr/>
          <p:nvPr/>
        </p:nvGrpSpPr>
        <p:grpSpPr>
          <a:xfrm>
            <a:off x="1826048" y="2544686"/>
            <a:ext cx="4050740" cy="1852059"/>
            <a:chOff x="3476468" y="4210037"/>
            <a:chExt cx="4050740" cy="1852059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8C703814-99BB-4549-98EE-36F2FDF6652F}"/>
                </a:ext>
              </a:extLst>
            </p:cNvPr>
            <p:cNvSpPr/>
            <p:nvPr/>
          </p:nvSpPr>
          <p:spPr>
            <a:xfrm>
              <a:off x="3735137" y="4400103"/>
              <a:ext cx="3792071" cy="166199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Montserrat Medium" panose="00000600000000000000" pitchFamily="2" charset="-52"/>
                </a:rPr>
                <a:t>Архитекторы, планирующие развитие городов, по большей части крайне поверхностно знают историю планируемого ими города.</a:t>
              </a:r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DCBE55CB-ACA9-4AAB-B969-E88EFCBAB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76468" y="4210037"/>
              <a:ext cx="993734" cy="1298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1651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261134-BC53-4042-AEBE-535F33561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38"/>
          <a:stretch/>
        </p:blipFill>
        <p:spPr>
          <a:xfrm>
            <a:off x="0" y="0"/>
            <a:ext cx="6203950" cy="6858000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1D00C10E-748C-4927-A5A9-06DA49B23B1C}"/>
              </a:ext>
            </a:extLst>
          </p:cNvPr>
          <p:cNvSpPr/>
          <p:nvPr/>
        </p:nvSpPr>
        <p:spPr>
          <a:xfrm>
            <a:off x="4188000" y="1521000"/>
            <a:ext cx="3816000" cy="381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47D6258-78F6-4E89-8369-379323E78020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279C792-EA93-4AFA-9410-0335ADBF3F88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35EDB14-5E4F-42AE-BDB7-F86117414393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92351-2CBD-49B0-B540-DFC2C458662D}"/>
              </a:ext>
            </a:extLst>
          </p:cNvPr>
          <p:cNvSpPr txBox="1"/>
          <p:nvPr/>
        </p:nvSpPr>
        <p:spPr>
          <a:xfrm>
            <a:off x="-8110747" y="3004808"/>
            <a:ext cx="2082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dirty="0">
              <a:latin typeface="Montserrat ExtraBold" panose="00000900000000000000" pitchFamily="2" charset="-52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CC9C415-CD5B-49A8-B9CA-2ACAED27F728}"/>
              </a:ext>
            </a:extLst>
          </p:cNvPr>
          <p:cNvGrpSpPr/>
          <p:nvPr/>
        </p:nvGrpSpPr>
        <p:grpSpPr>
          <a:xfrm>
            <a:off x="-1104000" y="-3713847"/>
            <a:ext cx="14400000" cy="14285695"/>
            <a:chOff x="-1064230" y="-3609402"/>
            <a:chExt cx="14400000" cy="14285695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6BBF24A-AC1E-45A6-93F9-51BB9DE74E67}"/>
                </a:ext>
              </a:extLst>
            </p:cNvPr>
            <p:cNvSpPr/>
            <p:nvPr/>
          </p:nvSpPr>
          <p:spPr>
            <a:xfrm rot="20865937">
              <a:off x="-1064230" y="-3609402"/>
              <a:ext cx="14400000" cy="1428569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F4076E-B6B9-44EA-982A-DD6A14C410F6}"/>
                </a:ext>
              </a:extLst>
            </p:cNvPr>
            <p:cNvSpPr txBox="1"/>
            <p:nvPr/>
          </p:nvSpPr>
          <p:spPr>
            <a:xfrm>
              <a:off x="7898263" y="3198168"/>
              <a:ext cx="46673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u="sng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ontserrat ExtraBold" panose="00000900000000000000" pitchFamily="2" charset="-52"/>
                </a:rPr>
                <a:t>Честь</a:t>
              </a:r>
              <a:r>
                <a:rPr lang="ru-RU" sz="24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ontserrat ExtraBold" panose="00000900000000000000" pitchFamily="2" charset="-52"/>
                </a:rPr>
                <a:t>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2BF3A6-31AE-4BDC-89C5-62697874BECC}"/>
                </a:ext>
              </a:extLst>
            </p:cNvPr>
            <p:cNvSpPr txBox="1"/>
            <p:nvPr/>
          </p:nvSpPr>
          <p:spPr>
            <a:xfrm rot="741799">
              <a:off x="7792848" y="4082684"/>
              <a:ext cx="4676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SemiBold" panose="00000700000000000000" pitchFamily="2" charset="-52"/>
                </a:rPr>
                <a:t>Достоинство</a:t>
              </a:r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ExtraBold" panose="00000900000000000000" pitchFamily="2" charset="-52"/>
                </a:rPr>
                <a:t>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69E1FB-72B7-4F0F-8B5A-C9D3BF4CFF69}"/>
                </a:ext>
              </a:extLst>
            </p:cNvPr>
            <p:cNvSpPr txBox="1"/>
            <p:nvPr/>
          </p:nvSpPr>
          <p:spPr>
            <a:xfrm rot="1486813">
              <a:off x="7470641" y="4972808"/>
              <a:ext cx="4876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Medium" panose="00000600000000000000" pitchFamily="2" charset="-52"/>
                </a:rPr>
                <a:t>Справедливость</a:t>
              </a:r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ExtraBold" panose="00000900000000000000" pitchFamily="2" charset="-52"/>
                </a:rPr>
                <a:t>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E6858B-E357-4D80-BEB1-74027A4B21C5}"/>
                </a:ext>
              </a:extLst>
            </p:cNvPr>
            <p:cNvSpPr txBox="1"/>
            <p:nvPr/>
          </p:nvSpPr>
          <p:spPr>
            <a:xfrm rot="2228612">
              <a:off x="6998911" y="5765552"/>
              <a:ext cx="4872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Light" panose="00000400000000000000" pitchFamily="2" charset="-52"/>
                </a:rPr>
                <a:t>Любовь к Родине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F603C9-6E93-40D1-AC85-0191234D66AC}"/>
                </a:ext>
              </a:extLst>
            </p:cNvPr>
            <p:cNvSpPr txBox="1"/>
            <p:nvPr/>
          </p:nvSpPr>
          <p:spPr>
            <a:xfrm rot="2876657">
              <a:off x="6427313" y="6413553"/>
              <a:ext cx="48048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ExtraLight" panose="00000300000000000000" pitchFamily="2" charset="-52"/>
                </a:rPr>
                <a:t>Уважение традиций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57C8BC-7B77-4316-8A29-8E98A468B574}"/>
                </a:ext>
              </a:extLst>
            </p:cNvPr>
            <p:cNvSpPr txBox="1"/>
            <p:nvPr/>
          </p:nvSpPr>
          <p:spPr>
            <a:xfrm rot="3618456">
              <a:off x="5637764" y="6936222"/>
              <a:ext cx="48556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Thin" panose="00000300000000000000" pitchFamily="2" charset="-52"/>
                </a:rPr>
                <a:t>Историческая</a:t>
              </a:r>
              <a:r>
                <a:rPr lang="ru-RU" sz="2400" dirty="0">
                  <a:solidFill>
                    <a:schemeClr val="accent5">
                      <a:lumMod val="50000"/>
                    </a:schemeClr>
                  </a:solidFill>
                  <a:latin typeface="Montserrat Thin" panose="00000300000000000000" pitchFamily="2" charset="-52"/>
                </a:rPr>
                <a:t> память 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10E34D3-570E-4898-9EF9-D7DDFE5FC0E2}"/>
              </a:ext>
            </a:extLst>
          </p:cNvPr>
          <p:cNvSpPr txBox="1"/>
          <p:nvPr/>
        </p:nvSpPr>
        <p:spPr>
          <a:xfrm>
            <a:off x="4903076" y="2921169"/>
            <a:ext cx="238584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DA4026"/>
                </a:solidFill>
                <a:latin typeface="Montserrat ExtraBold" panose="00000900000000000000" pitchFamily="2" charset="-52"/>
              </a:rPr>
              <a:t>Духовные ценности человечества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5600A4A-2FFA-4469-A570-CC42934DF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371719" y="3093690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52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261134-BC53-4042-AEBE-535F33561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38"/>
          <a:stretch/>
        </p:blipFill>
        <p:spPr>
          <a:xfrm>
            <a:off x="0" y="0"/>
            <a:ext cx="6203950" cy="6858000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1D00C10E-748C-4927-A5A9-06DA49B23B1C}"/>
              </a:ext>
            </a:extLst>
          </p:cNvPr>
          <p:cNvSpPr/>
          <p:nvPr/>
        </p:nvSpPr>
        <p:spPr>
          <a:xfrm>
            <a:off x="4188000" y="1521000"/>
            <a:ext cx="3816000" cy="381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47D6258-78F6-4E89-8369-379323E78020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279C792-EA93-4AFA-9410-0335ADBF3F88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35EDB14-5E4F-42AE-BDB7-F86117414393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92351-2CBD-49B0-B540-DFC2C458662D}"/>
              </a:ext>
            </a:extLst>
          </p:cNvPr>
          <p:cNvSpPr txBox="1"/>
          <p:nvPr/>
        </p:nvSpPr>
        <p:spPr>
          <a:xfrm>
            <a:off x="-8110747" y="3004808"/>
            <a:ext cx="2082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dirty="0">
              <a:latin typeface="Montserrat ExtraBold" panose="00000900000000000000" pitchFamily="2" charset="-52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CC9C415-CD5B-49A8-B9CA-2ACAED27F728}"/>
              </a:ext>
            </a:extLst>
          </p:cNvPr>
          <p:cNvGrpSpPr/>
          <p:nvPr/>
        </p:nvGrpSpPr>
        <p:grpSpPr>
          <a:xfrm rot="20863002">
            <a:off x="-1104000" y="-3713847"/>
            <a:ext cx="14400000" cy="14285695"/>
            <a:chOff x="-1064230" y="-3609402"/>
            <a:chExt cx="14400000" cy="14285695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6BBF24A-AC1E-45A6-93F9-51BB9DE74E67}"/>
                </a:ext>
              </a:extLst>
            </p:cNvPr>
            <p:cNvSpPr/>
            <p:nvPr/>
          </p:nvSpPr>
          <p:spPr>
            <a:xfrm rot="20865937">
              <a:off x="-1064230" y="-3609402"/>
              <a:ext cx="14400000" cy="1428569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F4076E-B6B9-44EA-982A-DD6A14C410F6}"/>
                </a:ext>
              </a:extLst>
            </p:cNvPr>
            <p:cNvSpPr txBox="1"/>
            <p:nvPr/>
          </p:nvSpPr>
          <p:spPr>
            <a:xfrm>
              <a:off x="7898263" y="3198168"/>
              <a:ext cx="46673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SemiBold" panose="00000700000000000000" pitchFamily="2" charset="-52"/>
                </a:rPr>
                <a:t>Честь</a:t>
              </a:r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ExtraBold" panose="00000900000000000000" pitchFamily="2" charset="-52"/>
                </a:rPr>
                <a:t>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2BF3A6-31AE-4BDC-89C5-62697874BECC}"/>
                </a:ext>
              </a:extLst>
            </p:cNvPr>
            <p:cNvSpPr txBox="1"/>
            <p:nvPr/>
          </p:nvSpPr>
          <p:spPr>
            <a:xfrm rot="741799">
              <a:off x="7792848" y="4082684"/>
              <a:ext cx="4676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u="sng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ontserrat ExtraBold" panose="00000900000000000000" pitchFamily="2" charset="-52"/>
                </a:rPr>
                <a:t>Достоинство</a:t>
              </a:r>
              <a:r>
                <a:rPr lang="ru-RU" sz="24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ontserrat ExtraBold" panose="00000900000000000000" pitchFamily="2" charset="-52"/>
                </a:rPr>
                <a:t>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69E1FB-72B7-4F0F-8B5A-C9D3BF4CFF69}"/>
                </a:ext>
              </a:extLst>
            </p:cNvPr>
            <p:cNvSpPr txBox="1"/>
            <p:nvPr/>
          </p:nvSpPr>
          <p:spPr>
            <a:xfrm rot="1486813">
              <a:off x="7470641" y="4972808"/>
              <a:ext cx="4876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SemiBold" panose="00000700000000000000" pitchFamily="2" charset="-52"/>
                </a:rPr>
                <a:t>Справедливость</a:t>
              </a:r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ExtraBold" panose="00000900000000000000" pitchFamily="2" charset="-52"/>
                </a:rPr>
                <a:t>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E6858B-E357-4D80-BEB1-74027A4B21C5}"/>
                </a:ext>
              </a:extLst>
            </p:cNvPr>
            <p:cNvSpPr txBox="1"/>
            <p:nvPr/>
          </p:nvSpPr>
          <p:spPr>
            <a:xfrm rot="2228612">
              <a:off x="6998911" y="5765552"/>
              <a:ext cx="4872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Medium" panose="00000600000000000000" pitchFamily="2" charset="-52"/>
                </a:rPr>
                <a:t>Любовь к Родине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F603C9-6E93-40D1-AC85-0191234D66AC}"/>
                </a:ext>
              </a:extLst>
            </p:cNvPr>
            <p:cNvSpPr txBox="1"/>
            <p:nvPr/>
          </p:nvSpPr>
          <p:spPr>
            <a:xfrm rot="2876657">
              <a:off x="6427313" y="6413553"/>
              <a:ext cx="48048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Light" panose="00000400000000000000" pitchFamily="2" charset="-52"/>
                </a:rPr>
                <a:t>Уважение традиций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57C8BC-7B77-4316-8A29-8E98A468B574}"/>
                </a:ext>
              </a:extLst>
            </p:cNvPr>
            <p:cNvSpPr txBox="1"/>
            <p:nvPr/>
          </p:nvSpPr>
          <p:spPr>
            <a:xfrm rot="3618456">
              <a:off x="5637764" y="6936222"/>
              <a:ext cx="48556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ExtraLight" panose="00000300000000000000" pitchFamily="2" charset="-52"/>
                </a:rPr>
                <a:t>Историческая память 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10E34D3-570E-4898-9EF9-D7DDFE5FC0E2}"/>
              </a:ext>
            </a:extLst>
          </p:cNvPr>
          <p:cNvSpPr txBox="1"/>
          <p:nvPr/>
        </p:nvSpPr>
        <p:spPr>
          <a:xfrm>
            <a:off x="4903076" y="2921169"/>
            <a:ext cx="238584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DA4026"/>
                </a:solidFill>
                <a:latin typeface="Montserrat ExtraBold" panose="00000900000000000000" pitchFamily="2" charset="-52"/>
              </a:rPr>
              <a:t>Духовные ценности человечества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53FD241-A1D0-44CB-BEAE-C251EC0B5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371719" y="3093690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75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261134-BC53-4042-AEBE-535F33561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38"/>
          <a:stretch/>
        </p:blipFill>
        <p:spPr>
          <a:xfrm>
            <a:off x="0" y="0"/>
            <a:ext cx="6203950" cy="6858000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1D00C10E-748C-4927-A5A9-06DA49B23B1C}"/>
              </a:ext>
            </a:extLst>
          </p:cNvPr>
          <p:cNvSpPr/>
          <p:nvPr/>
        </p:nvSpPr>
        <p:spPr>
          <a:xfrm>
            <a:off x="4188000" y="1521000"/>
            <a:ext cx="3816000" cy="381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47D6258-78F6-4E89-8369-379323E78020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279C792-EA93-4AFA-9410-0335ADBF3F88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35EDB14-5E4F-42AE-BDB7-F86117414393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92351-2CBD-49B0-B540-DFC2C458662D}"/>
              </a:ext>
            </a:extLst>
          </p:cNvPr>
          <p:cNvSpPr txBox="1"/>
          <p:nvPr/>
        </p:nvSpPr>
        <p:spPr>
          <a:xfrm>
            <a:off x="-8110747" y="3004808"/>
            <a:ext cx="2082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dirty="0">
              <a:latin typeface="Montserrat ExtraBold" panose="00000900000000000000" pitchFamily="2" charset="-52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CC9C415-CD5B-49A8-B9CA-2ACAED27F728}"/>
              </a:ext>
            </a:extLst>
          </p:cNvPr>
          <p:cNvGrpSpPr/>
          <p:nvPr/>
        </p:nvGrpSpPr>
        <p:grpSpPr>
          <a:xfrm rot="20139572">
            <a:off x="-1104000" y="-3713847"/>
            <a:ext cx="14400000" cy="14285695"/>
            <a:chOff x="-1064230" y="-3609402"/>
            <a:chExt cx="14400000" cy="14285695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6BBF24A-AC1E-45A6-93F9-51BB9DE74E67}"/>
                </a:ext>
              </a:extLst>
            </p:cNvPr>
            <p:cNvSpPr/>
            <p:nvPr/>
          </p:nvSpPr>
          <p:spPr>
            <a:xfrm rot="20865937">
              <a:off x="-1064230" y="-3609402"/>
              <a:ext cx="14400000" cy="1428569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F4076E-B6B9-44EA-982A-DD6A14C410F6}"/>
                </a:ext>
              </a:extLst>
            </p:cNvPr>
            <p:cNvSpPr txBox="1"/>
            <p:nvPr/>
          </p:nvSpPr>
          <p:spPr>
            <a:xfrm>
              <a:off x="7898263" y="3198168"/>
              <a:ext cx="46673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Medium" panose="00000600000000000000" pitchFamily="2" charset="-52"/>
                </a:rPr>
                <a:t>Честь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2BF3A6-31AE-4BDC-89C5-62697874BECC}"/>
                </a:ext>
              </a:extLst>
            </p:cNvPr>
            <p:cNvSpPr txBox="1"/>
            <p:nvPr/>
          </p:nvSpPr>
          <p:spPr>
            <a:xfrm rot="741799">
              <a:off x="7792848" y="4082684"/>
              <a:ext cx="4676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SemiBold" panose="00000700000000000000" pitchFamily="2" charset="-52"/>
                </a:rPr>
                <a:t>Достоинство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69E1FB-72B7-4F0F-8B5A-C9D3BF4CFF69}"/>
                </a:ext>
              </a:extLst>
            </p:cNvPr>
            <p:cNvSpPr txBox="1"/>
            <p:nvPr/>
          </p:nvSpPr>
          <p:spPr>
            <a:xfrm rot="1486813">
              <a:off x="7470641" y="4972808"/>
              <a:ext cx="4876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u="sng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ontserrat ExtraBold" panose="00000900000000000000" pitchFamily="2" charset="-52"/>
                </a:rPr>
                <a:t>Справедливость</a:t>
              </a:r>
              <a:r>
                <a:rPr lang="ru-RU" sz="2400" u="sng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ontserrat ExtraBold" panose="00000900000000000000" pitchFamily="2" charset="-52"/>
                </a:rPr>
                <a:t>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E6858B-E357-4D80-BEB1-74027A4B21C5}"/>
                </a:ext>
              </a:extLst>
            </p:cNvPr>
            <p:cNvSpPr txBox="1"/>
            <p:nvPr/>
          </p:nvSpPr>
          <p:spPr>
            <a:xfrm rot="2228612">
              <a:off x="6998911" y="5765552"/>
              <a:ext cx="4872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Medium" panose="00000600000000000000" pitchFamily="2" charset="-52"/>
                </a:rPr>
                <a:t>Любовь к Родине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F603C9-6E93-40D1-AC85-0191234D66AC}"/>
                </a:ext>
              </a:extLst>
            </p:cNvPr>
            <p:cNvSpPr txBox="1"/>
            <p:nvPr/>
          </p:nvSpPr>
          <p:spPr>
            <a:xfrm rot="2876657">
              <a:off x="6427313" y="6413553"/>
              <a:ext cx="48048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Light" panose="00000400000000000000" pitchFamily="2" charset="-52"/>
                </a:rPr>
                <a:t>Уважение традиций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57C8BC-7B77-4316-8A29-8E98A468B574}"/>
                </a:ext>
              </a:extLst>
            </p:cNvPr>
            <p:cNvSpPr txBox="1"/>
            <p:nvPr/>
          </p:nvSpPr>
          <p:spPr>
            <a:xfrm rot="3618456">
              <a:off x="5637764" y="6936222"/>
              <a:ext cx="48556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ExtraLight" panose="00000300000000000000" pitchFamily="2" charset="-52"/>
                </a:rPr>
                <a:t>Историческая память 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10E34D3-570E-4898-9EF9-D7DDFE5FC0E2}"/>
              </a:ext>
            </a:extLst>
          </p:cNvPr>
          <p:cNvSpPr txBox="1"/>
          <p:nvPr/>
        </p:nvSpPr>
        <p:spPr>
          <a:xfrm>
            <a:off x="4903076" y="2921169"/>
            <a:ext cx="238584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DA4026"/>
                </a:solidFill>
                <a:latin typeface="Montserrat ExtraBold" panose="00000900000000000000" pitchFamily="2" charset="-52"/>
              </a:rPr>
              <a:t>Духовные ценности человечества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D025F8F-4A69-42BF-81C9-4A539E88E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371719" y="3093690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501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261134-BC53-4042-AEBE-535F33561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38"/>
          <a:stretch/>
        </p:blipFill>
        <p:spPr>
          <a:xfrm>
            <a:off x="0" y="0"/>
            <a:ext cx="6203950" cy="6858000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1D00C10E-748C-4927-A5A9-06DA49B23B1C}"/>
              </a:ext>
            </a:extLst>
          </p:cNvPr>
          <p:cNvSpPr/>
          <p:nvPr/>
        </p:nvSpPr>
        <p:spPr>
          <a:xfrm>
            <a:off x="4188000" y="1521000"/>
            <a:ext cx="3816000" cy="381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47D6258-78F6-4E89-8369-379323E78020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279C792-EA93-4AFA-9410-0335ADBF3F88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35EDB14-5E4F-42AE-BDB7-F86117414393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92351-2CBD-49B0-B540-DFC2C458662D}"/>
              </a:ext>
            </a:extLst>
          </p:cNvPr>
          <p:cNvSpPr txBox="1"/>
          <p:nvPr/>
        </p:nvSpPr>
        <p:spPr>
          <a:xfrm>
            <a:off x="-8110747" y="3004808"/>
            <a:ext cx="2082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dirty="0">
              <a:latin typeface="Montserrat ExtraBold" panose="00000900000000000000" pitchFamily="2" charset="-52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CC9C415-CD5B-49A8-B9CA-2ACAED27F728}"/>
              </a:ext>
            </a:extLst>
          </p:cNvPr>
          <p:cNvGrpSpPr/>
          <p:nvPr/>
        </p:nvGrpSpPr>
        <p:grpSpPr>
          <a:xfrm rot="19378775">
            <a:off x="-1104000" y="-3713847"/>
            <a:ext cx="14400000" cy="14285695"/>
            <a:chOff x="-1064230" y="-3609402"/>
            <a:chExt cx="14400000" cy="14285695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6BBF24A-AC1E-45A6-93F9-51BB9DE74E67}"/>
                </a:ext>
              </a:extLst>
            </p:cNvPr>
            <p:cNvSpPr/>
            <p:nvPr/>
          </p:nvSpPr>
          <p:spPr>
            <a:xfrm rot="20865937">
              <a:off x="-1064230" y="-3609402"/>
              <a:ext cx="14400000" cy="1428569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F4076E-B6B9-44EA-982A-DD6A14C410F6}"/>
                </a:ext>
              </a:extLst>
            </p:cNvPr>
            <p:cNvSpPr txBox="1"/>
            <p:nvPr/>
          </p:nvSpPr>
          <p:spPr>
            <a:xfrm>
              <a:off x="7898263" y="3198168"/>
              <a:ext cx="46673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Light" panose="00000400000000000000" pitchFamily="2" charset="-52"/>
                </a:rPr>
                <a:t>Честь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2BF3A6-31AE-4BDC-89C5-62697874BECC}"/>
                </a:ext>
              </a:extLst>
            </p:cNvPr>
            <p:cNvSpPr txBox="1"/>
            <p:nvPr/>
          </p:nvSpPr>
          <p:spPr>
            <a:xfrm rot="741799">
              <a:off x="7792848" y="4082684"/>
              <a:ext cx="4676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Medium" panose="00000600000000000000" pitchFamily="2" charset="-52"/>
                </a:rPr>
                <a:t>Достоинство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69E1FB-72B7-4F0F-8B5A-C9D3BF4CFF69}"/>
                </a:ext>
              </a:extLst>
            </p:cNvPr>
            <p:cNvSpPr txBox="1"/>
            <p:nvPr/>
          </p:nvSpPr>
          <p:spPr>
            <a:xfrm rot="1486813">
              <a:off x="7470641" y="4972808"/>
              <a:ext cx="4876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SemiBold" panose="00000700000000000000" pitchFamily="2" charset="-52"/>
                </a:rPr>
                <a:t>Справедливость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E6858B-E357-4D80-BEB1-74027A4B21C5}"/>
                </a:ext>
              </a:extLst>
            </p:cNvPr>
            <p:cNvSpPr txBox="1"/>
            <p:nvPr/>
          </p:nvSpPr>
          <p:spPr>
            <a:xfrm rot="2228612">
              <a:off x="6998911" y="5765552"/>
              <a:ext cx="4872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u="sng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ontserrat ExtraBold" panose="00000900000000000000" pitchFamily="2" charset="-52"/>
                </a:rPr>
                <a:t>Любовь к Родине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F603C9-6E93-40D1-AC85-0191234D66AC}"/>
                </a:ext>
              </a:extLst>
            </p:cNvPr>
            <p:cNvSpPr txBox="1"/>
            <p:nvPr/>
          </p:nvSpPr>
          <p:spPr>
            <a:xfrm rot="2876657">
              <a:off x="6427313" y="6413553"/>
              <a:ext cx="48048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SemiBold" panose="00000700000000000000" pitchFamily="2" charset="-52"/>
                </a:rPr>
                <a:t>Уважение традиций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57C8BC-7B77-4316-8A29-8E98A468B574}"/>
                </a:ext>
              </a:extLst>
            </p:cNvPr>
            <p:cNvSpPr txBox="1"/>
            <p:nvPr/>
          </p:nvSpPr>
          <p:spPr>
            <a:xfrm rot="3618456">
              <a:off x="5637764" y="6936222"/>
              <a:ext cx="48556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Medium" panose="00000600000000000000" pitchFamily="2" charset="-52"/>
                </a:rPr>
                <a:t>Историческая память 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10E34D3-570E-4898-9EF9-D7DDFE5FC0E2}"/>
              </a:ext>
            </a:extLst>
          </p:cNvPr>
          <p:cNvSpPr txBox="1"/>
          <p:nvPr/>
        </p:nvSpPr>
        <p:spPr>
          <a:xfrm>
            <a:off x="4903076" y="2921169"/>
            <a:ext cx="238584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DA4026"/>
                </a:solidFill>
                <a:latin typeface="Montserrat ExtraBold" panose="00000900000000000000" pitchFamily="2" charset="-52"/>
              </a:rPr>
              <a:t>Духовные ценности человечества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D97D9B5-5D1D-47E2-A26D-B7DB6ABD2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371719" y="3093690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44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261134-BC53-4042-AEBE-535F33561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38"/>
          <a:stretch/>
        </p:blipFill>
        <p:spPr>
          <a:xfrm>
            <a:off x="0" y="0"/>
            <a:ext cx="6203950" cy="6858000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1D00C10E-748C-4927-A5A9-06DA49B23B1C}"/>
              </a:ext>
            </a:extLst>
          </p:cNvPr>
          <p:cNvSpPr/>
          <p:nvPr/>
        </p:nvSpPr>
        <p:spPr>
          <a:xfrm>
            <a:off x="4188000" y="1521000"/>
            <a:ext cx="3816000" cy="381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47D6258-78F6-4E89-8369-379323E78020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279C792-EA93-4AFA-9410-0335ADBF3F88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35EDB14-5E4F-42AE-BDB7-F86117414393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92351-2CBD-49B0-B540-DFC2C458662D}"/>
              </a:ext>
            </a:extLst>
          </p:cNvPr>
          <p:cNvSpPr txBox="1"/>
          <p:nvPr/>
        </p:nvSpPr>
        <p:spPr>
          <a:xfrm>
            <a:off x="-8110747" y="3004808"/>
            <a:ext cx="2082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dirty="0">
              <a:latin typeface="Montserrat ExtraBold" panose="00000900000000000000" pitchFamily="2" charset="-52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CC9C415-CD5B-49A8-B9CA-2ACAED27F728}"/>
              </a:ext>
            </a:extLst>
          </p:cNvPr>
          <p:cNvGrpSpPr/>
          <p:nvPr/>
        </p:nvGrpSpPr>
        <p:grpSpPr>
          <a:xfrm rot="18685808">
            <a:off x="-1104000" y="-3713847"/>
            <a:ext cx="14400000" cy="14285695"/>
            <a:chOff x="-1064230" y="-3609402"/>
            <a:chExt cx="14400000" cy="14285695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6BBF24A-AC1E-45A6-93F9-51BB9DE74E67}"/>
                </a:ext>
              </a:extLst>
            </p:cNvPr>
            <p:cNvSpPr/>
            <p:nvPr/>
          </p:nvSpPr>
          <p:spPr>
            <a:xfrm rot="20865937">
              <a:off x="-1064230" y="-3609402"/>
              <a:ext cx="14400000" cy="1428569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F4076E-B6B9-44EA-982A-DD6A14C410F6}"/>
                </a:ext>
              </a:extLst>
            </p:cNvPr>
            <p:cNvSpPr txBox="1"/>
            <p:nvPr/>
          </p:nvSpPr>
          <p:spPr>
            <a:xfrm>
              <a:off x="7898263" y="3198168"/>
              <a:ext cx="46673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ExtraLight" panose="00000300000000000000" pitchFamily="2" charset="-52"/>
                </a:rPr>
                <a:t>Честь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2BF3A6-31AE-4BDC-89C5-62697874BECC}"/>
                </a:ext>
              </a:extLst>
            </p:cNvPr>
            <p:cNvSpPr txBox="1"/>
            <p:nvPr/>
          </p:nvSpPr>
          <p:spPr>
            <a:xfrm rot="741799">
              <a:off x="7792848" y="4082684"/>
              <a:ext cx="4676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Light" panose="00000400000000000000" pitchFamily="2" charset="-52"/>
                </a:rPr>
                <a:t>Достоинство</a:t>
              </a:r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Light" panose="00000400000000000000" pitchFamily="2" charset="-52"/>
                </a:rPr>
                <a:t>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69E1FB-72B7-4F0F-8B5A-C9D3BF4CFF69}"/>
                </a:ext>
              </a:extLst>
            </p:cNvPr>
            <p:cNvSpPr txBox="1"/>
            <p:nvPr/>
          </p:nvSpPr>
          <p:spPr>
            <a:xfrm rot="1486813">
              <a:off x="7470641" y="4972808"/>
              <a:ext cx="4876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Medium" panose="00000600000000000000" pitchFamily="2" charset="-52"/>
                </a:rPr>
                <a:t>Справедливость</a:t>
              </a:r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Medium" panose="00000600000000000000" pitchFamily="2" charset="-52"/>
                </a:rPr>
                <a:t>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E6858B-E357-4D80-BEB1-74027A4B21C5}"/>
                </a:ext>
              </a:extLst>
            </p:cNvPr>
            <p:cNvSpPr txBox="1"/>
            <p:nvPr/>
          </p:nvSpPr>
          <p:spPr>
            <a:xfrm rot="2228612">
              <a:off x="6998911" y="5765552"/>
              <a:ext cx="4872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SemiBold" panose="00000700000000000000" pitchFamily="2" charset="-52"/>
                </a:rPr>
                <a:t>Любовь</a:t>
              </a:r>
              <a:r>
                <a:rPr lang="ru-RU" sz="24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ontserrat SemiBold" panose="00000700000000000000" pitchFamily="2" charset="-52"/>
                </a:rPr>
                <a:t> к Родине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F603C9-6E93-40D1-AC85-0191234D66AC}"/>
                </a:ext>
              </a:extLst>
            </p:cNvPr>
            <p:cNvSpPr txBox="1"/>
            <p:nvPr/>
          </p:nvSpPr>
          <p:spPr>
            <a:xfrm rot="2876657">
              <a:off x="6427313" y="6413553"/>
              <a:ext cx="48048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u="sng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ontserrat ExtraBold" panose="00000900000000000000" pitchFamily="2" charset="-52"/>
                </a:rPr>
                <a:t>Уважение традиций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57C8BC-7B77-4316-8A29-8E98A468B574}"/>
                </a:ext>
              </a:extLst>
            </p:cNvPr>
            <p:cNvSpPr txBox="1"/>
            <p:nvPr/>
          </p:nvSpPr>
          <p:spPr>
            <a:xfrm rot="3618456">
              <a:off x="5637764" y="6936222"/>
              <a:ext cx="48556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SemiBold" panose="00000700000000000000" pitchFamily="2" charset="-52"/>
                </a:rPr>
                <a:t>Историческая память 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10E34D3-570E-4898-9EF9-D7DDFE5FC0E2}"/>
              </a:ext>
            </a:extLst>
          </p:cNvPr>
          <p:cNvSpPr txBox="1"/>
          <p:nvPr/>
        </p:nvSpPr>
        <p:spPr>
          <a:xfrm>
            <a:off x="4903076" y="2921169"/>
            <a:ext cx="238584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DA4026"/>
                </a:solidFill>
                <a:latin typeface="Montserrat ExtraBold" panose="00000900000000000000" pitchFamily="2" charset="-52"/>
              </a:rPr>
              <a:t>Духовные ценности человечества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9015919-D9C7-49FC-BDE7-92D12D979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371719" y="3093690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55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261134-BC53-4042-AEBE-535F33561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38"/>
          <a:stretch/>
        </p:blipFill>
        <p:spPr>
          <a:xfrm>
            <a:off x="0" y="0"/>
            <a:ext cx="6203950" cy="6858000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1D00C10E-748C-4927-A5A9-06DA49B23B1C}"/>
              </a:ext>
            </a:extLst>
          </p:cNvPr>
          <p:cNvSpPr/>
          <p:nvPr/>
        </p:nvSpPr>
        <p:spPr>
          <a:xfrm>
            <a:off x="4188000" y="1521000"/>
            <a:ext cx="3816000" cy="381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47D6258-78F6-4E89-8369-379323E78020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279C792-EA93-4AFA-9410-0335ADBF3F88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35EDB14-5E4F-42AE-BDB7-F86117414393}"/>
              </a:ext>
            </a:extLst>
          </p:cNvPr>
          <p:cNvSpPr/>
          <p:nvPr/>
        </p:nvSpPr>
        <p:spPr>
          <a:xfrm>
            <a:off x="4530000" y="1863000"/>
            <a:ext cx="3132000" cy="3132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92351-2CBD-49B0-B540-DFC2C458662D}"/>
              </a:ext>
            </a:extLst>
          </p:cNvPr>
          <p:cNvSpPr txBox="1"/>
          <p:nvPr/>
        </p:nvSpPr>
        <p:spPr>
          <a:xfrm>
            <a:off x="-8110747" y="3004808"/>
            <a:ext cx="2082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dirty="0">
              <a:latin typeface="Montserrat ExtraBold" panose="00000900000000000000" pitchFamily="2" charset="-52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CC9C415-CD5B-49A8-B9CA-2ACAED27F728}"/>
              </a:ext>
            </a:extLst>
          </p:cNvPr>
          <p:cNvGrpSpPr/>
          <p:nvPr/>
        </p:nvGrpSpPr>
        <p:grpSpPr>
          <a:xfrm rot="17956226">
            <a:off x="-1104000" y="-3713847"/>
            <a:ext cx="14400000" cy="14285695"/>
            <a:chOff x="-1064230" y="-3609402"/>
            <a:chExt cx="14400000" cy="14285695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6BBF24A-AC1E-45A6-93F9-51BB9DE74E67}"/>
                </a:ext>
              </a:extLst>
            </p:cNvPr>
            <p:cNvSpPr/>
            <p:nvPr/>
          </p:nvSpPr>
          <p:spPr>
            <a:xfrm rot="20865937">
              <a:off x="-1064230" y="-3609402"/>
              <a:ext cx="14400000" cy="1428569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F4076E-B6B9-44EA-982A-DD6A14C410F6}"/>
                </a:ext>
              </a:extLst>
            </p:cNvPr>
            <p:cNvSpPr txBox="1"/>
            <p:nvPr/>
          </p:nvSpPr>
          <p:spPr>
            <a:xfrm>
              <a:off x="7898263" y="3198168"/>
              <a:ext cx="46673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Thin" panose="00000300000000000000" pitchFamily="2" charset="-52"/>
                </a:rPr>
                <a:t>Честь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2BF3A6-31AE-4BDC-89C5-62697874BECC}"/>
                </a:ext>
              </a:extLst>
            </p:cNvPr>
            <p:cNvSpPr txBox="1"/>
            <p:nvPr/>
          </p:nvSpPr>
          <p:spPr>
            <a:xfrm rot="741799">
              <a:off x="7792848" y="4082684"/>
              <a:ext cx="4676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ExtraLight" panose="00000300000000000000" pitchFamily="2" charset="-52"/>
                </a:rPr>
                <a:t>Достоинство</a:t>
              </a:r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ExtraLight" panose="00000300000000000000" pitchFamily="2" charset="-52"/>
                </a:rPr>
                <a:t>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69E1FB-72B7-4F0F-8B5A-C9D3BF4CFF69}"/>
                </a:ext>
              </a:extLst>
            </p:cNvPr>
            <p:cNvSpPr txBox="1"/>
            <p:nvPr/>
          </p:nvSpPr>
          <p:spPr>
            <a:xfrm rot="1486813">
              <a:off x="7470641" y="4972808"/>
              <a:ext cx="4876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latin typeface="Montserrat Light" panose="00000400000000000000" pitchFamily="2" charset="-52"/>
                </a:rPr>
                <a:t>Справедливость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E6858B-E357-4D80-BEB1-74027A4B21C5}"/>
                </a:ext>
              </a:extLst>
            </p:cNvPr>
            <p:cNvSpPr txBox="1"/>
            <p:nvPr/>
          </p:nvSpPr>
          <p:spPr>
            <a:xfrm rot="2228612">
              <a:off x="6998911" y="5765552"/>
              <a:ext cx="4872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Montserrat Medium" panose="00000600000000000000" pitchFamily="2" charset="-52"/>
                </a:rPr>
                <a:t>Любовь к Родине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F603C9-6E93-40D1-AC85-0191234D66AC}"/>
                </a:ext>
              </a:extLst>
            </p:cNvPr>
            <p:cNvSpPr txBox="1"/>
            <p:nvPr/>
          </p:nvSpPr>
          <p:spPr>
            <a:xfrm rot="2876657">
              <a:off x="6427313" y="6413553"/>
              <a:ext cx="48048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Montserrat SemiBold" panose="00000700000000000000" pitchFamily="2" charset="-52"/>
                </a:rPr>
                <a:t>Уважение традиций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57C8BC-7B77-4316-8A29-8E98A468B574}"/>
                </a:ext>
              </a:extLst>
            </p:cNvPr>
            <p:cNvSpPr txBox="1"/>
            <p:nvPr/>
          </p:nvSpPr>
          <p:spPr>
            <a:xfrm rot="3618456">
              <a:off x="5637764" y="6936222"/>
              <a:ext cx="48556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u="sng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ontserrat ExtraBold" panose="00000900000000000000" pitchFamily="2" charset="-52"/>
                </a:rPr>
                <a:t>Историческая память 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10E34D3-570E-4898-9EF9-D7DDFE5FC0E2}"/>
              </a:ext>
            </a:extLst>
          </p:cNvPr>
          <p:cNvSpPr txBox="1"/>
          <p:nvPr/>
        </p:nvSpPr>
        <p:spPr>
          <a:xfrm>
            <a:off x="4903076" y="2921169"/>
            <a:ext cx="238584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DA4026"/>
                </a:solidFill>
                <a:latin typeface="Montserrat ExtraBold" panose="00000900000000000000" pitchFamily="2" charset="-52"/>
              </a:rPr>
              <a:t>Духовные ценности человечества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0954E7C-A95B-4E98-B744-84CEC12B1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371719" y="3093690"/>
            <a:ext cx="3414056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85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55927" y="4546132"/>
            <a:ext cx="670618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54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DF0E786-17BC-4701-A767-A7466B693F96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9591155" y="1628106"/>
            <a:chExt cx="2450569" cy="354040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B5AA945-20ED-477F-91C4-9F150EB4A4F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9E2FACA8-B723-4338-9CC0-9904D61EF67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93FF6573-C128-4913-9681-B3CC2779B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5AD2DC6E-2B62-42A0-8E64-936A5576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85BF14-E9C8-427F-A8F1-439B9DBBF73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31AC8F-2343-4C8E-9372-49AEA99B3D4C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AF7DF281-1938-49E7-AA52-E26DC4351234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2276518" y="1587359"/>
            <a:chExt cx="2450569" cy="3540408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1F00E2A7-3798-4982-8498-3BED4B8776A8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AE70B71C-3D9B-4700-B043-B63C4C3C461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AD529532-5C8C-48BB-AA78-338B979C5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61779300-4F85-4542-BF7C-5A526A9AB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52D81D-643C-4EAC-8B57-35B8D79D71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CF9DD6-4C2F-4E52-9E5B-845BB397A10D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07E304A3-B2ED-4C3A-B357-27873C3FF847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5022285" y="1587359"/>
            <a:chExt cx="2450569" cy="3540408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759187C8-BDF3-4F57-B8F1-2D70310ABFF2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0E868419-72BC-4D1C-A6D0-A4EF51B7874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id="{54999FFA-085D-4C67-A069-2E9D4F5998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F570DC22-3242-4D20-A411-E4C338034C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8358C0F-56FE-4D16-BF67-998F2DD35DA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A6F75AB-27AE-417C-A51D-79F2FD601BB5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0AB96050-3A6D-46E1-84E1-2D712B6FB825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-4301980" y="1627315"/>
            <a:chExt cx="2450569" cy="3540408"/>
          </a:xfrm>
        </p:grpSpPr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6A0F1BFF-CA62-4947-A133-678D3D38084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4" name="Прямоугольник: скругленные углы 63">
                <a:extLst>
                  <a:ext uri="{FF2B5EF4-FFF2-40B4-BE49-F238E27FC236}">
                    <a16:creationId xmlns:a16="http://schemas.microsoft.com/office/drawing/2014/main" id="{80DF5557-BF94-4F5A-B0BF-C49967855C1E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65" name="Прямая соединительная линия 64">
                <a:extLst>
                  <a:ext uri="{FF2B5EF4-FFF2-40B4-BE49-F238E27FC236}">
                    <a16:creationId xmlns:a16="http://schemas.microsoft.com/office/drawing/2014/main" id="{122C9913-1F03-4B60-BFBF-BC350A722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6" name="Рисунок 65">
                <a:extLst>
                  <a:ext uri="{FF2B5EF4-FFF2-40B4-BE49-F238E27FC236}">
                    <a16:creationId xmlns:a16="http://schemas.microsoft.com/office/drawing/2014/main" id="{36B24693-05BD-44DF-A0A2-6BCB5972A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EB24D73-B608-439B-94AB-B5A56A07B98F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8BBF30E-7FC8-4AC5-927C-B07E18F3B8D1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AD220D98-C5D3-454E-A4F1-9456A21FF38B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-5715002" y="5616930"/>
            <a:chExt cx="2450569" cy="3540408"/>
          </a:xfrm>
        </p:grpSpPr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3A72346E-55B7-49C9-BC39-C95AE5A7019C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6A543AAE-10F0-45AF-8949-38AA2BE65598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2" name="Прямая соединительная линия 71">
                <a:extLst>
                  <a:ext uri="{FF2B5EF4-FFF2-40B4-BE49-F238E27FC236}">
                    <a16:creationId xmlns:a16="http://schemas.microsoft.com/office/drawing/2014/main" id="{A5E26A76-7D41-4D59-82F8-0037D0C54A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3" name="Рисунок 72">
                <a:extLst>
                  <a:ext uri="{FF2B5EF4-FFF2-40B4-BE49-F238E27FC236}">
                    <a16:creationId xmlns:a16="http://schemas.microsoft.com/office/drawing/2014/main" id="{4E3FB29E-DE57-4C29-B3EF-7CA95EC635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DD155F8-6AE5-4701-AC9F-7BB04881760A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18F625D-575E-415E-9381-F1EB4342A0AC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7653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DF0E786-17BC-4701-A767-A7466B693F96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9591155" y="1628106"/>
            <a:chExt cx="2450569" cy="354040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B5AA945-20ED-477F-91C4-9F150EB4A4F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9E2FACA8-B723-4338-9CC0-9904D61EF67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93FF6573-C128-4913-9681-B3CC2779B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5AD2DC6E-2B62-42A0-8E64-936A5576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85BF14-E9C8-427F-A8F1-439B9DBBF73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31AC8F-2343-4C8E-9372-49AEA99B3D4C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AF7DF281-1938-49E7-AA52-E26DC4351234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2276518" y="1587359"/>
            <a:chExt cx="2450569" cy="3540408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1F00E2A7-3798-4982-8498-3BED4B8776A8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AE70B71C-3D9B-4700-B043-B63C4C3C461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AD529532-5C8C-48BB-AA78-338B979C5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61779300-4F85-4542-BF7C-5A526A9AB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52D81D-643C-4EAC-8B57-35B8D79D71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CF9DD6-4C2F-4E52-9E5B-845BB397A10D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07E304A3-B2ED-4C3A-B357-27873C3FF847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5022285" y="1587359"/>
            <a:chExt cx="2450569" cy="3540408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759187C8-BDF3-4F57-B8F1-2D70310ABFF2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0E868419-72BC-4D1C-A6D0-A4EF51B7874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id="{54999FFA-085D-4C67-A069-2E9D4F5998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F570DC22-3242-4D20-A411-E4C338034C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8358C0F-56FE-4D16-BF67-998F2DD35DA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A6F75AB-27AE-417C-A51D-79F2FD601BB5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0AB96050-3A6D-46E1-84E1-2D712B6FB825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-4301980" y="1627315"/>
            <a:chExt cx="2450569" cy="3540408"/>
          </a:xfrm>
        </p:grpSpPr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6A0F1BFF-CA62-4947-A133-678D3D38084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4" name="Прямоугольник: скругленные углы 63">
                <a:extLst>
                  <a:ext uri="{FF2B5EF4-FFF2-40B4-BE49-F238E27FC236}">
                    <a16:creationId xmlns:a16="http://schemas.microsoft.com/office/drawing/2014/main" id="{80DF5557-BF94-4F5A-B0BF-C49967855C1E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65" name="Прямая соединительная линия 64">
                <a:extLst>
                  <a:ext uri="{FF2B5EF4-FFF2-40B4-BE49-F238E27FC236}">
                    <a16:creationId xmlns:a16="http://schemas.microsoft.com/office/drawing/2014/main" id="{122C9913-1F03-4B60-BFBF-BC350A722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6" name="Рисунок 65">
                <a:extLst>
                  <a:ext uri="{FF2B5EF4-FFF2-40B4-BE49-F238E27FC236}">
                    <a16:creationId xmlns:a16="http://schemas.microsoft.com/office/drawing/2014/main" id="{36B24693-05BD-44DF-A0A2-6BCB5972A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EB24D73-B608-439B-94AB-B5A56A07B98F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8BBF30E-7FC8-4AC5-927C-B07E18F3B8D1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EA9CB07B-F794-4B3F-934D-58D7244E6A6D}"/>
              </a:ext>
            </a:extLst>
          </p:cNvPr>
          <p:cNvGrpSpPr/>
          <p:nvPr/>
        </p:nvGrpSpPr>
        <p:grpSpPr>
          <a:xfrm>
            <a:off x="4978665" y="1900631"/>
            <a:ext cx="2450569" cy="3564805"/>
            <a:chOff x="-5715002" y="5616930"/>
            <a:chExt cx="2450569" cy="3564805"/>
          </a:xfrm>
        </p:grpSpPr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5EE16191-67EA-41F9-9B4D-C9BA8AD62B7A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28DC898C-3B77-4252-B126-942DB55D424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87" name="Прямая соединительная линия 86">
                <a:extLst>
                  <a:ext uri="{FF2B5EF4-FFF2-40B4-BE49-F238E27FC236}">
                    <a16:creationId xmlns:a16="http://schemas.microsoft.com/office/drawing/2014/main" id="{8504019A-84F7-489B-B8F2-C721715BF3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8" name="Рисунок 87">
                <a:extLst>
                  <a:ext uri="{FF2B5EF4-FFF2-40B4-BE49-F238E27FC236}">
                    <a16:creationId xmlns:a16="http://schemas.microsoft.com/office/drawing/2014/main" id="{541769FD-2560-4580-B551-87FBAE50E6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29AF1CE-C12A-43D8-9A56-0529A3D84A87}"/>
                  </a:ext>
                </a:extLst>
              </p:cNvPr>
              <p:cNvSpPr txBox="1"/>
              <p:nvPr/>
            </p:nvSpPr>
            <p:spPr>
              <a:xfrm>
                <a:off x="636814" y="2538425"/>
                <a:ext cx="194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D1D6343-1904-40F0-B22C-DF44E844D4B0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8007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9818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DF0E786-17BC-4701-A767-A7466B693F96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9591155" y="1628106"/>
            <a:chExt cx="2450569" cy="354040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B5AA945-20ED-477F-91C4-9F150EB4A4F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9E2FACA8-B723-4338-9CC0-9904D61EF67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93FF6573-C128-4913-9681-B3CC2779B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5AD2DC6E-2B62-42A0-8E64-936A5576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85BF14-E9C8-427F-A8F1-439B9DBBF73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31AC8F-2343-4C8E-9372-49AEA99B3D4C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AF7DF281-1938-49E7-AA52-E26DC4351234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2276518" y="1587359"/>
            <a:chExt cx="2450569" cy="3540408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1F00E2A7-3798-4982-8498-3BED4B8776A8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AE70B71C-3D9B-4700-B043-B63C4C3C461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AD529532-5C8C-48BB-AA78-338B979C5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61779300-4F85-4542-BF7C-5A526A9AB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52D81D-643C-4EAC-8B57-35B8D79D71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CF9DD6-4C2F-4E52-9E5B-845BB397A10D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07E304A3-B2ED-4C3A-B357-27873C3FF847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5022285" y="1587359"/>
            <a:chExt cx="2450569" cy="3540408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759187C8-BDF3-4F57-B8F1-2D70310ABFF2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0E868419-72BC-4D1C-A6D0-A4EF51B7874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id="{54999FFA-085D-4C67-A069-2E9D4F5998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F570DC22-3242-4D20-A411-E4C338034C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8358C0F-56FE-4D16-BF67-998F2DD35DA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A6F75AB-27AE-417C-A51D-79F2FD601BB5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0AB96050-3A6D-46E1-84E1-2D712B6FB825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-4301980" y="1627315"/>
            <a:chExt cx="2450569" cy="3540408"/>
          </a:xfrm>
        </p:grpSpPr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6A0F1BFF-CA62-4947-A133-678D3D38084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4" name="Прямоугольник: скругленные углы 63">
                <a:extLst>
                  <a:ext uri="{FF2B5EF4-FFF2-40B4-BE49-F238E27FC236}">
                    <a16:creationId xmlns:a16="http://schemas.microsoft.com/office/drawing/2014/main" id="{80DF5557-BF94-4F5A-B0BF-C49967855C1E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65" name="Прямая соединительная линия 64">
                <a:extLst>
                  <a:ext uri="{FF2B5EF4-FFF2-40B4-BE49-F238E27FC236}">
                    <a16:creationId xmlns:a16="http://schemas.microsoft.com/office/drawing/2014/main" id="{122C9913-1F03-4B60-BFBF-BC350A722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6" name="Рисунок 65">
                <a:extLst>
                  <a:ext uri="{FF2B5EF4-FFF2-40B4-BE49-F238E27FC236}">
                    <a16:creationId xmlns:a16="http://schemas.microsoft.com/office/drawing/2014/main" id="{36B24693-05BD-44DF-A0A2-6BCB5972A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EB24D73-B608-439B-94AB-B5A56A07B98F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8BBF30E-7FC8-4AC5-927C-B07E18F3B8D1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9838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DF0E786-17BC-4701-A767-A7466B693F96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9591155" y="1628106"/>
            <a:chExt cx="2450569" cy="354040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B5AA945-20ED-477F-91C4-9F150EB4A4F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9E2FACA8-B723-4338-9CC0-9904D61EF67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93FF6573-C128-4913-9681-B3CC2779B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5AD2DC6E-2B62-42A0-8E64-936A5576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85BF14-E9C8-427F-A8F1-439B9DBBF73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31AC8F-2343-4C8E-9372-49AEA99B3D4C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AF7DF281-1938-49E7-AA52-E26DC4351234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2276518" y="1587359"/>
            <a:chExt cx="2450569" cy="3540408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1F00E2A7-3798-4982-8498-3BED4B8776A8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AE70B71C-3D9B-4700-B043-B63C4C3C461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AD529532-5C8C-48BB-AA78-338B979C5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61779300-4F85-4542-BF7C-5A526A9AB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52D81D-643C-4EAC-8B57-35B8D79D71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CF9DD6-4C2F-4E52-9E5B-845BB397A10D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07E304A3-B2ED-4C3A-B357-27873C3FF847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5022285" y="1587359"/>
            <a:chExt cx="2450569" cy="3540408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759187C8-BDF3-4F57-B8F1-2D70310ABFF2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0E868419-72BC-4D1C-A6D0-A4EF51B7874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id="{54999FFA-085D-4C67-A069-2E9D4F5998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F570DC22-3242-4D20-A411-E4C338034C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8358C0F-56FE-4D16-BF67-998F2DD35DA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A6F75AB-27AE-417C-A51D-79F2FD601BB5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D5F842D0-768F-4A51-B9C7-5BF388796A35}"/>
              </a:ext>
            </a:extLst>
          </p:cNvPr>
          <p:cNvGrpSpPr/>
          <p:nvPr/>
        </p:nvGrpSpPr>
        <p:grpSpPr>
          <a:xfrm>
            <a:off x="4978665" y="2207284"/>
            <a:ext cx="2450569" cy="3540408"/>
            <a:chOff x="-4301980" y="1627315"/>
            <a:chExt cx="2450569" cy="3540408"/>
          </a:xfrm>
        </p:grpSpPr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7F04ECE8-B952-4C70-B34D-F05DCEB30710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82BF9219-9AA4-43C3-B569-65C031A0EE9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87" name="Прямая соединительная линия 86">
                <a:extLst>
                  <a:ext uri="{FF2B5EF4-FFF2-40B4-BE49-F238E27FC236}">
                    <a16:creationId xmlns:a16="http://schemas.microsoft.com/office/drawing/2014/main" id="{A5E6CC21-EC6A-48DB-A270-F74B5AE325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8" name="Рисунок 87">
                <a:extLst>
                  <a:ext uri="{FF2B5EF4-FFF2-40B4-BE49-F238E27FC236}">
                    <a16:creationId xmlns:a16="http://schemas.microsoft.com/office/drawing/2014/main" id="{CC9B11D7-6FD8-42D7-A17C-510B88BD0D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39E8B7E3-B0E7-4050-84B2-EF3EB759C349}"/>
                  </a:ext>
                </a:extLst>
              </p:cNvPr>
              <p:cNvSpPr txBox="1"/>
              <p:nvPr/>
            </p:nvSpPr>
            <p:spPr>
              <a:xfrm>
                <a:off x="636814" y="2538425"/>
                <a:ext cx="194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7247B50-CAC3-432E-8254-E425F9B69BAD}"/>
                </a:ext>
              </a:extLst>
            </p:cNvPr>
            <p:cNvSpPr txBox="1"/>
            <p:nvPr/>
          </p:nvSpPr>
          <p:spPr>
            <a:xfrm>
              <a:off x="-4054940" y="2532883"/>
              <a:ext cx="1951501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14054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DF0E786-17BC-4701-A767-A7466B693F96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9591155" y="1628106"/>
            <a:chExt cx="2450569" cy="354040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B5AA945-20ED-477F-91C4-9F150EB4A4F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9E2FACA8-B723-4338-9CC0-9904D61EF67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93FF6573-C128-4913-9681-B3CC2779B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5AD2DC6E-2B62-42A0-8E64-936A5576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85BF14-E9C8-427F-A8F1-439B9DBBF73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31AC8F-2343-4C8E-9372-49AEA99B3D4C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AF7DF281-1938-49E7-AA52-E26DC4351234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2276518" y="1587359"/>
            <a:chExt cx="2450569" cy="3540408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1F00E2A7-3798-4982-8498-3BED4B8776A8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AE70B71C-3D9B-4700-B043-B63C4C3C461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AD529532-5C8C-48BB-AA78-338B979C5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61779300-4F85-4542-BF7C-5A526A9AB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52D81D-643C-4EAC-8B57-35B8D79D71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CF9DD6-4C2F-4E52-9E5B-845BB397A10D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07E304A3-B2ED-4C3A-B357-27873C3FF847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5022285" y="1587359"/>
            <a:chExt cx="2450569" cy="3540408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759187C8-BDF3-4F57-B8F1-2D70310ABFF2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0E868419-72BC-4D1C-A6D0-A4EF51B7874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id="{54999FFA-085D-4C67-A069-2E9D4F5998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F570DC22-3242-4D20-A411-E4C338034C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8358C0F-56FE-4D16-BF67-998F2DD35DA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A6F75AB-27AE-417C-A51D-79F2FD601BB5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13472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DF0E786-17BC-4701-A767-A7466B693F96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9591155" y="1628106"/>
            <a:chExt cx="2450569" cy="354040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B5AA945-20ED-477F-91C4-9F150EB4A4F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9E2FACA8-B723-4338-9CC0-9904D61EF67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93FF6573-C128-4913-9681-B3CC2779B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5AD2DC6E-2B62-42A0-8E64-936A5576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85BF14-E9C8-427F-A8F1-439B9DBBF73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31AC8F-2343-4C8E-9372-49AEA99B3D4C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AF7DF281-1938-49E7-AA52-E26DC4351234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2276518" y="1587359"/>
            <a:chExt cx="2450569" cy="3540408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1F00E2A7-3798-4982-8498-3BED4B8776A8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AE70B71C-3D9B-4700-B043-B63C4C3C461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AD529532-5C8C-48BB-AA78-338B979C5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61779300-4F85-4542-BF7C-5A526A9AB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52D81D-643C-4EAC-8B57-35B8D79D71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CF9DD6-4C2F-4E52-9E5B-845BB397A10D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9C26C07A-8537-4578-A32A-D2CE7E341280}"/>
              </a:ext>
            </a:extLst>
          </p:cNvPr>
          <p:cNvGrpSpPr/>
          <p:nvPr/>
        </p:nvGrpSpPr>
        <p:grpSpPr>
          <a:xfrm>
            <a:off x="4978665" y="2319530"/>
            <a:ext cx="2450569" cy="3540408"/>
            <a:chOff x="15022285" y="1587359"/>
            <a:chExt cx="2450569" cy="3540408"/>
          </a:xfrm>
        </p:grpSpPr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A82D3836-8C44-4507-B678-C6960BF2B06D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3524BC88-F2F3-4B8F-BDFB-D1C49C3B3280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87" name="Прямая соединительная линия 86">
                <a:extLst>
                  <a:ext uri="{FF2B5EF4-FFF2-40B4-BE49-F238E27FC236}">
                    <a16:creationId xmlns:a16="http://schemas.microsoft.com/office/drawing/2014/main" id="{7B1F13AB-29BD-4981-8EEE-9E6084E78F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8" name="Рисунок 87">
                <a:extLst>
                  <a:ext uri="{FF2B5EF4-FFF2-40B4-BE49-F238E27FC236}">
                    <a16:creationId xmlns:a16="http://schemas.microsoft.com/office/drawing/2014/main" id="{E10FFF0A-FBDD-4FF2-AF46-440DF82AC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321F1003-A257-4C63-8745-7BA4DE240E9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1FAF34A-5700-42D2-8D2A-0010FA59F64D}"/>
                </a:ext>
              </a:extLst>
            </p:cNvPr>
            <p:cNvSpPr txBox="1"/>
            <p:nvPr/>
          </p:nvSpPr>
          <p:spPr>
            <a:xfrm>
              <a:off x="15234555" y="2533620"/>
              <a:ext cx="1943100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11542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DF0E786-17BC-4701-A767-A7466B693F96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9591155" y="1628106"/>
            <a:chExt cx="2450569" cy="354040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B5AA945-20ED-477F-91C4-9F150EB4A4F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9E2FACA8-B723-4338-9CC0-9904D61EF67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93FF6573-C128-4913-9681-B3CC2779B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5AD2DC6E-2B62-42A0-8E64-936A5576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85BF14-E9C8-427F-A8F1-439B9DBBF73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31AC8F-2343-4C8E-9372-49AEA99B3D4C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AF7DF281-1938-49E7-AA52-E26DC4351234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2276518" y="1587359"/>
            <a:chExt cx="2450569" cy="3540408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1F00E2A7-3798-4982-8498-3BED4B8776A8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AE70B71C-3D9B-4700-B043-B63C4C3C461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AD529532-5C8C-48BB-AA78-338B979C5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61779300-4F85-4542-BF7C-5A526A9AB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52D81D-643C-4EAC-8B57-35B8D79D71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CF9DD6-4C2F-4E52-9E5B-845BB397A10D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31351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DF0E786-17BC-4701-A767-A7466B693F96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9591155" y="1628106"/>
            <a:chExt cx="2450569" cy="354040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B5AA945-20ED-477F-91C4-9F150EB4A4F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9E2FACA8-B723-4338-9CC0-9904D61EF67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93FF6573-C128-4913-9681-B3CC2779B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5AD2DC6E-2B62-42A0-8E64-936A5576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85BF14-E9C8-427F-A8F1-439B9DBBF73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31AC8F-2343-4C8E-9372-49AEA99B3D4C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F2030888-0AD2-49B8-818A-5B03611FA230}"/>
              </a:ext>
            </a:extLst>
          </p:cNvPr>
          <p:cNvGrpSpPr/>
          <p:nvPr/>
        </p:nvGrpSpPr>
        <p:grpSpPr>
          <a:xfrm>
            <a:off x="4978665" y="2190171"/>
            <a:ext cx="2450569" cy="3540408"/>
            <a:chOff x="12276518" y="1587359"/>
            <a:chExt cx="2450569" cy="3540408"/>
          </a:xfrm>
        </p:grpSpPr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0F46AD06-DF73-4077-9C14-818FA5E60BAF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378A8EFA-D3EB-43F4-A177-8D46AF37991A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cxnSp>
            <p:nvCxnSpPr>
              <p:cNvPr id="87" name="Прямая соединительная линия 86">
                <a:extLst>
                  <a:ext uri="{FF2B5EF4-FFF2-40B4-BE49-F238E27FC236}">
                    <a16:creationId xmlns:a16="http://schemas.microsoft.com/office/drawing/2014/main" id="{CF5B7FA0-BFEE-46AD-88E4-73DFAEF628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8" name="Рисунок 87">
                <a:extLst>
                  <a:ext uri="{FF2B5EF4-FFF2-40B4-BE49-F238E27FC236}">
                    <a16:creationId xmlns:a16="http://schemas.microsoft.com/office/drawing/2014/main" id="{45C0FF3A-0EA7-4683-8047-6072F3AA88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EB8E69E-0F69-4C42-85FC-98AF201054B1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EE85B2E-4B77-4BC7-BF24-2048AE3200E8}"/>
                </a:ext>
              </a:extLst>
            </p:cNvPr>
            <p:cNvSpPr txBox="1"/>
            <p:nvPr/>
          </p:nvSpPr>
          <p:spPr>
            <a:xfrm>
              <a:off x="12488788" y="2552222"/>
              <a:ext cx="1943099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18496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DF0E786-17BC-4701-A767-A7466B693F96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9591155" y="1628106"/>
            <a:chExt cx="2450569" cy="354040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B5AA945-20ED-477F-91C4-9F150EB4A4F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9E2FACA8-B723-4338-9CC0-9904D61EF67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93FF6573-C128-4913-9681-B3CC2779B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5AD2DC6E-2B62-42A0-8E64-936A5576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785BF14-E9C8-427F-A8F1-439B9DBBF73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31AC8F-2343-4C8E-9372-49AEA99B3D4C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17792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EEA7AA05-48E0-4C3F-9BA8-76A9D1B62C21}"/>
              </a:ext>
            </a:extLst>
          </p:cNvPr>
          <p:cNvGrpSpPr/>
          <p:nvPr/>
        </p:nvGrpSpPr>
        <p:grpSpPr>
          <a:xfrm>
            <a:off x="4978665" y="2208877"/>
            <a:ext cx="2450569" cy="3540408"/>
            <a:chOff x="9591155" y="1628106"/>
            <a:chExt cx="2450569" cy="3540408"/>
          </a:xfrm>
        </p:grpSpPr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B7EDEC45-1764-4D25-8372-9B6E3574152C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C71F96F0-E2C3-4E61-A0E4-452285AAC348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87" name="Прямая соединительная линия 86">
                <a:extLst>
                  <a:ext uri="{FF2B5EF4-FFF2-40B4-BE49-F238E27FC236}">
                    <a16:creationId xmlns:a16="http://schemas.microsoft.com/office/drawing/2014/main" id="{E93B2131-3565-4A89-95B9-61181D41C5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8" name="Рисунок 87">
                <a:extLst>
                  <a:ext uri="{FF2B5EF4-FFF2-40B4-BE49-F238E27FC236}">
                    <a16:creationId xmlns:a16="http://schemas.microsoft.com/office/drawing/2014/main" id="{B8F7CBFE-CFAF-4F66-843C-CEF8919124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4C1E37FF-20BA-4599-AF83-574AC559DC7E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F3137C2-A802-4B94-9B26-BC94CD4BEB1C}"/>
                </a:ext>
              </a:extLst>
            </p:cNvPr>
            <p:cNvSpPr txBox="1"/>
            <p:nvPr/>
          </p:nvSpPr>
          <p:spPr>
            <a:xfrm>
              <a:off x="9803426" y="2552580"/>
              <a:ext cx="1943100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508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E9E829AF-F7BB-49E4-A5A6-B3ED4A09D94C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070213" y="1627315"/>
            <a:chExt cx="2450569" cy="354040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1EAF841-9E7A-4DC2-80F1-6CC8741BC79B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D647669-ED02-4302-B521-7AA01FC3638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D2B47E91-032A-4093-9998-08A7D60B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62BAC85-3D57-4C55-B850-689D9E6B3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338C5B-103E-44B1-9E5A-9B7E6320893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6C68F1-CCDA-43F8-9ED2-B84DD2AC720F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0EBACA1E-1287-4DB0-AAA5-C6C7D94621B9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6785086" y="1658796"/>
            <a:chExt cx="2450569" cy="3540408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1D624CC-81FA-401C-A7FC-0A2C11F08D67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707BD0D-F7C7-4E3F-B18B-0962B8DAF039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2579CEB8-DBCE-4356-A938-779E10592F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33D1AA4-7B5E-4748-BBC6-156215796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6590225-CAAD-4876-9801-5199FFB8DDE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225585-91D6-467B-8785-8137ABAB460E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964129" y="1501771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82065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964129" y="1501771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F45A8021-35FE-4A0E-AA58-5FBC3861A71F}"/>
              </a:ext>
            </a:extLst>
          </p:cNvPr>
          <p:cNvGrpSpPr/>
          <p:nvPr/>
        </p:nvGrpSpPr>
        <p:grpSpPr>
          <a:xfrm>
            <a:off x="4978665" y="2352155"/>
            <a:ext cx="2450569" cy="3540408"/>
            <a:chOff x="6785086" y="1658796"/>
            <a:chExt cx="2450569" cy="3540408"/>
          </a:xfrm>
        </p:grpSpPr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56E1460A-57ED-4584-83CE-EA74D10979E5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D0381664-4366-472E-BEB4-67C6A57300C5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87" name="Прямая соединительная линия 86">
                <a:extLst>
                  <a:ext uri="{FF2B5EF4-FFF2-40B4-BE49-F238E27FC236}">
                    <a16:creationId xmlns:a16="http://schemas.microsoft.com/office/drawing/2014/main" id="{ECC85EC9-AB73-4B8B-8CB3-7407EFCD5E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8" name="Рисунок 87">
                <a:extLst>
                  <a:ext uri="{FF2B5EF4-FFF2-40B4-BE49-F238E27FC236}">
                    <a16:creationId xmlns:a16="http://schemas.microsoft.com/office/drawing/2014/main" id="{792C0FF5-F562-4C49-9B97-C8BCB21407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1E9F7DA-34CD-4A64-81BC-C037465CADFB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53DE0B3-62B0-4328-8CB0-90FAD2C43D6F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600" dirty="0">
                <a:latin typeface="Montserrat Medium" panose="000006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8171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964129" y="1501771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1BA39978-8898-4626-8F48-C1BEF243F1B7}"/>
              </a:ext>
            </a:extLst>
          </p:cNvPr>
          <p:cNvGrpSpPr/>
          <p:nvPr/>
        </p:nvGrpSpPr>
        <p:grpSpPr>
          <a:xfrm rot="20909057">
            <a:off x="797587" y="1341506"/>
            <a:ext cx="1870957" cy="2780853"/>
            <a:chOff x="6785086" y="1658796"/>
            <a:chExt cx="2450569" cy="3540408"/>
          </a:xfrm>
        </p:grpSpPr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A6D5C312-A8A9-4EFB-99BA-569977E9E44C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112" name="Прямоугольник: скругленные углы 111">
                <a:extLst>
                  <a:ext uri="{FF2B5EF4-FFF2-40B4-BE49-F238E27FC236}">
                    <a16:creationId xmlns:a16="http://schemas.microsoft.com/office/drawing/2014/main" id="{F4BEFA91-AE53-4CA1-A901-DEDC2888CDA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13" name="Прямая соединительная линия 112">
                <a:extLst>
                  <a:ext uri="{FF2B5EF4-FFF2-40B4-BE49-F238E27FC236}">
                    <a16:creationId xmlns:a16="http://schemas.microsoft.com/office/drawing/2014/main" id="{234074CA-9B78-427C-BA74-9EB1B5F35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4" name="Рисунок 113">
                <a:extLst>
                  <a:ext uri="{FF2B5EF4-FFF2-40B4-BE49-F238E27FC236}">
                    <a16:creationId xmlns:a16="http://schemas.microsoft.com/office/drawing/2014/main" id="{2D769DA3-2F71-43A4-8B75-1FA1E633F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A6080F-ACF2-441E-87D9-5EABF9E64786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2FC2009-BB92-4291-8684-42788A2A1113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8233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964129" y="1501771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1BA39978-8898-4626-8F48-C1BEF243F1B7}"/>
              </a:ext>
            </a:extLst>
          </p:cNvPr>
          <p:cNvGrpSpPr/>
          <p:nvPr/>
        </p:nvGrpSpPr>
        <p:grpSpPr>
          <a:xfrm rot="20909057">
            <a:off x="797587" y="1341506"/>
            <a:ext cx="1870957" cy="2780853"/>
            <a:chOff x="6785086" y="1658796"/>
            <a:chExt cx="2450569" cy="3540408"/>
          </a:xfrm>
        </p:grpSpPr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A6D5C312-A8A9-4EFB-99BA-569977E9E44C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112" name="Прямоугольник: скругленные углы 111">
                <a:extLst>
                  <a:ext uri="{FF2B5EF4-FFF2-40B4-BE49-F238E27FC236}">
                    <a16:creationId xmlns:a16="http://schemas.microsoft.com/office/drawing/2014/main" id="{F4BEFA91-AE53-4CA1-A901-DEDC2888CDA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13" name="Прямая соединительная линия 112">
                <a:extLst>
                  <a:ext uri="{FF2B5EF4-FFF2-40B4-BE49-F238E27FC236}">
                    <a16:creationId xmlns:a16="http://schemas.microsoft.com/office/drawing/2014/main" id="{234074CA-9B78-427C-BA74-9EB1B5F35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4" name="Рисунок 113">
                <a:extLst>
                  <a:ext uri="{FF2B5EF4-FFF2-40B4-BE49-F238E27FC236}">
                    <a16:creationId xmlns:a16="http://schemas.microsoft.com/office/drawing/2014/main" id="{2D769DA3-2F71-43A4-8B75-1FA1E633F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A6080F-ACF2-441E-87D9-5EABF9E64786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2FC2009-BB92-4291-8684-42788A2A1113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2639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C6F3382-283D-46B9-9CC7-5AA531781752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1414540" y="1627315"/>
            <a:chExt cx="2450569" cy="35404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AF53868-3CA0-4AFB-97D5-8EBE7C0CFC8E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EC34F96D-B80F-4531-B34C-EB66010262A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0DE96FC8-30C3-4F15-9052-7CD06252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1011A3FE-92F2-4A36-899C-106C83AB0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8FB77-BD97-4ADD-9300-0DBD91EE478F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FB728A-E981-4403-BB0F-E894B80C4BC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964129" y="1501771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1BA39978-8898-4626-8F48-C1BEF243F1B7}"/>
              </a:ext>
            </a:extLst>
          </p:cNvPr>
          <p:cNvGrpSpPr/>
          <p:nvPr/>
        </p:nvGrpSpPr>
        <p:grpSpPr>
          <a:xfrm rot="20909057">
            <a:off x="797587" y="1341506"/>
            <a:ext cx="1870957" cy="2780853"/>
            <a:chOff x="6785086" y="1658796"/>
            <a:chExt cx="2450569" cy="3540408"/>
          </a:xfrm>
        </p:grpSpPr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A6D5C312-A8A9-4EFB-99BA-569977E9E44C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112" name="Прямоугольник: скругленные углы 111">
                <a:extLst>
                  <a:ext uri="{FF2B5EF4-FFF2-40B4-BE49-F238E27FC236}">
                    <a16:creationId xmlns:a16="http://schemas.microsoft.com/office/drawing/2014/main" id="{F4BEFA91-AE53-4CA1-A901-DEDC2888CDA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13" name="Прямая соединительная линия 112">
                <a:extLst>
                  <a:ext uri="{FF2B5EF4-FFF2-40B4-BE49-F238E27FC236}">
                    <a16:creationId xmlns:a16="http://schemas.microsoft.com/office/drawing/2014/main" id="{234074CA-9B78-427C-BA74-9EB1B5F35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4" name="Рисунок 113">
                <a:extLst>
                  <a:ext uri="{FF2B5EF4-FFF2-40B4-BE49-F238E27FC236}">
                    <a16:creationId xmlns:a16="http://schemas.microsoft.com/office/drawing/2014/main" id="{2D769DA3-2F71-43A4-8B75-1FA1E633F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A6080F-ACF2-441E-87D9-5EABF9E64786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2FC2009-BB92-4291-8684-42788A2A1113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908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964129" y="1501771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1BA39978-8898-4626-8F48-C1BEF243F1B7}"/>
              </a:ext>
            </a:extLst>
          </p:cNvPr>
          <p:cNvGrpSpPr/>
          <p:nvPr/>
        </p:nvGrpSpPr>
        <p:grpSpPr>
          <a:xfrm rot="20909057">
            <a:off x="797587" y="1341506"/>
            <a:ext cx="1870957" cy="2780853"/>
            <a:chOff x="6785086" y="1658796"/>
            <a:chExt cx="2450569" cy="3540408"/>
          </a:xfrm>
        </p:grpSpPr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A6D5C312-A8A9-4EFB-99BA-569977E9E44C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112" name="Прямоугольник: скругленные углы 111">
                <a:extLst>
                  <a:ext uri="{FF2B5EF4-FFF2-40B4-BE49-F238E27FC236}">
                    <a16:creationId xmlns:a16="http://schemas.microsoft.com/office/drawing/2014/main" id="{F4BEFA91-AE53-4CA1-A901-DEDC2888CDA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13" name="Прямая соединительная линия 112">
                <a:extLst>
                  <a:ext uri="{FF2B5EF4-FFF2-40B4-BE49-F238E27FC236}">
                    <a16:creationId xmlns:a16="http://schemas.microsoft.com/office/drawing/2014/main" id="{234074CA-9B78-427C-BA74-9EB1B5F35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4" name="Рисунок 113">
                <a:extLst>
                  <a:ext uri="{FF2B5EF4-FFF2-40B4-BE49-F238E27FC236}">
                    <a16:creationId xmlns:a16="http://schemas.microsoft.com/office/drawing/2014/main" id="{2D769DA3-2F71-43A4-8B75-1FA1E633F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A6080F-ACF2-441E-87D9-5EABF9E64786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2FC2009-BB92-4291-8684-42788A2A1113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BE1232F5-49F6-46A7-BB6A-82763477E4BE}"/>
              </a:ext>
            </a:extLst>
          </p:cNvPr>
          <p:cNvGrpSpPr/>
          <p:nvPr/>
        </p:nvGrpSpPr>
        <p:grpSpPr>
          <a:xfrm rot="897442">
            <a:off x="750370" y="1449562"/>
            <a:ext cx="1870957" cy="2780853"/>
            <a:chOff x="4070213" y="1627315"/>
            <a:chExt cx="2450569" cy="3540408"/>
          </a:xfrm>
        </p:grpSpPr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6D227125-461A-4C49-9846-F6FB971BE371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62" name="Прямоугольник: скругленные углы 61">
                <a:extLst>
                  <a:ext uri="{FF2B5EF4-FFF2-40B4-BE49-F238E27FC236}">
                    <a16:creationId xmlns:a16="http://schemas.microsoft.com/office/drawing/2014/main" id="{391025B0-0A84-43C7-BFEA-B5CD3FEEA2F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63" name="Прямая соединительная линия 62">
                <a:extLst>
                  <a:ext uri="{FF2B5EF4-FFF2-40B4-BE49-F238E27FC236}">
                    <a16:creationId xmlns:a16="http://schemas.microsoft.com/office/drawing/2014/main" id="{D94A240E-0DE9-4123-AB53-1359B1494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4" name="Рисунок 63">
                <a:extLst>
                  <a:ext uri="{FF2B5EF4-FFF2-40B4-BE49-F238E27FC236}">
                    <a16:creationId xmlns:a16="http://schemas.microsoft.com/office/drawing/2014/main" id="{0C95665F-FE7C-496B-995F-6F98C3787A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3AFA0B7-6269-4E99-9163-CAA66F1160D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9E163AF-53EF-4EC8-BC44-F637FFE74817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D7A15014-EDFB-47B5-AEFE-CAF88FDF5E4C}"/>
              </a:ext>
            </a:extLst>
          </p:cNvPr>
          <p:cNvGrpSpPr/>
          <p:nvPr/>
        </p:nvGrpSpPr>
        <p:grpSpPr>
          <a:xfrm>
            <a:off x="4994413" y="2508028"/>
            <a:ext cx="2450569" cy="3540408"/>
            <a:chOff x="1414540" y="1627315"/>
            <a:chExt cx="2450569" cy="3540408"/>
          </a:xfrm>
        </p:grpSpPr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AAFE8B0B-C430-4868-92B4-C4F8E54B17EA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3DBEA5A5-3E0F-4B81-9298-AD028EE206E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cxnSp>
            <p:nvCxnSpPr>
              <p:cNvPr id="87" name="Прямая соединительная линия 86">
                <a:extLst>
                  <a:ext uri="{FF2B5EF4-FFF2-40B4-BE49-F238E27FC236}">
                    <a16:creationId xmlns:a16="http://schemas.microsoft.com/office/drawing/2014/main" id="{6169AC68-A73C-4839-AF2F-ECC8888E7F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8" name="Рисунок 87">
                <a:extLst>
                  <a:ext uri="{FF2B5EF4-FFF2-40B4-BE49-F238E27FC236}">
                    <a16:creationId xmlns:a16="http://schemas.microsoft.com/office/drawing/2014/main" id="{0A3EA885-853D-459F-B1C3-BFFA84556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D4E538B-1DE7-4C64-9ECA-6A44770775B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099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/>
              </a:p>
              <a:p>
                <a:pPr algn="ctr"/>
                <a:endParaRPr lang="ru-RU" dirty="0"/>
              </a:p>
              <a:p>
                <a:pPr algn="ctr"/>
                <a:endParaRPr lang="ru-RU" dirty="0"/>
              </a:p>
              <a:p>
                <a:pPr algn="ctr"/>
                <a:endParaRPr lang="ru-RU" dirty="0"/>
              </a:p>
              <a:p>
                <a:pPr algn="ctr"/>
                <a:endParaRPr lang="ru-RU" dirty="0"/>
              </a:p>
              <a:p>
                <a:pPr algn="ctr"/>
                <a:endParaRPr lang="ru-RU" dirty="0"/>
              </a:p>
              <a:p>
                <a:pPr algn="ctr"/>
                <a:endParaRPr lang="ru-RU" dirty="0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7F3B7BA-E487-409A-890C-95C70BF13774}"/>
                </a:ext>
              </a:extLst>
            </p:cNvPr>
            <p:cNvSpPr txBox="1"/>
            <p:nvPr/>
          </p:nvSpPr>
          <p:spPr>
            <a:xfrm>
              <a:off x="1583641" y="2552222"/>
              <a:ext cx="1943099" cy="13542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/>
                <a:t> </a:t>
              </a:r>
              <a:r>
                <a:rPr lang="ru-RU" sz="16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dirty="0">
                <a:latin typeface="Montserrat Medium" panose="000006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7925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BBB7E0C-2F4E-4413-A122-4A134983FBE3}"/>
              </a:ext>
            </a:extLst>
          </p:cNvPr>
          <p:cNvGrpSpPr/>
          <p:nvPr/>
        </p:nvGrpSpPr>
        <p:grpSpPr>
          <a:xfrm>
            <a:off x="9748833" y="1295245"/>
            <a:ext cx="1870957" cy="2780853"/>
            <a:chOff x="424542" y="1632857"/>
            <a:chExt cx="2450569" cy="354040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83B27157-B824-4401-A190-1F0E4B9B2051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B22CD02F-9214-4CB3-925A-AE1D5F7D85C6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B3DDB44-120C-4D17-9F26-2CFE58B9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E3A10-BF38-4E51-B725-1E0F2EC482DD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964129" y="1501771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1BA39978-8898-4626-8F48-C1BEF243F1B7}"/>
              </a:ext>
            </a:extLst>
          </p:cNvPr>
          <p:cNvGrpSpPr/>
          <p:nvPr/>
        </p:nvGrpSpPr>
        <p:grpSpPr>
          <a:xfrm rot="20909057">
            <a:off x="797587" y="1341506"/>
            <a:ext cx="1870957" cy="2780853"/>
            <a:chOff x="6785086" y="1658796"/>
            <a:chExt cx="2450569" cy="3540408"/>
          </a:xfrm>
        </p:grpSpPr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A6D5C312-A8A9-4EFB-99BA-569977E9E44C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112" name="Прямоугольник: скругленные углы 111">
                <a:extLst>
                  <a:ext uri="{FF2B5EF4-FFF2-40B4-BE49-F238E27FC236}">
                    <a16:creationId xmlns:a16="http://schemas.microsoft.com/office/drawing/2014/main" id="{F4BEFA91-AE53-4CA1-A901-DEDC2888CDA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13" name="Прямая соединительная линия 112">
                <a:extLst>
                  <a:ext uri="{FF2B5EF4-FFF2-40B4-BE49-F238E27FC236}">
                    <a16:creationId xmlns:a16="http://schemas.microsoft.com/office/drawing/2014/main" id="{234074CA-9B78-427C-BA74-9EB1B5F35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4" name="Рисунок 113">
                <a:extLst>
                  <a:ext uri="{FF2B5EF4-FFF2-40B4-BE49-F238E27FC236}">
                    <a16:creationId xmlns:a16="http://schemas.microsoft.com/office/drawing/2014/main" id="{2D769DA3-2F71-43A4-8B75-1FA1E633F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A6080F-ACF2-441E-87D9-5EABF9E64786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2FC2009-BB92-4291-8684-42788A2A1113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BE1232F5-49F6-46A7-BB6A-82763477E4BE}"/>
              </a:ext>
            </a:extLst>
          </p:cNvPr>
          <p:cNvGrpSpPr/>
          <p:nvPr/>
        </p:nvGrpSpPr>
        <p:grpSpPr>
          <a:xfrm rot="897442">
            <a:off x="750370" y="1449562"/>
            <a:ext cx="1870957" cy="2780853"/>
            <a:chOff x="4070213" y="1627315"/>
            <a:chExt cx="2450569" cy="3540408"/>
          </a:xfrm>
        </p:grpSpPr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6D227125-461A-4C49-9846-F6FB971BE371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62" name="Прямоугольник: скругленные углы 61">
                <a:extLst>
                  <a:ext uri="{FF2B5EF4-FFF2-40B4-BE49-F238E27FC236}">
                    <a16:creationId xmlns:a16="http://schemas.microsoft.com/office/drawing/2014/main" id="{391025B0-0A84-43C7-BFEA-B5CD3FEEA2F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63" name="Прямая соединительная линия 62">
                <a:extLst>
                  <a:ext uri="{FF2B5EF4-FFF2-40B4-BE49-F238E27FC236}">
                    <a16:creationId xmlns:a16="http://schemas.microsoft.com/office/drawing/2014/main" id="{D94A240E-0DE9-4123-AB53-1359B1494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4" name="Рисунок 63">
                <a:extLst>
                  <a:ext uri="{FF2B5EF4-FFF2-40B4-BE49-F238E27FC236}">
                    <a16:creationId xmlns:a16="http://schemas.microsoft.com/office/drawing/2014/main" id="{0C95665F-FE7C-496B-995F-6F98C3787A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3AFA0B7-6269-4E99-9163-CAA66F1160D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9E163AF-53EF-4EC8-BC44-F637FFE74817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8344FABE-C2C8-4C23-A9D0-9A5D1B59C687}"/>
              </a:ext>
            </a:extLst>
          </p:cNvPr>
          <p:cNvGrpSpPr/>
          <p:nvPr/>
        </p:nvGrpSpPr>
        <p:grpSpPr>
          <a:xfrm rot="21321494">
            <a:off x="782276" y="1500638"/>
            <a:ext cx="1870957" cy="2780853"/>
            <a:chOff x="1414540" y="1627315"/>
            <a:chExt cx="2450569" cy="3540408"/>
          </a:xfrm>
        </p:grpSpPr>
        <p:grpSp>
          <p:nvGrpSpPr>
            <p:cNvPr id="116" name="Группа 115">
              <a:extLst>
                <a:ext uri="{FF2B5EF4-FFF2-40B4-BE49-F238E27FC236}">
                  <a16:creationId xmlns:a16="http://schemas.microsoft.com/office/drawing/2014/main" id="{729926B7-9781-49E3-86EF-6AE2CD19780D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118" name="Прямоугольник: скругленные углы 117">
                <a:extLst>
                  <a:ext uri="{FF2B5EF4-FFF2-40B4-BE49-F238E27FC236}">
                    <a16:creationId xmlns:a16="http://schemas.microsoft.com/office/drawing/2014/main" id="{2F146530-1F91-4D45-9AC9-B76EA2B42018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19" name="Прямая соединительная линия 118">
                <a:extLst>
                  <a:ext uri="{FF2B5EF4-FFF2-40B4-BE49-F238E27FC236}">
                    <a16:creationId xmlns:a16="http://schemas.microsoft.com/office/drawing/2014/main" id="{2ED41898-5456-4F5D-9AFC-D38DE035D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0" name="Рисунок 119">
                <a:extLst>
                  <a:ext uri="{FF2B5EF4-FFF2-40B4-BE49-F238E27FC236}">
                    <a16:creationId xmlns:a16="http://schemas.microsoft.com/office/drawing/2014/main" id="{277A901E-CBA0-4089-87F8-70B8A0375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06902AC-DF2C-46CC-A7CC-4FD5533536B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5BC8360-EFBC-443B-B3DC-A361014BFB0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7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964129" y="1501771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1BA39978-8898-4626-8F48-C1BEF243F1B7}"/>
              </a:ext>
            </a:extLst>
          </p:cNvPr>
          <p:cNvGrpSpPr/>
          <p:nvPr/>
        </p:nvGrpSpPr>
        <p:grpSpPr>
          <a:xfrm rot="20909057">
            <a:off x="797587" y="1341506"/>
            <a:ext cx="1870957" cy="2780853"/>
            <a:chOff x="6785086" y="1658796"/>
            <a:chExt cx="2450569" cy="3540408"/>
          </a:xfrm>
        </p:grpSpPr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A6D5C312-A8A9-4EFB-99BA-569977E9E44C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112" name="Прямоугольник: скругленные углы 111">
                <a:extLst>
                  <a:ext uri="{FF2B5EF4-FFF2-40B4-BE49-F238E27FC236}">
                    <a16:creationId xmlns:a16="http://schemas.microsoft.com/office/drawing/2014/main" id="{F4BEFA91-AE53-4CA1-A901-DEDC2888CDA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13" name="Прямая соединительная линия 112">
                <a:extLst>
                  <a:ext uri="{FF2B5EF4-FFF2-40B4-BE49-F238E27FC236}">
                    <a16:creationId xmlns:a16="http://schemas.microsoft.com/office/drawing/2014/main" id="{234074CA-9B78-427C-BA74-9EB1B5F35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4" name="Рисунок 113">
                <a:extLst>
                  <a:ext uri="{FF2B5EF4-FFF2-40B4-BE49-F238E27FC236}">
                    <a16:creationId xmlns:a16="http://schemas.microsoft.com/office/drawing/2014/main" id="{2D769DA3-2F71-43A4-8B75-1FA1E633F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A6080F-ACF2-441E-87D9-5EABF9E64786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2FC2009-BB92-4291-8684-42788A2A1113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BE1232F5-49F6-46A7-BB6A-82763477E4BE}"/>
              </a:ext>
            </a:extLst>
          </p:cNvPr>
          <p:cNvGrpSpPr/>
          <p:nvPr/>
        </p:nvGrpSpPr>
        <p:grpSpPr>
          <a:xfrm rot="897442">
            <a:off x="750370" y="1449562"/>
            <a:ext cx="1870957" cy="2780853"/>
            <a:chOff x="4070213" y="1627315"/>
            <a:chExt cx="2450569" cy="3540408"/>
          </a:xfrm>
        </p:grpSpPr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6D227125-461A-4C49-9846-F6FB971BE371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62" name="Прямоугольник: скругленные углы 61">
                <a:extLst>
                  <a:ext uri="{FF2B5EF4-FFF2-40B4-BE49-F238E27FC236}">
                    <a16:creationId xmlns:a16="http://schemas.microsoft.com/office/drawing/2014/main" id="{391025B0-0A84-43C7-BFEA-B5CD3FEEA2F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63" name="Прямая соединительная линия 62">
                <a:extLst>
                  <a:ext uri="{FF2B5EF4-FFF2-40B4-BE49-F238E27FC236}">
                    <a16:creationId xmlns:a16="http://schemas.microsoft.com/office/drawing/2014/main" id="{D94A240E-0DE9-4123-AB53-1359B1494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4" name="Рисунок 63">
                <a:extLst>
                  <a:ext uri="{FF2B5EF4-FFF2-40B4-BE49-F238E27FC236}">
                    <a16:creationId xmlns:a16="http://schemas.microsoft.com/office/drawing/2014/main" id="{0C95665F-FE7C-496B-995F-6F98C3787A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3AFA0B7-6269-4E99-9163-CAA66F1160D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9E163AF-53EF-4EC8-BC44-F637FFE74817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8344FABE-C2C8-4C23-A9D0-9A5D1B59C687}"/>
              </a:ext>
            </a:extLst>
          </p:cNvPr>
          <p:cNvGrpSpPr/>
          <p:nvPr/>
        </p:nvGrpSpPr>
        <p:grpSpPr>
          <a:xfrm rot="21321494">
            <a:off x="782276" y="1500638"/>
            <a:ext cx="1870957" cy="2780853"/>
            <a:chOff x="1414540" y="1627315"/>
            <a:chExt cx="2450569" cy="3540408"/>
          </a:xfrm>
        </p:grpSpPr>
        <p:grpSp>
          <p:nvGrpSpPr>
            <p:cNvPr id="116" name="Группа 115">
              <a:extLst>
                <a:ext uri="{FF2B5EF4-FFF2-40B4-BE49-F238E27FC236}">
                  <a16:creationId xmlns:a16="http://schemas.microsoft.com/office/drawing/2014/main" id="{729926B7-9781-49E3-86EF-6AE2CD19780D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118" name="Прямоугольник: скругленные углы 117">
                <a:extLst>
                  <a:ext uri="{FF2B5EF4-FFF2-40B4-BE49-F238E27FC236}">
                    <a16:creationId xmlns:a16="http://schemas.microsoft.com/office/drawing/2014/main" id="{2F146530-1F91-4D45-9AC9-B76EA2B42018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19" name="Прямая соединительная линия 118">
                <a:extLst>
                  <a:ext uri="{FF2B5EF4-FFF2-40B4-BE49-F238E27FC236}">
                    <a16:creationId xmlns:a16="http://schemas.microsoft.com/office/drawing/2014/main" id="{2ED41898-5456-4F5D-9AFC-D38DE035D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0" name="Рисунок 119">
                <a:extLst>
                  <a:ext uri="{FF2B5EF4-FFF2-40B4-BE49-F238E27FC236}">
                    <a16:creationId xmlns:a16="http://schemas.microsoft.com/office/drawing/2014/main" id="{277A901E-CBA0-4089-87F8-70B8A0375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06902AC-DF2C-46CC-A7CC-4FD5533536B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5BC8360-EFBC-443B-B3DC-A361014BFB0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99ACF818-F8DD-4500-991C-FE0C3BE660DF}"/>
              </a:ext>
            </a:extLst>
          </p:cNvPr>
          <p:cNvGrpSpPr/>
          <p:nvPr/>
        </p:nvGrpSpPr>
        <p:grpSpPr>
          <a:xfrm>
            <a:off x="4978665" y="2508028"/>
            <a:ext cx="2450569" cy="3540408"/>
            <a:chOff x="424542" y="1632857"/>
            <a:chExt cx="2450569" cy="3540408"/>
          </a:xfrm>
        </p:grpSpPr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BCBCCE93-FE85-4232-9AF0-4EFAA447C663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5" name="Прямая соединительная линия 84">
              <a:extLst>
                <a:ext uri="{FF2B5EF4-FFF2-40B4-BE49-F238E27FC236}">
                  <a16:creationId xmlns:a16="http://schemas.microsoft.com/office/drawing/2014/main" id="{8067B691-6068-4936-A589-DEE29109EECD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id="{90CD41D8-4818-441A-A6C6-6D55CBED1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839AF75-5D2D-4679-957E-8F14C5E13DD1}"/>
                </a:ext>
              </a:extLst>
            </p:cNvPr>
            <p:cNvSpPr txBox="1"/>
            <p:nvPr/>
          </p:nvSpPr>
          <p:spPr>
            <a:xfrm>
              <a:off x="636814" y="2538425"/>
              <a:ext cx="1943099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939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542629" y="4450882"/>
            <a:ext cx="670618" cy="3420152"/>
          </a:xfrm>
          <a:prstGeom prst="rect">
            <a:avLst/>
          </a:prstGeom>
        </p:spPr>
      </p:pic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 rot="613577">
            <a:off x="863858" y="1449564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 rot="21113416">
            <a:off x="863857" y="1379316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 rot="336349">
            <a:off x="1006233" y="1456964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 rot="20492038">
            <a:off x="943241" y="1449563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964129" y="1501771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1BA39978-8898-4626-8F48-C1BEF243F1B7}"/>
              </a:ext>
            </a:extLst>
          </p:cNvPr>
          <p:cNvGrpSpPr/>
          <p:nvPr/>
        </p:nvGrpSpPr>
        <p:grpSpPr>
          <a:xfrm rot="20909057">
            <a:off x="797587" y="1341506"/>
            <a:ext cx="1870957" cy="2780853"/>
            <a:chOff x="6785086" y="1658796"/>
            <a:chExt cx="2450569" cy="3540408"/>
          </a:xfrm>
        </p:grpSpPr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A6D5C312-A8A9-4EFB-99BA-569977E9E44C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112" name="Прямоугольник: скругленные углы 111">
                <a:extLst>
                  <a:ext uri="{FF2B5EF4-FFF2-40B4-BE49-F238E27FC236}">
                    <a16:creationId xmlns:a16="http://schemas.microsoft.com/office/drawing/2014/main" id="{F4BEFA91-AE53-4CA1-A901-DEDC2888CDA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13" name="Прямая соединительная линия 112">
                <a:extLst>
                  <a:ext uri="{FF2B5EF4-FFF2-40B4-BE49-F238E27FC236}">
                    <a16:creationId xmlns:a16="http://schemas.microsoft.com/office/drawing/2014/main" id="{234074CA-9B78-427C-BA74-9EB1B5F35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4" name="Рисунок 113">
                <a:extLst>
                  <a:ext uri="{FF2B5EF4-FFF2-40B4-BE49-F238E27FC236}">
                    <a16:creationId xmlns:a16="http://schemas.microsoft.com/office/drawing/2014/main" id="{2D769DA3-2F71-43A4-8B75-1FA1E633F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A6080F-ACF2-441E-87D9-5EABF9E64786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2FC2009-BB92-4291-8684-42788A2A1113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BE1232F5-49F6-46A7-BB6A-82763477E4BE}"/>
              </a:ext>
            </a:extLst>
          </p:cNvPr>
          <p:cNvGrpSpPr/>
          <p:nvPr/>
        </p:nvGrpSpPr>
        <p:grpSpPr>
          <a:xfrm rot="897442">
            <a:off x="750370" y="1449562"/>
            <a:ext cx="1870957" cy="2780853"/>
            <a:chOff x="4070213" y="1627315"/>
            <a:chExt cx="2450569" cy="3540408"/>
          </a:xfrm>
        </p:grpSpPr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6D227125-461A-4C49-9846-F6FB971BE371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62" name="Прямоугольник: скругленные углы 61">
                <a:extLst>
                  <a:ext uri="{FF2B5EF4-FFF2-40B4-BE49-F238E27FC236}">
                    <a16:creationId xmlns:a16="http://schemas.microsoft.com/office/drawing/2014/main" id="{391025B0-0A84-43C7-BFEA-B5CD3FEEA2F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63" name="Прямая соединительная линия 62">
                <a:extLst>
                  <a:ext uri="{FF2B5EF4-FFF2-40B4-BE49-F238E27FC236}">
                    <a16:creationId xmlns:a16="http://schemas.microsoft.com/office/drawing/2014/main" id="{D94A240E-0DE9-4123-AB53-1359B1494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4" name="Рисунок 63">
                <a:extLst>
                  <a:ext uri="{FF2B5EF4-FFF2-40B4-BE49-F238E27FC236}">
                    <a16:creationId xmlns:a16="http://schemas.microsoft.com/office/drawing/2014/main" id="{0C95665F-FE7C-496B-995F-6F98C3787A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3AFA0B7-6269-4E99-9163-CAA66F1160D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9E163AF-53EF-4EC8-BC44-F637FFE74817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8344FABE-C2C8-4C23-A9D0-9A5D1B59C687}"/>
              </a:ext>
            </a:extLst>
          </p:cNvPr>
          <p:cNvGrpSpPr/>
          <p:nvPr/>
        </p:nvGrpSpPr>
        <p:grpSpPr>
          <a:xfrm rot="21321494">
            <a:off x="782276" y="1500638"/>
            <a:ext cx="1870957" cy="2780853"/>
            <a:chOff x="1414540" y="1627315"/>
            <a:chExt cx="2450569" cy="3540408"/>
          </a:xfrm>
        </p:grpSpPr>
        <p:grpSp>
          <p:nvGrpSpPr>
            <p:cNvPr id="116" name="Группа 115">
              <a:extLst>
                <a:ext uri="{FF2B5EF4-FFF2-40B4-BE49-F238E27FC236}">
                  <a16:creationId xmlns:a16="http://schemas.microsoft.com/office/drawing/2014/main" id="{729926B7-9781-49E3-86EF-6AE2CD19780D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118" name="Прямоугольник: скругленные углы 117">
                <a:extLst>
                  <a:ext uri="{FF2B5EF4-FFF2-40B4-BE49-F238E27FC236}">
                    <a16:creationId xmlns:a16="http://schemas.microsoft.com/office/drawing/2014/main" id="{2F146530-1F91-4D45-9AC9-B76EA2B42018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19" name="Прямая соединительная линия 118">
                <a:extLst>
                  <a:ext uri="{FF2B5EF4-FFF2-40B4-BE49-F238E27FC236}">
                    <a16:creationId xmlns:a16="http://schemas.microsoft.com/office/drawing/2014/main" id="{2ED41898-5456-4F5D-9AFC-D38DE035D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0" name="Рисунок 119">
                <a:extLst>
                  <a:ext uri="{FF2B5EF4-FFF2-40B4-BE49-F238E27FC236}">
                    <a16:creationId xmlns:a16="http://schemas.microsoft.com/office/drawing/2014/main" id="{277A901E-CBA0-4089-87F8-70B8A0375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06902AC-DF2C-46CC-A7CC-4FD5533536B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5BC8360-EFBC-443B-B3DC-A361014BFB0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FA4E4F14-C45A-4100-99CC-722C33B9F1DD}"/>
              </a:ext>
            </a:extLst>
          </p:cNvPr>
          <p:cNvGrpSpPr/>
          <p:nvPr/>
        </p:nvGrpSpPr>
        <p:grpSpPr>
          <a:xfrm rot="480567">
            <a:off x="871221" y="1538196"/>
            <a:ext cx="1870957" cy="2780853"/>
            <a:chOff x="424542" y="1632857"/>
            <a:chExt cx="2450569" cy="3540408"/>
          </a:xfrm>
        </p:grpSpPr>
        <p:sp>
          <p:nvSpPr>
            <p:cNvPr id="89" name="Прямоугольник: скругленные углы 88">
              <a:extLst>
                <a:ext uri="{FF2B5EF4-FFF2-40B4-BE49-F238E27FC236}">
                  <a16:creationId xmlns:a16="http://schemas.microsoft.com/office/drawing/2014/main" id="{99072B61-C32B-4E60-BBC6-CD452894DFF4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122" name="Прямая соединительная линия 121">
              <a:extLst>
                <a:ext uri="{FF2B5EF4-FFF2-40B4-BE49-F238E27FC236}">
                  <a16:creationId xmlns:a16="http://schemas.microsoft.com/office/drawing/2014/main" id="{99817E27-41CE-4C85-9F46-B6960A6FAE2A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" name="Рисунок 122">
              <a:extLst>
                <a:ext uri="{FF2B5EF4-FFF2-40B4-BE49-F238E27FC236}">
                  <a16:creationId xmlns:a16="http://schemas.microsoft.com/office/drawing/2014/main" id="{6F927956-B943-481F-A614-63235EEEF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7E8172C-0DC1-47F5-B44E-2F536809FBD4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9371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AE32723-2855-48C6-8B20-D2F3116995A0}"/>
              </a:ext>
            </a:extLst>
          </p:cNvPr>
          <p:cNvSpPr/>
          <p:nvPr/>
        </p:nvSpPr>
        <p:spPr>
          <a:xfrm>
            <a:off x="2734815" y="211999"/>
            <a:ext cx="6515100" cy="571500"/>
          </a:xfrm>
          <a:prstGeom prst="roundRect">
            <a:avLst>
              <a:gd name="adj" fmla="val 47778"/>
            </a:avLst>
          </a:prstGeom>
          <a:solidFill>
            <a:srgbClr val="DA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Montserrat SemiBold" panose="00000700000000000000" pitchFamily="2" charset="-52"/>
              </a:rPr>
              <a:t>Верны ли следующие суждения о патриотизме?</a:t>
            </a:r>
            <a:endParaRPr lang="ru-RU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970065" y="4494372"/>
            <a:ext cx="670618" cy="3420152"/>
          </a:xfrm>
          <a:prstGeom prst="rect">
            <a:avLst/>
          </a:prstGeom>
        </p:spPr>
      </p:pic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2741C107-5A55-4540-AF45-E08E367E6580}"/>
              </a:ext>
            </a:extLst>
          </p:cNvPr>
          <p:cNvGrpSpPr/>
          <p:nvPr/>
        </p:nvGrpSpPr>
        <p:grpSpPr>
          <a:xfrm>
            <a:off x="6817254" y="3894260"/>
            <a:ext cx="1870957" cy="2780853"/>
            <a:chOff x="-5715002" y="5616930"/>
            <a:chExt cx="2450569" cy="3540408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EF4CE483-0964-4748-A1B1-AB36A5E617B1}"/>
                </a:ext>
              </a:extLst>
            </p:cNvPr>
            <p:cNvGrpSpPr/>
            <p:nvPr/>
          </p:nvGrpSpPr>
          <p:grpSpPr>
            <a:xfrm>
              <a:off x="-5715002" y="5616930"/>
              <a:ext cx="2450569" cy="3540408"/>
              <a:chOff x="424542" y="1632857"/>
              <a:chExt cx="2450569" cy="3540408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CA1E49B-1B19-4C52-9A4B-E27060A5752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82363615-E9F8-4A50-B0FE-CD994BD48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A2059B07-41AF-463B-9BA1-16A090BE2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DBF6B2C-7767-40F5-A90E-5194AA967D0B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D85B27-5AE2-49A9-B8EB-A1DEDE66D84E}"/>
                </a:ext>
              </a:extLst>
            </p:cNvPr>
            <p:cNvSpPr txBox="1"/>
            <p:nvPr/>
          </p:nvSpPr>
          <p:spPr>
            <a:xfrm>
              <a:off x="-5502731" y="6380968"/>
              <a:ext cx="1943100" cy="2703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</a:rPr>
                <a:t>Патриотизм – это бескорыстная любовь и служение Родине, готовность к самопожертвованию ради ее блага или спасения.</a:t>
              </a:r>
              <a:endParaRPr lang="ru-RU" sz="1200" dirty="0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C466A8A2-F8D5-4A0A-A521-68EC5A5E1772}"/>
              </a:ext>
            </a:extLst>
          </p:cNvPr>
          <p:cNvGrpSpPr/>
          <p:nvPr/>
        </p:nvGrpSpPr>
        <p:grpSpPr>
          <a:xfrm>
            <a:off x="107921" y="969083"/>
            <a:ext cx="1870957" cy="2780853"/>
            <a:chOff x="-4301980" y="1627315"/>
            <a:chExt cx="2450569" cy="3540408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92674C8-F1A0-4D65-93E8-B1433F2CC40C}"/>
                </a:ext>
              </a:extLst>
            </p:cNvPr>
            <p:cNvGrpSpPr/>
            <p:nvPr/>
          </p:nvGrpSpPr>
          <p:grpSpPr>
            <a:xfrm>
              <a:off x="-4301980" y="1627315"/>
              <a:ext cx="2450569" cy="3540408"/>
              <a:chOff x="424542" y="1632857"/>
              <a:chExt cx="2450569" cy="3540408"/>
            </a:xfrm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3F30DC02-4607-44ED-A250-7C7AF1B3F56B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145F0D4-7A1F-4E7D-BC18-452854995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17E997D0-18D5-44FD-B1E1-2C135F191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3D15BD7-84B1-4084-B078-23749F72D3D9}"/>
                  </a:ext>
                </a:extLst>
              </p:cNvPr>
              <p:cNvSpPr txBox="1"/>
              <p:nvPr/>
            </p:nvSpPr>
            <p:spPr>
              <a:xfrm>
                <a:off x="636814" y="2538424"/>
                <a:ext cx="1943100" cy="35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Montserrat Medium" panose="00000600000000000000" pitchFamily="2" charset="-52"/>
                  </a:rPr>
                  <a:t> 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CB7A8A-E0FE-4455-A998-8E0EE2A1F607}"/>
                </a:ext>
              </a:extLst>
            </p:cNvPr>
            <p:cNvSpPr txBox="1"/>
            <p:nvPr/>
          </p:nvSpPr>
          <p:spPr>
            <a:xfrm>
              <a:off x="-4054940" y="2532882"/>
              <a:ext cx="1951501" cy="2468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– это стремление трудиться для процветания Родины,  чтобы государство было самым авторитетным, самым мощным  в мире.</a:t>
              </a:r>
              <a:endParaRPr lang="ru-RU" sz="1200" dirty="0"/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FC304855-3284-4F19-89F6-F71D65CD8E9C}"/>
              </a:ext>
            </a:extLst>
          </p:cNvPr>
          <p:cNvGrpSpPr/>
          <p:nvPr/>
        </p:nvGrpSpPr>
        <p:grpSpPr>
          <a:xfrm>
            <a:off x="4843023" y="3880302"/>
            <a:ext cx="1870957" cy="2780853"/>
            <a:chOff x="15022285" y="1587359"/>
            <a:chExt cx="2450569" cy="354040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654FEE4-8B04-48AE-A3DD-651F3E90FFE1}"/>
                </a:ext>
              </a:extLst>
            </p:cNvPr>
            <p:cNvGrpSpPr/>
            <p:nvPr/>
          </p:nvGrpSpPr>
          <p:grpSpPr>
            <a:xfrm>
              <a:off x="15022285" y="1587359"/>
              <a:ext cx="2450569" cy="3540408"/>
              <a:chOff x="424542" y="1632857"/>
              <a:chExt cx="2450569" cy="3540408"/>
            </a:xfrm>
          </p:grpSpPr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1D13F338-0358-4BF3-8E3C-0C4CBE25A53F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95" name="Прямая соединительная линия 94">
                <a:extLst>
                  <a:ext uri="{FF2B5EF4-FFF2-40B4-BE49-F238E27FC236}">
                    <a16:creationId xmlns:a16="http://schemas.microsoft.com/office/drawing/2014/main" id="{4403063B-5770-4074-965E-2A17498EB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BA0DFE20-3686-4886-9BA5-A582F5667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D451F30-E99C-45EC-AEAC-359D0226FF18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05F4CE-C31D-446F-8BB1-31EF4947AF48}"/>
                </a:ext>
              </a:extLst>
            </p:cNvPr>
            <p:cNvSpPr txBox="1"/>
            <p:nvPr/>
          </p:nvSpPr>
          <p:spPr>
            <a:xfrm>
              <a:off x="15234556" y="2533620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возвышает личность, если он сопряжен с представлением о национальной исключительности своего народа.</a:t>
              </a:r>
              <a:endParaRPr lang="ru-RU" sz="1200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4C09CFBA-75A7-4B40-9E88-9C8547E49ADD}"/>
              </a:ext>
            </a:extLst>
          </p:cNvPr>
          <p:cNvGrpSpPr/>
          <p:nvPr/>
        </p:nvGrpSpPr>
        <p:grpSpPr>
          <a:xfrm>
            <a:off x="2856406" y="3857748"/>
            <a:ext cx="1870957" cy="2780853"/>
            <a:chOff x="12276518" y="1587359"/>
            <a:chExt cx="2450569" cy="3540408"/>
          </a:xfrm>
        </p:grpSpPr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45C0BD7-7A64-4364-B735-606C5F0FD935}"/>
                </a:ext>
              </a:extLst>
            </p:cNvPr>
            <p:cNvGrpSpPr/>
            <p:nvPr/>
          </p:nvGrpSpPr>
          <p:grpSpPr>
            <a:xfrm>
              <a:off x="12276518" y="1587359"/>
              <a:ext cx="2450569" cy="3540408"/>
              <a:chOff x="424542" y="1632857"/>
              <a:chExt cx="2450569" cy="3540408"/>
            </a:xfrm>
          </p:grpSpPr>
          <p:sp>
            <p:nvSpPr>
              <p:cNvPr id="100" name="Прямоугольник: скругленные углы 99">
                <a:extLst>
                  <a:ext uri="{FF2B5EF4-FFF2-40B4-BE49-F238E27FC236}">
                    <a16:creationId xmlns:a16="http://schemas.microsoft.com/office/drawing/2014/main" id="{2E2DC121-2B23-4ADE-BCCA-3B5E73736B1C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FFDE4EBF-D04F-48D0-BDE9-E3C37619C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5BE752D4-BE28-4F36-893B-8DA7B1E4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730DDFA-9A34-4CAE-B5B5-57C5F7D9440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BF5AB6-7CAC-42E7-9A82-11FC606499BB}"/>
                </a:ext>
              </a:extLst>
            </p:cNvPr>
            <p:cNvSpPr txBox="1"/>
            <p:nvPr/>
          </p:nvSpPr>
          <p:spPr>
            <a:xfrm>
              <a:off x="12488789" y="2552221"/>
              <a:ext cx="1943100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Подлинный патриот не может испытывать стыд за свою страну.</a:t>
              </a:r>
              <a:endParaRPr lang="ru-RU" sz="1200" dirty="0"/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A37BB1-33E1-43CF-A0A7-A3062386B8BD}"/>
              </a:ext>
            </a:extLst>
          </p:cNvPr>
          <p:cNvGrpSpPr/>
          <p:nvPr/>
        </p:nvGrpSpPr>
        <p:grpSpPr>
          <a:xfrm>
            <a:off x="10239204" y="960404"/>
            <a:ext cx="1870957" cy="2780853"/>
            <a:chOff x="9591155" y="1628106"/>
            <a:chExt cx="2450569" cy="3540408"/>
          </a:xfrm>
        </p:grpSpPr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78B154EA-93D7-4F46-9930-88F5DF876B4E}"/>
                </a:ext>
              </a:extLst>
            </p:cNvPr>
            <p:cNvGrpSpPr/>
            <p:nvPr/>
          </p:nvGrpSpPr>
          <p:grpSpPr>
            <a:xfrm>
              <a:off x="9591155" y="1628106"/>
              <a:ext cx="2450569" cy="3540408"/>
              <a:chOff x="424542" y="1632857"/>
              <a:chExt cx="2450569" cy="3540408"/>
            </a:xfrm>
          </p:grpSpPr>
          <p:sp>
            <p:nvSpPr>
              <p:cNvPr id="106" name="Прямоугольник: скругленные углы 105">
                <a:extLst>
                  <a:ext uri="{FF2B5EF4-FFF2-40B4-BE49-F238E27FC236}">
                    <a16:creationId xmlns:a16="http://schemas.microsoft.com/office/drawing/2014/main" id="{CF5C9179-DF27-46F8-8330-3F67D988B5B7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C848A831-440F-4248-BB81-BF340BFD08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36EBAF70-8A08-42B0-8F65-AD7FCD4C5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2EBE5C-313B-4F3F-B5B5-7DCE79C10522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8DE90A9-05FA-4968-B92D-D3046B11BEEA}"/>
                </a:ext>
              </a:extLst>
            </p:cNvPr>
            <p:cNvSpPr txBox="1"/>
            <p:nvPr/>
          </p:nvSpPr>
          <p:spPr>
            <a:xfrm>
              <a:off x="9803426" y="2552579"/>
              <a:ext cx="1943100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проявляется только тогда, когда человек всем доволен, и ему не хочется критиковать общественные недостатки.</a:t>
              </a:r>
              <a:endParaRPr lang="ru-RU" sz="1200" dirty="0"/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1BA39978-8898-4626-8F48-C1BEF243F1B7}"/>
              </a:ext>
            </a:extLst>
          </p:cNvPr>
          <p:cNvGrpSpPr/>
          <p:nvPr/>
        </p:nvGrpSpPr>
        <p:grpSpPr>
          <a:xfrm>
            <a:off x="2107983" y="964215"/>
            <a:ext cx="1870957" cy="2780853"/>
            <a:chOff x="6785086" y="1658796"/>
            <a:chExt cx="2450569" cy="3540408"/>
          </a:xfrm>
        </p:grpSpPr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A6D5C312-A8A9-4EFB-99BA-569977E9E44C}"/>
                </a:ext>
              </a:extLst>
            </p:cNvPr>
            <p:cNvGrpSpPr/>
            <p:nvPr/>
          </p:nvGrpSpPr>
          <p:grpSpPr>
            <a:xfrm>
              <a:off x="6785086" y="1658796"/>
              <a:ext cx="2450569" cy="3540408"/>
              <a:chOff x="424542" y="1632857"/>
              <a:chExt cx="2450569" cy="3540408"/>
            </a:xfrm>
          </p:grpSpPr>
          <p:sp>
            <p:nvSpPr>
              <p:cNvPr id="112" name="Прямоугольник: скругленные углы 111">
                <a:extLst>
                  <a:ext uri="{FF2B5EF4-FFF2-40B4-BE49-F238E27FC236}">
                    <a16:creationId xmlns:a16="http://schemas.microsoft.com/office/drawing/2014/main" id="{F4BEFA91-AE53-4CA1-A901-DEDC2888CDAD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cxnSp>
            <p:nvCxnSpPr>
              <p:cNvPr id="113" name="Прямая соединительная линия 112">
                <a:extLst>
                  <a:ext uri="{FF2B5EF4-FFF2-40B4-BE49-F238E27FC236}">
                    <a16:creationId xmlns:a16="http://schemas.microsoft.com/office/drawing/2014/main" id="{234074CA-9B78-427C-BA74-9EB1B5F35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4" name="Рисунок 113">
                <a:extLst>
                  <a:ext uri="{FF2B5EF4-FFF2-40B4-BE49-F238E27FC236}">
                    <a16:creationId xmlns:a16="http://schemas.microsoft.com/office/drawing/2014/main" id="{2D769DA3-2F71-43A4-8B75-1FA1E633F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A6080F-ACF2-441E-87D9-5EABF9E64786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2FC2009-BB92-4291-8684-42788A2A1113}"/>
                </a:ext>
              </a:extLst>
            </p:cNvPr>
            <p:cNvSpPr txBox="1"/>
            <p:nvPr/>
          </p:nvSpPr>
          <p:spPr>
            <a:xfrm>
              <a:off x="6997355" y="2538845"/>
              <a:ext cx="1943101" cy="246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Патриотизм — это преданность  Отечеству, гордость за его прошлое и настоящее, стремление защищать его интересы.</a:t>
              </a:r>
              <a:endParaRPr lang="ru-RU" sz="12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BE1232F5-49F6-46A7-BB6A-82763477E4BE}"/>
              </a:ext>
            </a:extLst>
          </p:cNvPr>
          <p:cNvGrpSpPr/>
          <p:nvPr/>
        </p:nvGrpSpPr>
        <p:grpSpPr>
          <a:xfrm>
            <a:off x="4132923" y="986537"/>
            <a:ext cx="1870957" cy="2780853"/>
            <a:chOff x="4070213" y="1627315"/>
            <a:chExt cx="2450569" cy="3540408"/>
          </a:xfrm>
        </p:grpSpPr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6D227125-461A-4C49-9846-F6FB971BE371}"/>
                </a:ext>
              </a:extLst>
            </p:cNvPr>
            <p:cNvGrpSpPr/>
            <p:nvPr/>
          </p:nvGrpSpPr>
          <p:grpSpPr>
            <a:xfrm>
              <a:off x="4070213" y="1627315"/>
              <a:ext cx="2450569" cy="3540408"/>
              <a:chOff x="424542" y="1632857"/>
              <a:chExt cx="2450569" cy="3540408"/>
            </a:xfrm>
          </p:grpSpPr>
          <p:sp>
            <p:nvSpPr>
              <p:cNvPr id="62" name="Прямоугольник: скругленные углы 61">
                <a:extLst>
                  <a:ext uri="{FF2B5EF4-FFF2-40B4-BE49-F238E27FC236}">
                    <a16:creationId xmlns:a16="http://schemas.microsoft.com/office/drawing/2014/main" id="{391025B0-0A84-43C7-BFEA-B5CD3FEEA2F6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63" name="Прямая соединительная линия 62">
                <a:extLst>
                  <a:ext uri="{FF2B5EF4-FFF2-40B4-BE49-F238E27FC236}">
                    <a16:creationId xmlns:a16="http://schemas.microsoft.com/office/drawing/2014/main" id="{D94A240E-0DE9-4123-AB53-1359B1494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4" name="Рисунок 63">
                <a:extLst>
                  <a:ext uri="{FF2B5EF4-FFF2-40B4-BE49-F238E27FC236}">
                    <a16:creationId xmlns:a16="http://schemas.microsoft.com/office/drawing/2014/main" id="{0C95665F-FE7C-496B-995F-6F98C3787A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3AFA0B7-6269-4E99-9163-CAA66F1160D4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39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9E163AF-53EF-4EC8-BC44-F637FFE74817}"/>
                </a:ext>
              </a:extLst>
            </p:cNvPr>
            <p:cNvSpPr txBox="1"/>
            <p:nvPr/>
          </p:nvSpPr>
          <p:spPr>
            <a:xfrm>
              <a:off x="4282482" y="2538844"/>
              <a:ext cx="1943101" cy="1528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effectLst/>
                  <a:latin typeface="Montserrat Medium" panose="00000600000000000000" pitchFamily="2" charset="-52"/>
                  <a:ea typeface="Times New Roman" panose="02020603050405020304" pitchFamily="18" charset="0"/>
                </a:rPr>
                <a:t>Патриотизм можно проявлять только в тяжёлое для страны время.</a:t>
              </a:r>
              <a:endParaRPr lang="ru-RU" sz="1200" dirty="0"/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8344FABE-C2C8-4C23-A9D0-9A5D1B59C687}"/>
              </a:ext>
            </a:extLst>
          </p:cNvPr>
          <p:cNvGrpSpPr/>
          <p:nvPr/>
        </p:nvGrpSpPr>
        <p:grpSpPr>
          <a:xfrm>
            <a:off x="6165943" y="976935"/>
            <a:ext cx="1870957" cy="2780853"/>
            <a:chOff x="1414540" y="1627315"/>
            <a:chExt cx="2450569" cy="3540408"/>
          </a:xfrm>
        </p:grpSpPr>
        <p:grpSp>
          <p:nvGrpSpPr>
            <p:cNvPr id="116" name="Группа 115">
              <a:extLst>
                <a:ext uri="{FF2B5EF4-FFF2-40B4-BE49-F238E27FC236}">
                  <a16:creationId xmlns:a16="http://schemas.microsoft.com/office/drawing/2014/main" id="{729926B7-9781-49E3-86EF-6AE2CD19780D}"/>
                </a:ext>
              </a:extLst>
            </p:cNvPr>
            <p:cNvGrpSpPr/>
            <p:nvPr/>
          </p:nvGrpSpPr>
          <p:grpSpPr>
            <a:xfrm>
              <a:off x="1414540" y="1627315"/>
              <a:ext cx="2450569" cy="3540408"/>
              <a:chOff x="424542" y="1632857"/>
              <a:chExt cx="2450569" cy="3540408"/>
            </a:xfrm>
          </p:grpSpPr>
          <p:sp>
            <p:nvSpPr>
              <p:cNvPr id="118" name="Прямоугольник: скругленные углы 117">
                <a:extLst>
                  <a:ext uri="{FF2B5EF4-FFF2-40B4-BE49-F238E27FC236}">
                    <a16:creationId xmlns:a16="http://schemas.microsoft.com/office/drawing/2014/main" id="{2F146530-1F91-4D45-9AC9-B76EA2B42018}"/>
                  </a:ext>
                </a:extLst>
              </p:cNvPr>
              <p:cNvSpPr/>
              <p:nvPr/>
            </p:nvSpPr>
            <p:spPr>
              <a:xfrm>
                <a:off x="424542" y="1632857"/>
                <a:ext cx="2450569" cy="3540408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DA40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cxnSp>
            <p:nvCxnSpPr>
              <p:cNvPr id="119" name="Прямая соединительная линия 118">
                <a:extLst>
                  <a:ext uri="{FF2B5EF4-FFF2-40B4-BE49-F238E27FC236}">
                    <a16:creationId xmlns:a16="http://schemas.microsoft.com/office/drawing/2014/main" id="{2ED41898-5456-4F5D-9AFC-D38DE035D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14" y="2367642"/>
                <a:ext cx="1943100" cy="0"/>
              </a:xfrm>
              <a:prstGeom prst="line">
                <a:avLst/>
              </a:prstGeom>
              <a:ln>
                <a:solidFill>
                  <a:srgbClr val="DA40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0" name="Рисунок 119">
                <a:extLst>
                  <a:ext uri="{FF2B5EF4-FFF2-40B4-BE49-F238E27FC236}">
                    <a16:creationId xmlns:a16="http://schemas.microsoft.com/office/drawing/2014/main" id="{277A901E-CBA0-4089-87F8-70B8A0375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4715" y="1810393"/>
                <a:ext cx="605199" cy="508454"/>
              </a:xfrm>
              <a:prstGeom prst="rect">
                <a:avLst/>
              </a:prstGeom>
            </p:spPr>
          </p:pic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06902AC-DF2C-46CC-A7CC-4FD5533536B3}"/>
                  </a:ext>
                </a:extLst>
              </p:cNvPr>
              <p:cNvSpPr txBox="1"/>
              <p:nvPr/>
            </p:nvSpPr>
            <p:spPr>
              <a:xfrm>
                <a:off x="636813" y="2682887"/>
                <a:ext cx="1943100" cy="2037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  <a:p>
                <a:pPr algn="ctr"/>
                <a:endParaRPr lang="ru-RU" sz="1400" dirty="0"/>
              </a:p>
            </p:txBody>
          </p: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5BC8360-EFBC-443B-B3DC-A361014BFB02}"/>
                </a:ext>
              </a:extLst>
            </p:cNvPr>
            <p:cNvSpPr txBox="1"/>
            <p:nvPr/>
          </p:nvSpPr>
          <p:spPr>
            <a:xfrm>
              <a:off x="1583641" y="2552223"/>
              <a:ext cx="1943100" cy="1332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 </a:t>
              </a:r>
              <a:r>
                <a:rPr lang="ru-RU" sz="1200" dirty="0">
                  <a:latin typeface="Montserrat Medium" panose="00000600000000000000" pitchFamily="2" charset="-52"/>
                </a:rPr>
                <a:t>Патриотизм не исключает уважения к другим народам.</a:t>
              </a:r>
              <a:endParaRPr lang="ru-RU" sz="1400" dirty="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FA4E4F14-C45A-4100-99CC-722C33B9F1DD}"/>
              </a:ext>
            </a:extLst>
          </p:cNvPr>
          <p:cNvGrpSpPr/>
          <p:nvPr/>
        </p:nvGrpSpPr>
        <p:grpSpPr>
          <a:xfrm>
            <a:off x="8206182" y="947046"/>
            <a:ext cx="1870957" cy="2780853"/>
            <a:chOff x="424542" y="1632857"/>
            <a:chExt cx="2450569" cy="3540408"/>
          </a:xfrm>
        </p:grpSpPr>
        <p:sp>
          <p:nvSpPr>
            <p:cNvPr id="89" name="Прямоугольник: скругленные углы 88">
              <a:extLst>
                <a:ext uri="{FF2B5EF4-FFF2-40B4-BE49-F238E27FC236}">
                  <a16:creationId xmlns:a16="http://schemas.microsoft.com/office/drawing/2014/main" id="{99072B61-C32B-4E60-BBC6-CD452894DFF4}"/>
                </a:ext>
              </a:extLst>
            </p:cNvPr>
            <p:cNvSpPr/>
            <p:nvPr/>
          </p:nvSpPr>
          <p:spPr>
            <a:xfrm>
              <a:off x="424542" y="1632857"/>
              <a:ext cx="2450569" cy="354040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DA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122" name="Прямая соединительная линия 121">
              <a:extLst>
                <a:ext uri="{FF2B5EF4-FFF2-40B4-BE49-F238E27FC236}">
                  <a16:creationId xmlns:a16="http://schemas.microsoft.com/office/drawing/2014/main" id="{99817E27-41CE-4C85-9F46-B6960A6FAE2A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" y="2367642"/>
              <a:ext cx="1943100" cy="0"/>
            </a:xfrm>
            <a:prstGeom prst="line">
              <a:avLst/>
            </a:prstGeom>
            <a:ln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" name="Рисунок 122">
              <a:extLst>
                <a:ext uri="{FF2B5EF4-FFF2-40B4-BE49-F238E27FC236}">
                  <a16:creationId xmlns:a16="http://schemas.microsoft.com/office/drawing/2014/main" id="{6F927956-B943-481F-A614-63235EEEF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4715" y="1810393"/>
              <a:ext cx="605199" cy="508454"/>
            </a:xfrm>
            <a:prstGeom prst="rect">
              <a:avLst/>
            </a:prstGeom>
          </p:spPr>
        </p:pic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7E8172C-0DC1-47F5-B44E-2F536809FBD4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1763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Патриотизм предполагает хорошее знание отечественной истории и культуры.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7076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6DD8A5-8C2A-431A-88DB-9781425D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970065" y="4494372"/>
            <a:ext cx="670618" cy="3420152"/>
          </a:xfrm>
          <a:prstGeom prst="rect">
            <a:avLst/>
          </a:prstGeom>
        </p:spPr>
      </p:pic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292674C8-F1A0-4D65-93E8-B1433F2CC40C}"/>
              </a:ext>
            </a:extLst>
          </p:cNvPr>
          <p:cNvGrpSpPr/>
          <p:nvPr/>
        </p:nvGrpSpPr>
        <p:grpSpPr>
          <a:xfrm>
            <a:off x="3076884" y="-1079540"/>
            <a:ext cx="5787197" cy="6276691"/>
            <a:chOff x="-1143991" y="2538424"/>
            <a:chExt cx="4116772" cy="5755647"/>
          </a:xfrm>
        </p:grpSpPr>
        <p:pic>
          <p:nvPicPr>
            <p:cNvPr id="90" name="Рисунок 89">
              <a:extLst>
                <a:ext uri="{FF2B5EF4-FFF2-40B4-BE49-F238E27FC236}">
                  <a16:creationId xmlns:a16="http://schemas.microsoft.com/office/drawing/2014/main" id="{17E997D0-18D5-44FD-B1E1-2C135F191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143991" y="4835383"/>
              <a:ext cx="4116772" cy="3458688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3D15BD7-84B1-4084-B078-23749F72D3D9}"/>
                </a:ext>
              </a:extLst>
            </p:cNvPr>
            <p:cNvSpPr txBox="1"/>
            <p:nvPr/>
          </p:nvSpPr>
          <p:spPr>
            <a:xfrm>
              <a:off x="636814" y="2538424"/>
              <a:ext cx="1943100" cy="352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Montserrat Medium" panose="00000600000000000000" pitchFamily="2" charset="-52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7630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E6F8471-2421-47C5-A423-B3EAEB67DFE4}"/>
              </a:ext>
            </a:extLst>
          </p:cNvPr>
          <p:cNvGrpSpPr/>
          <p:nvPr/>
        </p:nvGrpSpPr>
        <p:grpSpPr>
          <a:xfrm>
            <a:off x="160421" y="2341900"/>
            <a:ext cx="3445459" cy="20887517"/>
            <a:chOff x="-5123656" y="2272729"/>
            <a:chExt cx="3445459" cy="20887517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0BEE382D-B0BE-443B-AD3E-014E1F754CA0}"/>
                </a:ext>
              </a:extLst>
            </p:cNvPr>
            <p:cNvGrpSpPr/>
            <p:nvPr/>
          </p:nvGrpSpPr>
          <p:grpSpPr>
            <a:xfrm>
              <a:off x="-5123656" y="9052928"/>
              <a:ext cx="3445459" cy="14107318"/>
              <a:chOff x="7484049" y="-2331720"/>
              <a:chExt cx="2869200" cy="13286448"/>
            </a:xfrm>
          </p:grpSpPr>
          <p:pic>
            <p:nvPicPr>
              <p:cNvPr id="36" name="Рисунок 35">
                <a:extLst>
                  <a:ext uri="{FF2B5EF4-FFF2-40B4-BE49-F238E27FC236}">
                    <a16:creationId xmlns:a16="http://schemas.microsoft.com/office/drawing/2014/main" id="{FA6999EF-8835-4191-B05E-1C1EA8960D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484049" y="6664940"/>
                <a:ext cx="2869200" cy="4289788"/>
              </a:xfrm>
              <a:prstGeom prst="rect">
                <a:avLst/>
              </a:prstGeom>
            </p:spPr>
          </p:pic>
          <p:pic>
            <p:nvPicPr>
              <p:cNvPr id="37" name="Рисунок 36">
                <a:extLst>
                  <a:ext uri="{FF2B5EF4-FFF2-40B4-BE49-F238E27FC236}">
                    <a16:creationId xmlns:a16="http://schemas.microsoft.com/office/drawing/2014/main" id="{69D10B11-F16F-49AF-B400-5E3A73D8F2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0915" t="1452" r="52428" b="-1452"/>
              <a:stretch/>
            </p:blipFill>
            <p:spPr>
              <a:xfrm>
                <a:off x="7643593" y="-2331720"/>
                <a:ext cx="2709656" cy="4798879"/>
              </a:xfrm>
              <a:prstGeom prst="rect">
                <a:avLst/>
              </a:prstGeom>
            </p:spPr>
          </p:pic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E37C38F3-733A-4582-BF02-95129DE6F7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43593" y="2409642"/>
                <a:ext cx="2709656" cy="3962400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8A9F493-706F-4DD4-B41A-13A885D60E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45260" y="2272729"/>
              <a:ext cx="3167063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id="{7C1C282A-6ED6-496E-8E7A-31D73D723778}"/>
              </a:ext>
            </a:extLst>
          </p:cNvPr>
          <p:cNvSpPr/>
          <p:nvPr/>
        </p:nvSpPr>
        <p:spPr>
          <a:xfrm>
            <a:off x="0" y="0"/>
            <a:ext cx="11979639" cy="9783957"/>
          </a:xfrm>
          <a:custGeom>
            <a:avLst/>
            <a:gdLst>
              <a:gd name="connsiteX0" fmla="*/ 246096 w 12192000"/>
              <a:gd name="connsiteY0" fmla="*/ 7877908 h 9230495"/>
              <a:gd name="connsiteX1" fmla="*/ 3724344 w 12192000"/>
              <a:gd name="connsiteY1" fmla="*/ 7877908 h 9230495"/>
              <a:gd name="connsiteX2" fmla="*/ 3724344 w 12192000"/>
              <a:gd name="connsiteY2" fmla="*/ 8725940 h 9230495"/>
              <a:gd name="connsiteX3" fmla="*/ 3219789 w 12192000"/>
              <a:gd name="connsiteY3" fmla="*/ 9230495 h 9230495"/>
              <a:gd name="connsiteX4" fmla="*/ 750651 w 12192000"/>
              <a:gd name="connsiteY4" fmla="*/ 9230495 h 9230495"/>
              <a:gd name="connsiteX5" fmla="*/ 246096 w 12192000"/>
              <a:gd name="connsiteY5" fmla="*/ 8725940 h 9230495"/>
              <a:gd name="connsiteX6" fmla="*/ 0 w 12192000"/>
              <a:gd name="connsiteY6" fmla="*/ 0 h 9230495"/>
              <a:gd name="connsiteX7" fmla="*/ 12192000 w 12192000"/>
              <a:gd name="connsiteY7" fmla="*/ 0 h 9230495"/>
              <a:gd name="connsiteX8" fmla="*/ 12192000 w 12192000"/>
              <a:gd name="connsiteY8" fmla="*/ 7877908 h 9230495"/>
              <a:gd name="connsiteX9" fmla="*/ 3724344 w 12192000"/>
              <a:gd name="connsiteY9" fmla="*/ 7877908 h 9230495"/>
              <a:gd name="connsiteX10" fmla="*/ 3724344 w 12192000"/>
              <a:gd name="connsiteY10" fmla="*/ 2865013 h 9230495"/>
              <a:gd name="connsiteX11" fmla="*/ 3219789 w 12192000"/>
              <a:gd name="connsiteY11" fmla="*/ 2360458 h 9230495"/>
              <a:gd name="connsiteX12" fmla="*/ 750651 w 12192000"/>
              <a:gd name="connsiteY12" fmla="*/ 2360458 h 9230495"/>
              <a:gd name="connsiteX13" fmla="*/ 246096 w 12192000"/>
              <a:gd name="connsiteY13" fmla="*/ 2865013 h 9230495"/>
              <a:gd name="connsiteX14" fmla="*/ 246096 w 12192000"/>
              <a:gd name="connsiteY14" fmla="*/ 7877908 h 9230495"/>
              <a:gd name="connsiteX15" fmla="*/ 0 w 12192000"/>
              <a:gd name="connsiteY15" fmla="*/ 7877908 h 923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9230495">
                <a:moveTo>
                  <a:pt x="246096" y="7877908"/>
                </a:moveTo>
                <a:lnTo>
                  <a:pt x="3724344" y="7877908"/>
                </a:lnTo>
                <a:lnTo>
                  <a:pt x="3724344" y="8725940"/>
                </a:lnTo>
                <a:cubicBezTo>
                  <a:pt x="3724344" y="9004598"/>
                  <a:pt x="3498447" y="9230495"/>
                  <a:pt x="3219789" y="9230495"/>
                </a:cubicBezTo>
                <a:lnTo>
                  <a:pt x="750651" y="9230495"/>
                </a:lnTo>
                <a:cubicBezTo>
                  <a:pt x="471993" y="9230495"/>
                  <a:pt x="246096" y="9004598"/>
                  <a:pt x="246096" y="872594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877908"/>
                </a:lnTo>
                <a:lnTo>
                  <a:pt x="3724344" y="7877908"/>
                </a:lnTo>
                <a:lnTo>
                  <a:pt x="3724344" y="2865013"/>
                </a:lnTo>
                <a:cubicBezTo>
                  <a:pt x="3724344" y="2586355"/>
                  <a:pt x="3498447" y="2360458"/>
                  <a:pt x="3219789" y="2360458"/>
                </a:cubicBezTo>
                <a:lnTo>
                  <a:pt x="750651" y="2360458"/>
                </a:lnTo>
                <a:cubicBezTo>
                  <a:pt x="471993" y="2360458"/>
                  <a:pt x="246096" y="2586355"/>
                  <a:pt x="246096" y="2865013"/>
                </a:cubicBezTo>
                <a:lnTo>
                  <a:pt x="246096" y="7877908"/>
                </a:lnTo>
                <a:lnTo>
                  <a:pt x="0" y="7877908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8ECE9E-847C-449C-ABE8-C6428C501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35094"/>
            <a:ext cx="10515600" cy="1325563"/>
          </a:xfrm>
        </p:spPr>
        <p:txBody>
          <a:bodyPr/>
          <a:lstStyle/>
          <a:p>
            <a:r>
              <a:rPr lang="ru-RU" dirty="0"/>
              <a:t>               </a:t>
            </a:r>
            <a:r>
              <a:rPr lang="ru-RU" sz="4000" dirty="0"/>
              <a:t>«</a:t>
            </a:r>
            <a:r>
              <a:rPr lang="ru-RU" sz="2800" dirty="0">
                <a:latin typeface="Montserrat Medium" panose="00000600000000000000" pitchFamily="2" charset="-52"/>
              </a:rPr>
              <a:t>Площадь Д.С. Лихачева</a:t>
            </a:r>
            <a:r>
              <a:rPr lang="ru-RU" sz="4000" dirty="0"/>
              <a:t>»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AA3E7C-337D-4C06-AB40-17176EE360B7}"/>
              </a:ext>
            </a:extLst>
          </p:cNvPr>
          <p:cNvSpPr txBox="1"/>
          <p:nvPr/>
        </p:nvSpPr>
        <p:spPr>
          <a:xfrm>
            <a:off x="4489922" y="2341900"/>
            <a:ext cx="3803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На 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сайте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 можно ознакомиться с фото, аудио и видеоархивом академика, его биографией, библиографией его работ, материалами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Лихачёвских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 чтений за последние 6 лет.</a:t>
            </a: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92BE358-AD01-4D77-AF85-BC275347E159}"/>
              </a:ext>
            </a:extLst>
          </p:cNvPr>
          <p:cNvGrpSpPr/>
          <p:nvPr/>
        </p:nvGrpSpPr>
        <p:grpSpPr>
          <a:xfrm>
            <a:off x="4248052" y="2104975"/>
            <a:ext cx="599445" cy="431761"/>
            <a:chOff x="2411384" y="1690688"/>
            <a:chExt cx="599445" cy="431761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3DFE44F-06B2-4C04-86F8-799C192CA35F}"/>
                </a:ext>
              </a:extLst>
            </p:cNvPr>
            <p:cNvCxnSpPr>
              <a:cxnSpLocks/>
            </p:cNvCxnSpPr>
            <p:nvPr/>
          </p:nvCxnSpPr>
          <p:spPr>
            <a:xfrm>
              <a:off x="2411384" y="1690688"/>
              <a:ext cx="599445" cy="0"/>
            </a:xfrm>
            <a:prstGeom prst="line">
              <a:avLst/>
            </a:prstGeom>
            <a:ln w="38100"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20C82B54-A464-4792-A495-EE5F6683C90E}"/>
                </a:ext>
              </a:extLst>
            </p:cNvPr>
            <p:cNvCxnSpPr>
              <a:cxnSpLocks/>
            </p:cNvCxnSpPr>
            <p:nvPr/>
          </p:nvCxnSpPr>
          <p:spPr>
            <a:xfrm>
              <a:off x="2411384" y="1690688"/>
              <a:ext cx="0" cy="431761"/>
            </a:xfrm>
            <a:prstGeom prst="line">
              <a:avLst/>
            </a:prstGeom>
            <a:ln w="38100"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34280EC-A4A2-41DC-AA69-D259EBE92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7861093" y="4140716"/>
            <a:ext cx="640135" cy="46943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EA15739-8FBC-4815-A95C-BF6C9B16CC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9434386" y="681037"/>
            <a:ext cx="2219136" cy="302997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2968BF5-B105-4F38-A27E-C0449DBBD93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4665" r="29085"/>
          <a:stretch/>
        </p:blipFill>
        <p:spPr>
          <a:xfrm flipH="1">
            <a:off x="8709107" y="779555"/>
            <a:ext cx="2649445" cy="2649445"/>
          </a:xfrm>
          <a:prstGeom prst="round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B046873-B016-41C2-82C3-FF4652F017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104975"/>
            <a:ext cx="4008803" cy="748554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BA4F68C-C83E-4C3C-A8EB-C9EF779CD6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9555927" y="4546132"/>
            <a:ext cx="670618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7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E6F8471-2421-47C5-A423-B3EAEB67DFE4}"/>
              </a:ext>
            </a:extLst>
          </p:cNvPr>
          <p:cNvGrpSpPr/>
          <p:nvPr/>
        </p:nvGrpSpPr>
        <p:grpSpPr>
          <a:xfrm>
            <a:off x="390588" y="-4596011"/>
            <a:ext cx="3445459" cy="20169060"/>
            <a:chOff x="-5027864" y="2272729"/>
            <a:chExt cx="3445459" cy="20169060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0BEE382D-B0BE-443B-AD3E-014E1F754CA0}"/>
                </a:ext>
              </a:extLst>
            </p:cNvPr>
            <p:cNvGrpSpPr/>
            <p:nvPr/>
          </p:nvGrpSpPr>
          <p:grpSpPr>
            <a:xfrm>
              <a:off x="-5027864" y="9052928"/>
              <a:ext cx="3445459" cy="13388861"/>
              <a:chOff x="7563820" y="-2331720"/>
              <a:chExt cx="2869200" cy="12609796"/>
            </a:xfrm>
          </p:grpSpPr>
          <p:pic>
            <p:nvPicPr>
              <p:cNvPr id="36" name="Рисунок 35">
                <a:extLst>
                  <a:ext uri="{FF2B5EF4-FFF2-40B4-BE49-F238E27FC236}">
                    <a16:creationId xmlns:a16="http://schemas.microsoft.com/office/drawing/2014/main" id="{FA6999EF-8835-4191-B05E-1C1EA8960D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63820" y="5988288"/>
                <a:ext cx="2869200" cy="4289788"/>
              </a:xfrm>
              <a:prstGeom prst="rect">
                <a:avLst/>
              </a:prstGeom>
            </p:spPr>
          </p:pic>
          <p:pic>
            <p:nvPicPr>
              <p:cNvPr id="37" name="Рисунок 36">
                <a:extLst>
                  <a:ext uri="{FF2B5EF4-FFF2-40B4-BE49-F238E27FC236}">
                    <a16:creationId xmlns:a16="http://schemas.microsoft.com/office/drawing/2014/main" id="{69D10B11-F16F-49AF-B400-5E3A73D8F2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0915" t="1452" r="52428" b="-1452"/>
              <a:stretch/>
            </p:blipFill>
            <p:spPr>
              <a:xfrm>
                <a:off x="7643593" y="-2331720"/>
                <a:ext cx="2709656" cy="4798879"/>
              </a:xfrm>
              <a:prstGeom prst="rect">
                <a:avLst/>
              </a:prstGeom>
            </p:spPr>
          </p:pic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E37C38F3-733A-4582-BF02-95129DE6F7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43593" y="2409642"/>
                <a:ext cx="2709656" cy="3962400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8A9F493-706F-4DD4-B41A-13A885D60E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45260" y="2272729"/>
              <a:ext cx="3167063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id="{7C1C282A-6ED6-496E-8E7A-31D73D723778}"/>
              </a:ext>
            </a:extLst>
          </p:cNvPr>
          <p:cNvSpPr/>
          <p:nvPr/>
        </p:nvSpPr>
        <p:spPr>
          <a:xfrm>
            <a:off x="0" y="0"/>
            <a:ext cx="11979639" cy="9783957"/>
          </a:xfrm>
          <a:custGeom>
            <a:avLst/>
            <a:gdLst>
              <a:gd name="connsiteX0" fmla="*/ 246096 w 12192000"/>
              <a:gd name="connsiteY0" fmla="*/ 7877908 h 9230495"/>
              <a:gd name="connsiteX1" fmla="*/ 3724344 w 12192000"/>
              <a:gd name="connsiteY1" fmla="*/ 7877908 h 9230495"/>
              <a:gd name="connsiteX2" fmla="*/ 3724344 w 12192000"/>
              <a:gd name="connsiteY2" fmla="*/ 8725940 h 9230495"/>
              <a:gd name="connsiteX3" fmla="*/ 3219789 w 12192000"/>
              <a:gd name="connsiteY3" fmla="*/ 9230495 h 9230495"/>
              <a:gd name="connsiteX4" fmla="*/ 750651 w 12192000"/>
              <a:gd name="connsiteY4" fmla="*/ 9230495 h 9230495"/>
              <a:gd name="connsiteX5" fmla="*/ 246096 w 12192000"/>
              <a:gd name="connsiteY5" fmla="*/ 8725940 h 9230495"/>
              <a:gd name="connsiteX6" fmla="*/ 0 w 12192000"/>
              <a:gd name="connsiteY6" fmla="*/ 0 h 9230495"/>
              <a:gd name="connsiteX7" fmla="*/ 12192000 w 12192000"/>
              <a:gd name="connsiteY7" fmla="*/ 0 h 9230495"/>
              <a:gd name="connsiteX8" fmla="*/ 12192000 w 12192000"/>
              <a:gd name="connsiteY8" fmla="*/ 7877908 h 9230495"/>
              <a:gd name="connsiteX9" fmla="*/ 3724344 w 12192000"/>
              <a:gd name="connsiteY9" fmla="*/ 7877908 h 9230495"/>
              <a:gd name="connsiteX10" fmla="*/ 3724344 w 12192000"/>
              <a:gd name="connsiteY10" fmla="*/ 2865013 h 9230495"/>
              <a:gd name="connsiteX11" fmla="*/ 3219789 w 12192000"/>
              <a:gd name="connsiteY11" fmla="*/ 2360458 h 9230495"/>
              <a:gd name="connsiteX12" fmla="*/ 750651 w 12192000"/>
              <a:gd name="connsiteY12" fmla="*/ 2360458 h 9230495"/>
              <a:gd name="connsiteX13" fmla="*/ 246096 w 12192000"/>
              <a:gd name="connsiteY13" fmla="*/ 2865013 h 9230495"/>
              <a:gd name="connsiteX14" fmla="*/ 246096 w 12192000"/>
              <a:gd name="connsiteY14" fmla="*/ 7877908 h 9230495"/>
              <a:gd name="connsiteX15" fmla="*/ 0 w 12192000"/>
              <a:gd name="connsiteY15" fmla="*/ 7877908 h 923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9230495">
                <a:moveTo>
                  <a:pt x="246096" y="7877908"/>
                </a:moveTo>
                <a:lnTo>
                  <a:pt x="3724344" y="7877908"/>
                </a:lnTo>
                <a:lnTo>
                  <a:pt x="3724344" y="8725940"/>
                </a:lnTo>
                <a:cubicBezTo>
                  <a:pt x="3724344" y="9004598"/>
                  <a:pt x="3498447" y="9230495"/>
                  <a:pt x="3219789" y="9230495"/>
                </a:cubicBezTo>
                <a:lnTo>
                  <a:pt x="750651" y="9230495"/>
                </a:lnTo>
                <a:cubicBezTo>
                  <a:pt x="471993" y="9230495"/>
                  <a:pt x="246096" y="9004598"/>
                  <a:pt x="246096" y="872594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877908"/>
                </a:lnTo>
                <a:lnTo>
                  <a:pt x="3724344" y="7877908"/>
                </a:lnTo>
                <a:lnTo>
                  <a:pt x="3724344" y="2865013"/>
                </a:lnTo>
                <a:cubicBezTo>
                  <a:pt x="3724344" y="2586355"/>
                  <a:pt x="3498447" y="2360458"/>
                  <a:pt x="3219789" y="2360458"/>
                </a:cubicBezTo>
                <a:lnTo>
                  <a:pt x="750651" y="2360458"/>
                </a:lnTo>
                <a:cubicBezTo>
                  <a:pt x="471993" y="2360458"/>
                  <a:pt x="246096" y="2586355"/>
                  <a:pt x="246096" y="2865013"/>
                </a:cubicBezTo>
                <a:lnTo>
                  <a:pt x="246096" y="7877908"/>
                </a:lnTo>
                <a:lnTo>
                  <a:pt x="0" y="7877908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8ECE9E-847C-449C-ABE8-C6428C501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35094"/>
            <a:ext cx="10515600" cy="1325563"/>
          </a:xfrm>
        </p:spPr>
        <p:txBody>
          <a:bodyPr/>
          <a:lstStyle/>
          <a:p>
            <a:r>
              <a:rPr lang="ru-RU" dirty="0"/>
              <a:t>               </a:t>
            </a:r>
            <a:r>
              <a:rPr lang="ru-RU" sz="4000" dirty="0"/>
              <a:t>«</a:t>
            </a:r>
            <a:r>
              <a:rPr lang="ru-RU" sz="2800" dirty="0">
                <a:latin typeface="Montserrat Medium" panose="00000600000000000000" pitchFamily="2" charset="-52"/>
              </a:rPr>
              <a:t>Площадь Д.С. Лихачева</a:t>
            </a:r>
            <a:r>
              <a:rPr lang="ru-RU" sz="4000" dirty="0"/>
              <a:t>»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AA3E7C-337D-4C06-AB40-17176EE360B7}"/>
              </a:ext>
            </a:extLst>
          </p:cNvPr>
          <p:cNvSpPr txBox="1"/>
          <p:nvPr/>
        </p:nvSpPr>
        <p:spPr>
          <a:xfrm>
            <a:off x="4489922" y="2341900"/>
            <a:ext cx="3803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На 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сайте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 можно ознакомиться с фото, аудио и видеоархивом академика, его биографией, библиографией его работ, материалами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Лихачёвских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 чтений за последние 6 лет.</a:t>
            </a: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92BE358-AD01-4D77-AF85-BC275347E159}"/>
              </a:ext>
            </a:extLst>
          </p:cNvPr>
          <p:cNvGrpSpPr/>
          <p:nvPr/>
        </p:nvGrpSpPr>
        <p:grpSpPr>
          <a:xfrm>
            <a:off x="4248052" y="2104975"/>
            <a:ext cx="599445" cy="431761"/>
            <a:chOff x="2411384" y="1690688"/>
            <a:chExt cx="599445" cy="431761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3DFE44F-06B2-4C04-86F8-799C192CA35F}"/>
                </a:ext>
              </a:extLst>
            </p:cNvPr>
            <p:cNvCxnSpPr>
              <a:cxnSpLocks/>
            </p:cNvCxnSpPr>
            <p:nvPr/>
          </p:nvCxnSpPr>
          <p:spPr>
            <a:xfrm>
              <a:off x="2411384" y="1690688"/>
              <a:ext cx="599445" cy="0"/>
            </a:xfrm>
            <a:prstGeom prst="line">
              <a:avLst/>
            </a:prstGeom>
            <a:ln w="38100"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20C82B54-A464-4792-A495-EE5F6683C90E}"/>
                </a:ext>
              </a:extLst>
            </p:cNvPr>
            <p:cNvCxnSpPr>
              <a:cxnSpLocks/>
            </p:cNvCxnSpPr>
            <p:nvPr/>
          </p:nvCxnSpPr>
          <p:spPr>
            <a:xfrm>
              <a:off x="2411384" y="1690688"/>
              <a:ext cx="0" cy="431761"/>
            </a:xfrm>
            <a:prstGeom prst="line">
              <a:avLst/>
            </a:prstGeom>
            <a:ln w="38100"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34280EC-A4A2-41DC-AA69-D259EBE92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7861093" y="4140716"/>
            <a:ext cx="640135" cy="46943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EA15739-8FBC-4815-A95C-BF6C9B16CC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9434386" y="681037"/>
            <a:ext cx="2219136" cy="302997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2968BF5-B105-4F38-A27E-C0449DBBD93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4665" r="29085"/>
          <a:stretch/>
        </p:blipFill>
        <p:spPr>
          <a:xfrm flipH="1">
            <a:off x="8709107" y="779555"/>
            <a:ext cx="2649445" cy="2649445"/>
          </a:xfrm>
          <a:prstGeom prst="round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B046873-B016-41C2-82C3-FF4652F017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104975"/>
            <a:ext cx="4008803" cy="748554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BA4F68C-C83E-4C3C-A8EB-C9EF779CD6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9555927" y="4546132"/>
            <a:ext cx="670618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313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E6F8471-2421-47C5-A423-B3EAEB67DFE4}"/>
              </a:ext>
            </a:extLst>
          </p:cNvPr>
          <p:cNvGrpSpPr/>
          <p:nvPr/>
        </p:nvGrpSpPr>
        <p:grpSpPr>
          <a:xfrm>
            <a:off x="386835" y="-11813239"/>
            <a:ext cx="3445459" cy="20169060"/>
            <a:chOff x="-5027864" y="2272729"/>
            <a:chExt cx="3445459" cy="20169060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0BEE382D-B0BE-443B-AD3E-014E1F754CA0}"/>
                </a:ext>
              </a:extLst>
            </p:cNvPr>
            <p:cNvGrpSpPr/>
            <p:nvPr/>
          </p:nvGrpSpPr>
          <p:grpSpPr>
            <a:xfrm>
              <a:off x="-5027864" y="9052928"/>
              <a:ext cx="3445459" cy="13388861"/>
              <a:chOff x="7563820" y="-2331720"/>
              <a:chExt cx="2869200" cy="12609796"/>
            </a:xfrm>
          </p:grpSpPr>
          <p:pic>
            <p:nvPicPr>
              <p:cNvPr id="36" name="Рисунок 35">
                <a:extLst>
                  <a:ext uri="{FF2B5EF4-FFF2-40B4-BE49-F238E27FC236}">
                    <a16:creationId xmlns:a16="http://schemas.microsoft.com/office/drawing/2014/main" id="{FA6999EF-8835-4191-B05E-1C1EA8960D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63820" y="5988288"/>
                <a:ext cx="2869200" cy="4289788"/>
              </a:xfrm>
              <a:prstGeom prst="rect">
                <a:avLst/>
              </a:prstGeom>
            </p:spPr>
          </p:pic>
          <p:pic>
            <p:nvPicPr>
              <p:cNvPr id="37" name="Рисунок 36">
                <a:extLst>
                  <a:ext uri="{FF2B5EF4-FFF2-40B4-BE49-F238E27FC236}">
                    <a16:creationId xmlns:a16="http://schemas.microsoft.com/office/drawing/2014/main" id="{69D10B11-F16F-49AF-B400-5E3A73D8F2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0915" t="1452" r="52428" b="-1452"/>
              <a:stretch/>
            </p:blipFill>
            <p:spPr>
              <a:xfrm>
                <a:off x="7643593" y="-2331720"/>
                <a:ext cx="2709656" cy="4798879"/>
              </a:xfrm>
              <a:prstGeom prst="rect">
                <a:avLst/>
              </a:prstGeom>
            </p:spPr>
          </p:pic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E37C38F3-733A-4582-BF02-95129DE6F7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43593" y="2409642"/>
                <a:ext cx="2709656" cy="3962400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8A9F493-706F-4DD4-B41A-13A885D60E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45260" y="2272729"/>
              <a:ext cx="3167063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id="{7C1C282A-6ED6-496E-8E7A-31D73D723778}"/>
              </a:ext>
            </a:extLst>
          </p:cNvPr>
          <p:cNvSpPr/>
          <p:nvPr/>
        </p:nvSpPr>
        <p:spPr>
          <a:xfrm>
            <a:off x="0" y="0"/>
            <a:ext cx="11979639" cy="9783957"/>
          </a:xfrm>
          <a:custGeom>
            <a:avLst/>
            <a:gdLst>
              <a:gd name="connsiteX0" fmla="*/ 246096 w 12192000"/>
              <a:gd name="connsiteY0" fmla="*/ 7877908 h 9230495"/>
              <a:gd name="connsiteX1" fmla="*/ 3724344 w 12192000"/>
              <a:gd name="connsiteY1" fmla="*/ 7877908 h 9230495"/>
              <a:gd name="connsiteX2" fmla="*/ 3724344 w 12192000"/>
              <a:gd name="connsiteY2" fmla="*/ 8725940 h 9230495"/>
              <a:gd name="connsiteX3" fmla="*/ 3219789 w 12192000"/>
              <a:gd name="connsiteY3" fmla="*/ 9230495 h 9230495"/>
              <a:gd name="connsiteX4" fmla="*/ 750651 w 12192000"/>
              <a:gd name="connsiteY4" fmla="*/ 9230495 h 9230495"/>
              <a:gd name="connsiteX5" fmla="*/ 246096 w 12192000"/>
              <a:gd name="connsiteY5" fmla="*/ 8725940 h 9230495"/>
              <a:gd name="connsiteX6" fmla="*/ 0 w 12192000"/>
              <a:gd name="connsiteY6" fmla="*/ 0 h 9230495"/>
              <a:gd name="connsiteX7" fmla="*/ 12192000 w 12192000"/>
              <a:gd name="connsiteY7" fmla="*/ 0 h 9230495"/>
              <a:gd name="connsiteX8" fmla="*/ 12192000 w 12192000"/>
              <a:gd name="connsiteY8" fmla="*/ 7877908 h 9230495"/>
              <a:gd name="connsiteX9" fmla="*/ 3724344 w 12192000"/>
              <a:gd name="connsiteY9" fmla="*/ 7877908 h 9230495"/>
              <a:gd name="connsiteX10" fmla="*/ 3724344 w 12192000"/>
              <a:gd name="connsiteY10" fmla="*/ 2865013 h 9230495"/>
              <a:gd name="connsiteX11" fmla="*/ 3219789 w 12192000"/>
              <a:gd name="connsiteY11" fmla="*/ 2360458 h 9230495"/>
              <a:gd name="connsiteX12" fmla="*/ 750651 w 12192000"/>
              <a:gd name="connsiteY12" fmla="*/ 2360458 h 9230495"/>
              <a:gd name="connsiteX13" fmla="*/ 246096 w 12192000"/>
              <a:gd name="connsiteY13" fmla="*/ 2865013 h 9230495"/>
              <a:gd name="connsiteX14" fmla="*/ 246096 w 12192000"/>
              <a:gd name="connsiteY14" fmla="*/ 7877908 h 9230495"/>
              <a:gd name="connsiteX15" fmla="*/ 0 w 12192000"/>
              <a:gd name="connsiteY15" fmla="*/ 7877908 h 923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9230495">
                <a:moveTo>
                  <a:pt x="246096" y="7877908"/>
                </a:moveTo>
                <a:lnTo>
                  <a:pt x="3724344" y="7877908"/>
                </a:lnTo>
                <a:lnTo>
                  <a:pt x="3724344" y="8725940"/>
                </a:lnTo>
                <a:cubicBezTo>
                  <a:pt x="3724344" y="9004598"/>
                  <a:pt x="3498447" y="9230495"/>
                  <a:pt x="3219789" y="9230495"/>
                </a:cubicBezTo>
                <a:lnTo>
                  <a:pt x="750651" y="9230495"/>
                </a:lnTo>
                <a:cubicBezTo>
                  <a:pt x="471993" y="9230495"/>
                  <a:pt x="246096" y="9004598"/>
                  <a:pt x="246096" y="872594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877908"/>
                </a:lnTo>
                <a:lnTo>
                  <a:pt x="3724344" y="7877908"/>
                </a:lnTo>
                <a:lnTo>
                  <a:pt x="3724344" y="2865013"/>
                </a:lnTo>
                <a:cubicBezTo>
                  <a:pt x="3724344" y="2586355"/>
                  <a:pt x="3498447" y="2360458"/>
                  <a:pt x="3219789" y="2360458"/>
                </a:cubicBezTo>
                <a:lnTo>
                  <a:pt x="750651" y="2360458"/>
                </a:lnTo>
                <a:cubicBezTo>
                  <a:pt x="471993" y="2360458"/>
                  <a:pt x="246096" y="2586355"/>
                  <a:pt x="246096" y="2865013"/>
                </a:cubicBezTo>
                <a:lnTo>
                  <a:pt x="246096" y="7877908"/>
                </a:lnTo>
                <a:lnTo>
                  <a:pt x="0" y="7877908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8ECE9E-847C-449C-ABE8-C6428C501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35094"/>
            <a:ext cx="10515600" cy="1325563"/>
          </a:xfrm>
        </p:spPr>
        <p:txBody>
          <a:bodyPr/>
          <a:lstStyle/>
          <a:p>
            <a:r>
              <a:rPr lang="ru-RU" dirty="0"/>
              <a:t>               </a:t>
            </a:r>
            <a:r>
              <a:rPr lang="ru-RU" sz="4000" dirty="0"/>
              <a:t>«</a:t>
            </a:r>
            <a:r>
              <a:rPr lang="ru-RU" sz="2800" dirty="0">
                <a:latin typeface="Montserrat Medium" panose="00000600000000000000" pitchFamily="2" charset="-52"/>
              </a:rPr>
              <a:t>Площадь Д.С. Лихачева</a:t>
            </a:r>
            <a:r>
              <a:rPr lang="ru-RU" sz="4000" dirty="0"/>
              <a:t>»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AA3E7C-337D-4C06-AB40-17176EE360B7}"/>
              </a:ext>
            </a:extLst>
          </p:cNvPr>
          <p:cNvSpPr txBox="1"/>
          <p:nvPr/>
        </p:nvSpPr>
        <p:spPr>
          <a:xfrm>
            <a:off x="4489922" y="2341900"/>
            <a:ext cx="3803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На 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сайте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 можно ознакомиться с фото, аудио и видеоархивом академика, его биографией, библиографией его работ, материалами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Лихачёвских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 чтений за последние 6 лет.</a:t>
            </a: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92BE358-AD01-4D77-AF85-BC275347E159}"/>
              </a:ext>
            </a:extLst>
          </p:cNvPr>
          <p:cNvGrpSpPr/>
          <p:nvPr/>
        </p:nvGrpSpPr>
        <p:grpSpPr>
          <a:xfrm>
            <a:off x="4248052" y="2104975"/>
            <a:ext cx="599445" cy="431761"/>
            <a:chOff x="2411384" y="1690688"/>
            <a:chExt cx="599445" cy="431761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3DFE44F-06B2-4C04-86F8-799C192CA35F}"/>
                </a:ext>
              </a:extLst>
            </p:cNvPr>
            <p:cNvCxnSpPr>
              <a:cxnSpLocks/>
            </p:cNvCxnSpPr>
            <p:nvPr/>
          </p:nvCxnSpPr>
          <p:spPr>
            <a:xfrm>
              <a:off x="2411384" y="1690688"/>
              <a:ext cx="599445" cy="0"/>
            </a:xfrm>
            <a:prstGeom prst="line">
              <a:avLst/>
            </a:prstGeom>
            <a:ln w="38100"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20C82B54-A464-4792-A495-EE5F6683C90E}"/>
                </a:ext>
              </a:extLst>
            </p:cNvPr>
            <p:cNvCxnSpPr>
              <a:cxnSpLocks/>
            </p:cNvCxnSpPr>
            <p:nvPr/>
          </p:nvCxnSpPr>
          <p:spPr>
            <a:xfrm>
              <a:off x="2411384" y="1690688"/>
              <a:ext cx="0" cy="431761"/>
            </a:xfrm>
            <a:prstGeom prst="line">
              <a:avLst/>
            </a:prstGeom>
            <a:ln w="38100"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34280EC-A4A2-41DC-AA69-D259EBE92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7861093" y="4140716"/>
            <a:ext cx="640135" cy="46943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EA15739-8FBC-4815-A95C-BF6C9B16CC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9434386" y="681037"/>
            <a:ext cx="2219136" cy="302997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2968BF5-B105-4F38-A27E-C0449DBBD93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4665" r="29085"/>
          <a:stretch/>
        </p:blipFill>
        <p:spPr>
          <a:xfrm flipH="1">
            <a:off x="8709107" y="779555"/>
            <a:ext cx="2649445" cy="2649445"/>
          </a:xfrm>
          <a:prstGeom prst="round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B046873-B016-41C2-82C3-FF4652F017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104975"/>
            <a:ext cx="4008803" cy="748554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BA4F68C-C83E-4C3C-A8EB-C9EF779CD6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9555927" y="4546132"/>
            <a:ext cx="670618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341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0BEE382D-B0BE-443B-AD3E-014E1F754CA0}"/>
              </a:ext>
            </a:extLst>
          </p:cNvPr>
          <p:cNvGrpSpPr/>
          <p:nvPr/>
        </p:nvGrpSpPr>
        <p:grpSpPr>
          <a:xfrm>
            <a:off x="377465" y="-6127333"/>
            <a:ext cx="3253872" cy="13616737"/>
            <a:chOff x="7643593" y="-2331720"/>
            <a:chExt cx="2709656" cy="12824413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FA6999EF-8835-4191-B05E-1C1EA8960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43593" y="6202905"/>
              <a:ext cx="2709656" cy="4289788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69D10B11-F16F-49AF-B400-5E3A73D8F2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915" t="1452" r="52428" b="-1452"/>
            <a:stretch/>
          </p:blipFill>
          <p:spPr>
            <a:xfrm>
              <a:off x="7643593" y="-2331720"/>
              <a:ext cx="2709656" cy="4798879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E37C38F3-733A-4582-BF02-95129DE6F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43593" y="2409642"/>
              <a:ext cx="2709656" cy="3962400"/>
            </a:xfrm>
            <a:prstGeom prst="rect">
              <a:avLst/>
            </a:prstGeom>
          </p:spPr>
        </p:pic>
      </p:grp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id="{7C1C282A-6ED6-496E-8E7A-31D73D723778}"/>
              </a:ext>
            </a:extLst>
          </p:cNvPr>
          <p:cNvSpPr/>
          <p:nvPr/>
        </p:nvSpPr>
        <p:spPr>
          <a:xfrm>
            <a:off x="0" y="0"/>
            <a:ext cx="11979639" cy="9783957"/>
          </a:xfrm>
          <a:custGeom>
            <a:avLst/>
            <a:gdLst>
              <a:gd name="connsiteX0" fmla="*/ 246096 w 12192000"/>
              <a:gd name="connsiteY0" fmla="*/ 7877908 h 9230495"/>
              <a:gd name="connsiteX1" fmla="*/ 3724344 w 12192000"/>
              <a:gd name="connsiteY1" fmla="*/ 7877908 h 9230495"/>
              <a:gd name="connsiteX2" fmla="*/ 3724344 w 12192000"/>
              <a:gd name="connsiteY2" fmla="*/ 8725940 h 9230495"/>
              <a:gd name="connsiteX3" fmla="*/ 3219789 w 12192000"/>
              <a:gd name="connsiteY3" fmla="*/ 9230495 h 9230495"/>
              <a:gd name="connsiteX4" fmla="*/ 750651 w 12192000"/>
              <a:gd name="connsiteY4" fmla="*/ 9230495 h 9230495"/>
              <a:gd name="connsiteX5" fmla="*/ 246096 w 12192000"/>
              <a:gd name="connsiteY5" fmla="*/ 8725940 h 9230495"/>
              <a:gd name="connsiteX6" fmla="*/ 0 w 12192000"/>
              <a:gd name="connsiteY6" fmla="*/ 0 h 9230495"/>
              <a:gd name="connsiteX7" fmla="*/ 12192000 w 12192000"/>
              <a:gd name="connsiteY7" fmla="*/ 0 h 9230495"/>
              <a:gd name="connsiteX8" fmla="*/ 12192000 w 12192000"/>
              <a:gd name="connsiteY8" fmla="*/ 7877908 h 9230495"/>
              <a:gd name="connsiteX9" fmla="*/ 3724344 w 12192000"/>
              <a:gd name="connsiteY9" fmla="*/ 7877908 h 9230495"/>
              <a:gd name="connsiteX10" fmla="*/ 3724344 w 12192000"/>
              <a:gd name="connsiteY10" fmla="*/ 2865013 h 9230495"/>
              <a:gd name="connsiteX11" fmla="*/ 3219789 w 12192000"/>
              <a:gd name="connsiteY11" fmla="*/ 2360458 h 9230495"/>
              <a:gd name="connsiteX12" fmla="*/ 750651 w 12192000"/>
              <a:gd name="connsiteY12" fmla="*/ 2360458 h 9230495"/>
              <a:gd name="connsiteX13" fmla="*/ 246096 w 12192000"/>
              <a:gd name="connsiteY13" fmla="*/ 2865013 h 9230495"/>
              <a:gd name="connsiteX14" fmla="*/ 246096 w 12192000"/>
              <a:gd name="connsiteY14" fmla="*/ 7877908 h 9230495"/>
              <a:gd name="connsiteX15" fmla="*/ 0 w 12192000"/>
              <a:gd name="connsiteY15" fmla="*/ 7877908 h 923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9230495">
                <a:moveTo>
                  <a:pt x="246096" y="7877908"/>
                </a:moveTo>
                <a:lnTo>
                  <a:pt x="3724344" y="7877908"/>
                </a:lnTo>
                <a:lnTo>
                  <a:pt x="3724344" y="8725940"/>
                </a:lnTo>
                <a:cubicBezTo>
                  <a:pt x="3724344" y="9004598"/>
                  <a:pt x="3498447" y="9230495"/>
                  <a:pt x="3219789" y="9230495"/>
                </a:cubicBezTo>
                <a:lnTo>
                  <a:pt x="750651" y="9230495"/>
                </a:lnTo>
                <a:cubicBezTo>
                  <a:pt x="471993" y="9230495"/>
                  <a:pt x="246096" y="9004598"/>
                  <a:pt x="246096" y="872594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877908"/>
                </a:lnTo>
                <a:lnTo>
                  <a:pt x="3724344" y="7877908"/>
                </a:lnTo>
                <a:lnTo>
                  <a:pt x="3724344" y="2865013"/>
                </a:lnTo>
                <a:cubicBezTo>
                  <a:pt x="3724344" y="2586355"/>
                  <a:pt x="3498447" y="2360458"/>
                  <a:pt x="3219789" y="2360458"/>
                </a:cubicBezTo>
                <a:lnTo>
                  <a:pt x="750651" y="2360458"/>
                </a:lnTo>
                <a:cubicBezTo>
                  <a:pt x="471993" y="2360458"/>
                  <a:pt x="246096" y="2586355"/>
                  <a:pt x="246096" y="2865013"/>
                </a:cubicBezTo>
                <a:lnTo>
                  <a:pt x="246096" y="7877908"/>
                </a:lnTo>
                <a:lnTo>
                  <a:pt x="0" y="7877908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8ECE9E-847C-449C-ABE8-C6428C501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35094"/>
            <a:ext cx="10515600" cy="1325563"/>
          </a:xfrm>
        </p:spPr>
        <p:txBody>
          <a:bodyPr/>
          <a:lstStyle/>
          <a:p>
            <a:r>
              <a:rPr lang="ru-RU" dirty="0"/>
              <a:t>               </a:t>
            </a:r>
            <a:r>
              <a:rPr lang="ru-RU" sz="4000" dirty="0"/>
              <a:t>«</a:t>
            </a:r>
            <a:r>
              <a:rPr lang="ru-RU" sz="2800" dirty="0">
                <a:latin typeface="Montserrat Medium" panose="00000600000000000000" pitchFamily="2" charset="-52"/>
              </a:rPr>
              <a:t>Площадь Д.С. Лихачева</a:t>
            </a:r>
            <a:r>
              <a:rPr lang="ru-RU" sz="4000" dirty="0"/>
              <a:t>»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AA3E7C-337D-4C06-AB40-17176EE360B7}"/>
              </a:ext>
            </a:extLst>
          </p:cNvPr>
          <p:cNvSpPr txBox="1"/>
          <p:nvPr/>
        </p:nvSpPr>
        <p:spPr>
          <a:xfrm>
            <a:off x="4489922" y="2341900"/>
            <a:ext cx="3803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На 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сайте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 можно ознакомиться с фото, аудио и видеоархивом академика, его биографией, библиографией его работ, материалами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Лихачёвских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 чтений за последние 6 лет.</a:t>
            </a: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92BE358-AD01-4D77-AF85-BC275347E159}"/>
              </a:ext>
            </a:extLst>
          </p:cNvPr>
          <p:cNvGrpSpPr/>
          <p:nvPr/>
        </p:nvGrpSpPr>
        <p:grpSpPr>
          <a:xfrm>
            <a:off x="4248052" y="2104975"/>
            <a:ext cx="599445" cy="431761"/>
            <a:chOff x="2411384" y="1690688"/>
            <a:chExt cx="599445" cy="431761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3DFE44F-06B2-4C04-86F8-799C192CA35F}"/>
                </a:ext>
              </a:extLst>
            </p:cNvPr>
            <p:cNvCxnSpPr>
              <a:cxnSpLocks/>
            </p:cNvCxnSpPr>
            <p:nvPr/>
          </p:nvCxnSpPr>
          <p:spPr>
            <a:xfrm>
              <a:off x="2411384" y="1690688"/>
              <a:ext cx="599445" cy="0"/>
            </a:xfrm>
            <a:prstGeom prst="line">
              <a:avLst/>
            </a:prstGeom>
            <a:ln w="38100"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20C82B54-A464-4792-A495-EE5F6683C90E}"/>
                </a:ext>
              </a:extLst>
            </p:cNvPr>
            <p:cNvCxnSpPr>
              <a:cxnSpLocks/>
            </p:cNvCxnSpPr>
            <p:nvPr/>
          </p:nvCxnSpPr>
          <p:spPr>
            <a:xfrm>
              <a:off x="2411384" y="1690688"/>
              <a:ext cx="0" cy="431761"/>
            </a:xfrm>
            <a:prstGeom prst="line">
              <a:avLst/>
            </a:prstGeom>
            <a:ln w="38100">
              <a:solidFill>
                <a:srgbClr val="DA40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34280EC-A4A2-41DC-AA69-D259EBE92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861093" y="4140716"/>
            <a:ext cx="640135" cy="46943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EA15739-8FBC-4815-A95C-BF6C9B16CC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9434386" y="681037"/>
            <a:ext cx="2219136" cy="302997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2968BF5-B105-4F38-A27E-C0449DBBD9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4665" r="29085"/>
          <a:stretch/>
        </p:blipFill>
        <p:spPr>
          <a:xfrm flipH="1">
            <a:off x="8709107" y="779555"/>
            <a:ext cx="2649445" cy="2649445"/>
          </a:xfrm>
          <a:prstGeom prst="round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B046873-B016-41C2-82C3-FF4652F017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104975"/>
            <a:ext cx="4008803" cy="748554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CC8B2C-F7A1-4080-B9FA-2BE7B91B56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9555927" y="4546132"/>
            <a:ext cx="670618" cy="3420152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4F36D65-3612-417A-AA26-E8924C18DF0E}"/>
              </a:ext>
            </a:extLst>
          </p:cNvPr>
          <p:cNvSpPr/>
          <p:nvPr/>
        </p:nvSpPr>
        <p:spPr>
          <a:xfrm>
            <a:off x="475831" y="2536736"/>
            <a:ext cx="3057139" cy="5094094"/>
          </a:xfrm>
          <a:prstGeom prst="roundRect">
            <a:avLst>
              <a:gd name="adj" fmla="val 10509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8F7D7B-AB47-48C6-983B-63D5B96E8A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577" y="3894960"/>
            <a:ext cx="2377646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43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A26B4D1-F61C-4524-A267-49812F0B81A7}">
  <we:reference id="wa104051163" version="1.2.0.3" store="ru-RU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9117</TotalTime>
  <Words>4410</Words>
  <Application>Microsoft Office PowerPoint</Application>
  <PresentationFormat>Широкоэкранный</PresentationFormat>
  <Paragraphs>590</Paragraphs>
  <Slides>55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6" baseType="lpstr">
      <vt:lpstr>-apple-system</vt:lpstr>
      <vt:lpstr>Arial</vt:lpstr>
      <vt:lpstr>Calibri</vt:lpstr>
      <vt:lpstr>Calibri Light</vt:lpstr>
      <vt:lpstr>Montserrat ExtraBold</vt:lpstr>
      <vt:lpstr>Montserrat ExtraLight</vt:lpstr>
      <vt:lpstr>Montserrat Light</vt:lpstr>
      <vt:lpstr>Montserrat Medium</vt:lpstr>
      <vt:lpstr>Montserrat SemiBold</vt:lpstr>
      <vt:lpstr>Montserrat Thin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«Площадь Д.С. Лихачева»</vt:lpstr>
      <vt:lpstr>               «Площадь Д.С. Лихачева»</vt:lpstr>
      <vt:lpstr>               «Площадь Д.С. Лихачева»</vt:lpstr>
      <vt:lpstr>               «Площадь Д.С. Лихачева»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лютоева</dc:creator>
  <cp:lastModifiedBy>светлана лютоева</cp:lastModifiedBy>
  <cp:revision>39</cp:revision>
  <dcterms:created xsi:type="dcterms:W3CDTF">2022-12-03T06:22:59Z</dcterms:created>
  <dcterms:modified xsi:type="dcterms:W3CDTF">2023-02-20T20:43:17Z</dcterms:modified>
</cp:coreProperties>
</file>