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8" r:id="rId2"/>
    <p:sldId id="256" r:id="rId3"/>
    <p:sldId id="259" r:id="rId4"/>
    <p:sldId id="260" r:id="rId5"/>
    <p:sldId id="262" r:id="rId6"/>
    <p:sldId id="263" r:id="rId7"/>
    <p:sldId id="265" r:id="rId8"/>
    <p:sldId id="266" r:id="rId9"/>
    <p:sldId id="267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83" r:id="rId21"/>
    <p:sldId id="280" r:id="rId22"/>
    <p:sldId id="281" r:id="rId23"/>
    <p:sldId id="282" r:id="rId24"/>
    <p:sldId id="277" r:id="rId25"/>
    <p:sldId id="278" r:id="rId26"/>
    <p:sldId id="287" r:id="rId27"/>
    <p:sldId id="285" r:id="rId28"/>
    <p:sldId id="258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5" d="100"/>
          <a:sy n="95" d="100"/>
        </p:scale>
        <p:origin x="-1161" y="-3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8BE1E-770F-4942-AF37-E312C80CA648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29094-EC9E-4B60-B6A9-BEA9A13AA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29094-EC9E-4B60-B6A9-BEA9A13AA522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215F40-6172-4008-8486-ACF1D45E7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B430914-DCB8-45C2-B0B0-3E02F282B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952BE63-3E96-4E31-BE64-687BF1C9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E98F624-7729-4773-AE0A-401BB1388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AB9175E-0B15-46A8-BAA9-4DFD9384F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616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FEF860-2B74-409F-983A-4F04AD778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1CF8CB6-5B5A-4C3B-98F7-6D7DAA0EE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102A14-F3E6-45CD-B80E-45ADDB08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1891127-154E-43FF-A7E4-ED5D5D4E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C1F83CD-8481-4824-8718-99A49F71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8380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CDD892-0FC7-4FD4-97D6-84BD2D49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634" y="576263"/>
            <a:ext cx="10515600" cy="331940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783BA7F-4EB0-49F3-9D5A-6A6B2F5F8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1634" y="4145534"/>
            <a:ext cx="10515600" cy="174559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A42BC3D-4BD7-411B-ADB9-A1855A61B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8C41C3-6934-4689-B7C9-9FA2D8E2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D747C2-ADBF-4812-8BD4-6A3DCC76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47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9321C2-2B5A-4BAA-892B-462B41EC7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7230680-EBFA-430D-9957-C621568E8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F19A969-B1DC-4F84-8813-A422C47C0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71FD891-4DD9-4943-9BC1-7603A4D11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50FE75-A696-4BD4-8032-C08C7BB0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C8888C3-5985-432F-8C24-01A46F3A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142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7AF7BE-E6DD-4C6E-9A03-9FAA1DB3B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3071501-B5EE-4732-BEA8-8A84B4DD4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DFB745-B66A-485C-AEBB-481B49C0E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89CF13E-F1D0-4D4A-BA53-887F80146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92A27F7-5A6D-4CF0-8937-F62E58D40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E5B36F3-2777-4DAF-8DB5-51A400D18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073871B-E561-4198-B917-20E7884F4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2155215-080C-49A5-A734-CE5464BC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572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DF579B-CF44-40E6-9A00-29A9D0C95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1079B6C-85C9-40BE-830C-34A3F280D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A0F74A3-F7F7-4876-8520-A944A454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CE3FDAA-3796-461E-8E93-17498978E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3168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19416DE-D928-40D3-B1AB-13A0D32CF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3C66C61-55E6-486F-8B75-C81BF5925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D779B78-3455-4E64-9C73-A77F0C9D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842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AF6E1A-2700-4EB7-B076-B38C7962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B70624-7D93-483C-A8CF-850342EB2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46AE5DA-4177-4EE6-98DF-264E3CFD5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BB7418E-5242-480E-A6F7-59135A171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ABBEA41-111E-45A7-A1EB-C1170D6F3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EDA45A1-1675-42B1-93EA-F7A4251B2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808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5917E1-B15F-48DE-8789-AD0EC84B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497F6D0-7A0B-40C8-81FE-C269E1D3D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CECA531-2B0D-4B82-BAB1-04AFFE921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BD75622-0A76-4481-A350-BBC1B2B02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5A991FF-FAF6-4868-8ED2-D3D384A16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9F3C9F6-8DB9-4153-8AC7-126268341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2865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A4048F-F1BF-4E15-A353-88AE86544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4302747-A8CB-490A-AF8E-F0DDABA17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B403FE8-8ADB-47CF-8357-C1A21293A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510197-97AD-487B-8003-69459484D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12A530B-2236-47D0-A922-59DFA4BA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29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CBE7E57-89BC-467F-9AEF-99F41B16D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26DDA98-253A-4682-8828-DAC4998FC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DC8F11-7A8D-4EEE-9FE8-F3D8B0ED1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43CFC7E-995B-430C-AB14-18563A78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92F075-5465-4144-9258-D7A2FEE3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240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82D88E-DD19-4832-B42B-968D55B5F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unset" dir="t"/>
            </a:scene3d>
            <a:sp3d extrusionH="57150" prstMaterial="flat">
              <a:bevelT h="25400" prst="softRound"/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3A4BE18-945A-4AD5-A9B9-2219DC365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40310A5-413B-48BD-B52E-F6AC30E60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950B7-C061-4CDA-B788-8AFF5A2DDBE3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6F97D7-830D-4A57-A00F-7AFD39991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970C26-72BE-4C3D-97CB-352583C10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97ECF-9E23-4961-8CF4-BD3AB3DE23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1549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862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Male\OneDrive\&#1056;&#1072;&#1073;&#1086;&#1095;&#1080;&#1081;%20&#1089;&#1090;&#1086;&#1083;\&#1051;&#1080;&#1093;&#1072;&#1095;&#1077;&#1074;\&#1074;&#1080;&#1076;&#1077;&#1086;\1.&#1087;&#1074;&#1083;.mp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Male\OneDrive\&#1056;&#1072;&#1073;&#1086;&#1095;&#1080;&#1081;%20&#1089;&#1090;&#1086;&#1083;\&#1051;&#1080;&#1093;&#1072;&#1095;&#1077;&#1074;\&#1074;&#1080;&#1076;&#1077;&#1086;\2.&#1042;&#1083;&#1052;.mp4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Male\OneDrive\&#1056;&#1072;&#1073;&#1086;&#1095;&#1080;&#1081;%20&#1089;&#1090;&#1086;&#1083;\&#1051;&#1080;&#1093;&#1072;&#1095;&#1077;&#1074;\&#1074;&#1080;&#1076;&#1077;&#1086;\3.&#1048;&#1075;&#1086;&#1088;&#1100;.mp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Male\OneDrive\&#1056;&#1072;&#1073;&#1086;&#1095;&#1080;&#1081;%20&#1089;&#1090;&#1086;&#1083;\&#1051;&#1080;&#1093;&#1072;&#1095;&#1077;&#1074;\&#1074;&#1080;&#1076;&#1077;&#1086;\4.&#1047;&#1072;&#1090;&#1086;&#1095;.mp4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51;&#1080;&#1093;&#1072;&#1095;&#1077;&#1074;\&#1074;&#1080;&#1076;&#1077;&#1086;\&#1055;&#1080;&#1089;&#1100;&#1084;&#1086;.mp4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png.pngtree.com/element_our/20190604/ourlarge/pngtree-colored-column-catalog-icon-image_1465653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25D5AA-8E53-4C59-8CE1-19AB2FDA6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090" y="231112"/>
            <a:ext cx="9588113" cy="15223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Дмитрий Сергеевич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Лихачев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человек будущего</a:t>
            </a:r>
            <a:endParaRPr lang="ru-RU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23A1022-C51D-4464-BDAE-FC8C4F48C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0042" y="3602038"/>
            <a:ext cx="9144000" cy="1655762"/>
          </a:xfrm>
        </p:spPr>
        <p:txBody>
          <a:bodyPr/>
          <a:lstStyle/>
          <a:p>
            <a:pPr algn="r"/>
            <a:endParaRPr lang="ru-RU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20305" y="2735060"/>
            <a:ext cx="5211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24336" y="2743199"/>
            <a:ext cx="50639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ru-RU" sz="2000" b="1" i="1" dirty="0" smtClean="0">
              <a:solidFill>
                <a:schemeClr val="accent6">
                  <a:lumMod val="75000"/>
                </a:schemeClr>
              </a:solidFill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Маленко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Оксана Викторовна</a:t>
            </a:r>
            <a:endParaRPr lang="ru-RU" sz="2000" b="1" i="1" dirty="0" smtClean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pPr algn="ctr" eaLnBrk="0" hangingPunct="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Епифанцева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София Александровна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76211" y="4925535"/>
            <a:ext cx="52404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endParaRPr lang="ru-RU" sz="500" b="1" i="1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Calibri" pitchFamily="34" charset="0"/>
            </a:endParaRPr>
          </a:p>
          <a:p>
            <a:pPr algn="ctr" eaLnBrk="0" hangingPunct="0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«Средняя общеобразовательная школа № 14 г. Уссурийска</a:t>
            </a:r>
            <a:endParaRPr lang="ru-RU" sz="500" b="1" i="1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 eaLnBrk="0" hangingPunct="0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Уссурийского городского округа»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604" t="14589"/>
          <a:stretch>
            <a:fillRect/>
          </a:stretch>
        </p:blipFill>
        <p:spPr bwMode="auto">
          <a:xfrm>
            <a:off x="1477107" y="1954406"/>
            <a:ext cx="4511710" cy="408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0371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25D5AA-8E53-4C59-8CE1-19AB2FDA6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8804" y="590719"/>
            <a:ext cx="9144000" cy="1917812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Дмитрий Сергеевич </a:t>
            </a:r>
            <a:b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Лихачев:</a:t>
            </a:r>
            <a:b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 человек будущего</a:t>
            </a:r>
            <a:endParaRPr lang="ru-RU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23A1022-C51D-4464-BDAE-FC8C4F48C5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s://sun9-5.userapi.com/impg/DYqGWMO_DojyLqCZ7u-5ptrAKacDkd817qI24Q/h8KAeq9D2vY.jpg?size=856x694&amp;quality=96&amp;sign=f4964119a6b5a1ee019ed4d7decd2697&amp;c_uniq_tag=8nHSKLYampGubpbpgshu7Px2vkyr_OgbxtWVLTHC8Ws&amp;type=albu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371" y="2713096"/>
            <a:ext cx="4741932" cy="373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368431" y="3034513"/>
            <a:ext cx="52112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«Дмитрий Сергеевич всю свою жизнь для того и вглядывался в прошлое с профессиональной скрупулезностью, чтобы точнее, вернее увидеть будущее» 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А. С.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Запесоцкий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371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avatars.mds.yandex.net/i?id=0d3737e965df4c6abcebb6b2165aa0d713e0df94-7763867-images-thumbs&amp;n=13&amp;exp=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163" y="1178942"/>
            <a:ext cx="2121497" cy="271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avatars.mds.yandex.net/i?id=476cf4ade37e199b1e1b8f28fd93acb85397fa61-7544603-images-thumbs&amp;n=13&amp;exp=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2284" y="3991373"/>
            <a:ext cx="4572000" cy="2391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econet.ru/media/4/covers/181480/original.jpg?152377278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034" y="794541"/>
            <a:ext cx="2990431" cy="269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avatars.mds.yandex.net/i?id=43d32aedc0020ab750450cb5fd8254b566811602-8219873-images-thumbs&amp;n=13&amp;exp=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7571" y="216304"/>
            <a:ext cx="4260936" cy="2786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cdn-st1.rtr-vesti.ru/vh/pictures/o/655/299.jpg"/>
          <p:cNvPicPr/>
          <p:nvPr/>
        </p:nvPicPr>
        <p:blipFill>
          <a:blip r:embed="rId6" cstate="print"/>
          <a:srcRect l="21914" t="10936" r="4267" b="2931"/>
          <a:stretch>
            <a:fillRect/>
          </a:stretch>
        </p:blipFill>
        <p:spPr bwMode="auto">
          <a:xfrm>
            <a:off x="6841926" y="3452306"/>
            <a:ext cx="4121064" cy="321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12694" y="183675"/>
            <a:ext cx="22253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509" y="145657"/>
            <a:ext cx="26703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33813" y="1245601"/>
            <a:ext cx="2141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РАННИЕ ГОДЫ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SimSun-ExtB" panose="02010609060101010101" pitchFamily="49" charset="-122"/>
              <a:cs typeface="Estrangelo Edessa" panose="03080600000000000000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19717" y="1710266"/>
            <a:ext cx="38059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15 ноября 1906 г. - родился в семье инженера-электрика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После революции завершил своё образование в советской школе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1923—1928 г. — студент отделения языкознания и литературы Петроградского государственного университет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93366" y="428877"/>
            <a:ext cx="2833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ЗАКЛЮЧЕНИЕ И ССЫЛКА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84616" y="1103363"/>
            <a:ext cx="55996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1928 г. - осуждён за контрреволюционную деятельность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публикация первой научной работы «Картёжные игры уголовников»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1932 г. - досрочно освобожден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вернувшись в Ленинград, добился обнуления судимостей, закончил обучение в университете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9605" y="4166826"/>
            <a:ext cx="4011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 БЛОКАДНОМ ЛЕНИНГРАДЕ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365" y="4690004"/>
            <a:ext cx="50844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брошюра «Оборона древнерусских городов»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1941 г. - защита диссертации на степень канд. филолог.  наук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июнь 1942 г. эвакуация по Дороге жизни в Казань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37848" y="5986600"/>
            <a:ext cx="6554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«Исправить человечество нельзя, исправить себя – просто».</a:t>
            </a:r>
          </a:p>
          <a:p>
            <a:pPr algn="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Д.С. Лихачёв, «Письма и добром»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5" name="Рисунок 14" descr="https://74-gim76.edusite.ru/images/lihachev_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3111" y="3130799"/>
            <a:ext cx="3639745" cy="234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https://cf3.ppt-online.org/files3/slide/l/Loytz8E79YQNuf0SMTn6VrjA4lXGsImda5k1qh/slide-4.jpg"/>
          <p:cNvPicPr/>
          <p:nvPr/>
        </p:nvPicPr>
        <p:blipFill>
          <a:blip r:embed="rId3" cstate="print"/>
          <a:srcRect l="9150" t="7797" r="50598" b="10847"/>
          <a:stretch>
            <a:fillRect/>
          </a:stretch>
        </p:blipFill>
        <p:spPr bwMode="auto">
          <a:xfrm>
            <a:off x="449588" y="1044409"/>
            <a:ext cx="1873247" cy="2907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30178" y="336058"/>
            <a:ext cx="5899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СТРЕМИТЕЛЬНОЕ РАЗВИТИЕ КАРЬЕРЫ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В ПОСЛЕВОЕННЫЕ ГОДЫ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62036" y="112723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1946 г. - звание доцента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1947 г. – доктор филологических наук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1951 г. – профессор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1953 г. - член-корреспондент Академии наук СССР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1956 г. - член Союза писателей СССР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59230" y="3489729"/>
            <a:ext cx="5044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«ЗОЛОТОЙ» ПЕРИОД В ТВОРЧЕСТВА 1950–1970-е гг.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SimSun-ExtB" panose="02010609060101010101" pitchFamily="49" charset="-122"/>
              <a:cs typeface="Estrangelo Edessa" panose="03080600000000000000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67570" y="4278700"/>
            <a:ext cx="561207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опубликованы самые значимые литературные труды: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«Человек в литературе Древней Руси», «Культура Руси времени Андрея Рублева и </a:t>
            </a:r>
            <a:r>
              <a:rPr lang="ru-RU" dirty="0" err="1" smtClean="0"/>
              <a:t>Епифания</a:t>
            </a:r>
            <a:r>
              <a:rPr lang="ru-RU" dirty="0" smtClean="0"/>
              <a:t> Премудрого», «Текстология», «Поэтика древнерусской литературы», «Эпохи и стили», «Великое наследие».</a:t>
            </a:r>
            <a:endParaRPr lang="ru-RU" dirty="0"/>
          </a:p>
        </p:txBody>
      </p:sp>
      <p:pic>
        <p:nvPicPr>
          <p:cNvPr id="12" name="Рисунок 11" descr="https://myslide.ru/documents_4/01a9ac7a49c2b739a6398bd8095dbab5/img53.jpg"/>
          <p:cNvPicPr/>
          <p:nvPr/>
        </p:nvPicPr>
        <p:blipFill>
          <a:blip r:embed="rId2" cstate="print"/>
          <a:srcRect r="51493"/>
          <a:stretch>
            <a:fillRect/>
          </a:stretch>
        </p:blipFill>
        <p:spPr bwMode="auto">
          <a:xfrm>
            <a:off x="629028" y="2764868"/>
            <a:ext cx="2252848" cy="372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avatars.dzeninfra.ru/get-zen_doc/5262999/pub_60ed257853c91d0b8a5d0a2d_60f9724a2c5b73611849da0a/scale_120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6983" y="452794"/>
            <a:ext cx="2418176" cy="361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C:\Users\admin\Downloads\406539_448_59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358" y="1086331"/>
            <a:ext cx="3563888" cy="475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7500" y="1210737"/>
            <a:ext cx="6096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«Русскую историю без русской литературы также трудно себе представить, как Россию без русской природы или без ее исторических городов и сел»</a:t>
            </a:r>
          </a:p>
          <a:p>
            <a:pPr algn="r"/>
            <a:r>
              <a:rPr lang="ru-RU" sz="2000" b="1" dirty="0" smtClean="0"/>
              <a:t>Д.С. Лихачёв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4690" y="509798"/>
            <a:ext cx="6144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ТРУДЫ ПО ДРЕВНЕРУССКОЙ ЛИТЕРАТУРЕ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" name="Рисунок 5" descr="http://bibliobel.ru/media/k2/galleries/1901/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8567" y="2621514"/>
            <a:ext cx="2216708" cy="336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cdn1.ozone.ru/multimedia/10086324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6248" y="2885766"/>
            <a:ext cx="2106176" cy="3336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dmlib.ru/images/cms/data/resources/photo/sila_slova_vozrozhdaya_duhovnye_cennosti/photo_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53034" y="3185171"/>
            <a:ext cx="2121248" cy="3336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admin\Downloads\cove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5781" y="1354578"/>
            <a:ext cx="2730087" cy="425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80290" y="114195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/>
              <a:t>«Воспитание любви к родному краю, к родной культуре, к родной речи – задача первостепенной важности, и нет необходимости это доказывать. Но как воспитать эту любовь? Она начинается с малого – с любви к своей семье, к своему дому. Постоянно расширяясь, эта любовь к родному переходит в любовь к своему государству, к его истории, его прошлому и настоящему, а затем ко всему человечеству...»</a:t>
            </a:r>
            <a:endParaRPr lang="ru-RU" sz="2000" b="1" dirty="0"/>
          </a:p>
        </p:txBody>
      </p:sp>
      <p:pic>
        <p:nvPicPr>
          <p:cNvPr id="6" name="Picture 5" descr="C:\Users\admin\Downloads\410363_772_52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4546" y="3981281"/>
            <a:ext cx="4277064" cy="268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260182" y="428306"/>
            <a:ext cx="6487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«ЗЕМЛЯ РОДНАЯ». КНИГИ О ЛЮДЯХ И  ЖИЗНИ.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C:\Users\admin\Downloads\0557e6971853443ce45028bf33076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55" r="19377"/>
          <a:stretch/>
        </p:blipFill>
        <p:spPr bwMode="auto">
          <a:xfrm>
            <a:off x="516079" y="1541152"/>
            <a:ext cx="2963495" cy="450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711547" y="981983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/>
              <a:t>«Надо быть патриотом, а не националистом. Нет необходимости ненавидеть каждую чужую семью, потому что любишь свою. Нет необходимости ненавидеть другие народы, потому что ты патриот. Между патриотизмом и национализмом глубокое различие. В первом — любовь к своей стране, во втором — ненависть ко всем другим.»</a:t>
            </a:r>
            <a:endParaRPr lang="ru-RU" sz="2000" b="1" dirty="0"/>
          </a:p>
        </p:txBody>
      </p:sp>
      <p:pic>
        <p:nvPicPr>
          <p:cNvPr id="9" name="Picture 3" descr="C:\Users\admin\Downloads\405467_803_55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7176" y="3401531"/>
            <a:ext cx="4072753" cy="277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30428" y="200794"/>
            <a:ext cx="7703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«ПИСЬМА О ДОБРОМ». КНИГИ О ЛЮДЯХ И  ЖИЗНИ.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C:\Users\admin\Downloads\231975_363_53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9998" y="1323897"/>
            <a:ext cx="2742317" cy="403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92574" y="895328"/>
            <a:ext cx="5737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«ПАМЯТЬ – ПРЕОДОЛЕНИЕ ВРЕМЕНИ, ПРЕОДОЛЕНИЕ СМЕРТИ...»</a:t>
            </a:r>
          </a:p>
        </p:txBody>
      </p:sp>
      <p:pic>
        <p:nvPicPr>
          <p:cNvPr id="6" name="Picture 4" descr="C:\Users\admin\Downloads\407789_777_55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9544" y="2303543"/>
            <a:ext cx="3470363" cy="225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ownloads\286009_395_59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67299" y="1560114"/>
            <a:ext cx="3110063" cy="450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912211" y="134234"/>
            <a:ext cx="680382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БИОГРАФИЯ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420364" y="1483947"/>
            <a:ext cx="1152750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каком  городе  родился Д.С. Лихачев?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3600" b="1" dirty="0" smtClean="0">
              <a:ea typeface="Calibri" pitchFamily="34" charset="0"/>
              <a:cs typeface="Arial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Москва          Б) Санкт-Петербург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Воронеж        Г) Киев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8" name="Рисунок 7" descr="https://prezentacii.org/upload/cloud/19/01/115431/images/screen2.jpg"/>
          <p:cNvPicPr/>
          <p:nvPr/>
        </p:nvPicPr>
        <p:blipFill>
          <a:blip r:embed="rId2" cstate="print"/>
          <a:srcRect l="57084" t="3498" r="7656" b="18285"/>
          <a:stretch>
            <a:fillRect/>
          </a:stretch>
        </p:blipFill>
        <p:spPr bwMode="auto">
          <a:xfrm>
            <a:off x="8506954" y="2444179"/>
            <a:ext cx="2643525" cy="399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9031" y="1591369"/>
            <a:ext cx="116098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2. Кем по профессии был отец Д.С. Лихачева?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врач          Б) инженер-электрик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лётчик      Г) филолог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" name="Рисунок 3" descr="https://prezentacii.org/upload/cloud/19/01/115431/images/screen2.jpg"/>
          <p:cNvPicPr/>
          <p:nvPr/>
        </p:nvPicPr>
        <p:blipFill>
          <a:blip r:embed="rId2" cstate="print"/>
          <a:srcRect l="3907" t="2144" r="50514" b="17720"/>
          <a:stretch>
            <a:fillRect/>
          </a:stretch>
        </p:blipFill>
        <p:spPr bwMode="auto">
          <a:xfrm>
            <a:off x="8187238" y="2269462"/>
            <a:ext cx="3075915" cy="3871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317248" y="310453"/>
            <a:ext cx="42162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БИОГРАФИЯ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7475" y="1515347"/>
            <a:ext cx="1153473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«Космическая академия наук» - это…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ВУЗ, в котором учился Д.С. Лихачев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журнал, в котором печатали труды Д.С. Лихачева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студенческий кружок,   в котором состоял  Д.С. Лихачев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Г) любимая книга Д.С. Лихачева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" name="Рисунок 3" descr="http://xn--80akoclht.xn--p1ai/wp-content/uploads/Lixachev-v-molodost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1708" y="227707"/>
            <a:ext cx="2114820" cy="310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130901" y="150108"/>
            <a:ext cx="42162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БИОГРАФИЯ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29032" y="1510658"/>
            <a:ext cx="1164451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4. За что  Д.С. Лихачев  был осужден на 5 лет?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за убийство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за лжесвидетельство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за контрреволюционную деятельность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Г) за тунеядство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" name="Рисунок 3" descr="https://image3.slideserve.com/6432011/slide17-l.jpg"/>
          <p:cNvPicPr/>
          <p:nvPr/>
        </p:nvPicPr>
        <p:blipFill>
          <a:blip r:embed="rId2" cstate="print"/>
          <a:srcRect l="1709" t="3273" r="1891" b="24487"/>
          <a:stretch>
            <a:fillRect/>
          </a:stretch>
        </p:blipFill>
        <p:spPr bwMode="auto">
          <a:xfrm>
            <a:off x="7492881" y="4303315"/>
            <a:ext cx="3891618" cy="231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187238" y="241115"/>
            <a:ext cx="42162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БИОГРАФИЯ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07363" y="1236929"/>
            <a:ext cx="116358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5. Сколько раз был женат  Д.С. Лихачев?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Один раз         Б) Два раза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Три раза           Г) Ни разу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" name="Рисунок 3" descr="https://avatars.dzeninfra.ru/get-zen_doc/118017/pub_5bfe624ecd7ace00a9d64419_5bfe62fce659d100aba2d87e/scale_120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6841" y="3367246"/>
            <a:ext cx="4032598" cy="2932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30575" y="119773"/>
            <a:ext cx="42162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БИОГРАФИЯ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41610" y="186348"/>
            <a:ext cx="44021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ЛИТЕРАТУРА</a:t>
            </a: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07363" y="1402518"/>
            <a:ext cx="11653183" cy="345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5373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Изучению какой литературы Д.С. Лихачев посвятил свою жизнь?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А) Древнегреческой     Б) Эпохи Возрождения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В) Советской                    Г) Древнерусской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463700" y="1208391"/>
            <a:ext cx="11661851" cy="483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5373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2.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Как называлась работа Лихачева, написанная им в блокадном Ленинграде?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А) «Новгородские летописные своды XII века»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Б) «Оборона Древнерусских городов»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В) «Очерки по истории литературных форм летописания XI-XVI вв.»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Г) «Человек в литературе Древней Руси»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76604" y="154442"/>
            <a:ext cx="44021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ЛИТЕРАТУРА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38023" y="1143032"/>
            <a:ext cx="11562177" cy="428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5373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3. Исследование какого произведения древнерусской литературы признано лучшим среди всех других?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А) «Песнь о Вещем Олеге»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Б) «Слово о полку Игореве»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В) «Моление Даниила Заточника»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Г) «Повесть временных лет»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0947" y="176111"/>
            <a:ext cx="44021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ЛИТЕРАТУРА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33365" y="1350338"/>
            <a:ext cx="11406164" cy="3173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5373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4. Какой канал на телевидении появился благодаря Д.С.Лихачеву?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А) «Спас»            Б) «Ретро»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В) «Культура»    Г) «История»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06613" y="197778"/>
            <a:ext cx="44021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ЛИТЕРАТУРА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85696" y="1433565"/>
            <a:ext cx="11661850" cy="455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5373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5. Автором какой из перечисленных книг не являлся Д.С.Лихачев?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А) «Поэзия садов»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Б) «Земля родная»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В) «Письма о добром»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23749"/>
                </a:solidFill>
                <a:effectLst/>
                <a:ea typeface="Times New Roman" pitchFamily="18" charset="0"/>
                <a:cs typeface="Arial" pitchFamily="34" charset="0"/>
              </a:rPr>
              <a:t>Г) «Разговор с памятью»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06940" y="193446"/>
            <a:ext cx="44021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ЛИТЕРАТУРА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НАЗОВИТЕ ПРОИЗВЕДЕНИЕ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1.пвл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4287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НАЗОВИТЕ ПРОИЗВЕДЕНИЕ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2.ВлМ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4287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НАЗОВИТЕ ПРОИЗВЕДЕНИЕ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3.Игорь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4287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5015"/>
            <a:ext cx="10515600" cy="1495674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НАЗОВИТЕ ПРОИЗВЕДЕНИЕ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4.Заточ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4287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50814" y="197779"/>
            <a:ext cx="30043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ЦИТАТЫ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98695" y="1328029"/>
            <a:ext cx="1171818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1)__________ — это единство народа, природы и культуры.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2)__________ — это проявление слабости нации, а не её силы.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3)__________ — это благороднейшее из чувств.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4)__________ — часть общества и часть его истории. Не сохраняя в себе самом память прошлого,     он губит часть своей личности.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5)__________ — это главное в природе.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6)__________ — это как неразменный рубль: расплачиваешься этим рублем, а он все у тебя в кармане и даже, глядишь, денег становится больше.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7___________ — это форма воплощения вечности и преодоления времени.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8)__________ (фамилия) — это гений, сумевший создать идеал нации.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9)__________ — выражение культуры народа, а не только средство общения.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10)__________ — это дар общения, это социальное чувство и при этом очень заразительное.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11___________ — носитель самосознания Вселенной.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12) Самая большая ценность -___________.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550259" y="5772022"/>
            <a:ext cx="114421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Ответы</a:t>
            </a:r>
            <a:r>
              <a:rPr lang="ru-RU" sz="2800" i="1" u="sng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 страна;    патриотизм;    Земля; 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национализм;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культура;  память;    язык; 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человек;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 доброта;  человек;  жизнь; 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Пушкин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56134" y="461624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Дмитрий Сергеевич продолжает жить в нашей памяти не только потому, что мы помним и будем помнить его имя и труды, но и потому, что все, что он сделал будет иметь продолжение и результаты.</a:t>
            </a:r>
            <a:endParaRPr lang="ru-RU" sz="2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      М.Б. Пиотровский, директор  Эрмитажа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700205" y="620284"/>
            <a:ext cx="525173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Идеи этого величайшего мыслителя и гуманиста сейчас как никогда актуальны. Сегодня, когда миру реально угрожает идеология экстремизма и террора, ценности гуманизма остаются одним из принципиальных средств противодействия этому злу.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ea typeface="Times New Roman" pitchFamily="18" charset="0"/>
                <a:cs typeface="Calibri" pitchFamily="34" charset="0"/>
              </a:rPr>
              <a:t>           В.В. Путин, Президент РФ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1445" y="1966405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Calibri" pitchFamily="34" charset="0"/>
              </a:rPr>
              <a:t>Имя и труды Лихачева объединяют изначальную русскую историю и события, сравнительно недавно происходившие в нашем городе и России, с современностью. Убежден и никогда не теряю веры в то, что направления, намеченные Дмитрием Сергеевичем в нравственной и культурной областях, определяют основной путь развития современного демократического российского государства.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Calibri" pitchFamily="34" charset="0"/>
              </a:rPr>
              <a:t>                                           В.Е.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Calibri" pitchFamily="34" charset="0"/>
              </a:rPr>
              <a:t>Чуров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Calibri" pitchFamily="34" charset="0"/>
              </a:rPr>
              <a:t>, председатель ЦИК РФ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6" name="Рисунок 5" descr="https://cdn-st2.rtr-vesti.ru/vh/pictures/hd/143/684/5.jpg"/>
          <p:cNvPicPr/>
          <p:nvPr/>
        </p:nvPicPr>
        <p:blipFill>
          <a:blip r:embed="rId3" cstate="print"/>
          <a:srcRect l="14365" r="18806"/>
          <a:stretch>
            <a:fillRect/>
          </a:stretch>
        </p:blipFill>
        <p:spPr bwMode="auto">
          <a:xfrm>
            <a:off x="9423103" y="2844572"/>
            <a:ext cx="1971903" cy="165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sun9-66.userapi.com/c5268/u164911270/-6/x_4f42a13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6592" y="4587961"/>
            <a:ext cx="1522311" cy="2003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www.yugopolis.ru/cdn/data/img/ce8061385823bd45c0319cb8b06cbef3/324244.jpg"/>
          <p:cNvPicPr/>
          <p:nvPr/>
        </p:nvPicPr>
        <p:blipFill>
          <a:blip r:embed="rId5" cstate="print"/>
          <a:srcRect l="9985" r="17289"/>
          <a:stretch>
            <a:fillRect/>
          </a:stretch>
        </p:blipFill>
        <p:spPr bwMode="auto">
          <a:xfrm>
            <a:off x="4357128" y="247358"/>
            <a:ext cx="2134466" cy="16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233" y="110846"/>
            <a:ext cx="256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Сергеевич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Лихачев: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будущего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1739" y="210957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SimSun-ExtB" panose="02010609060101010101" pitchFamily="49" charset="-122"/>
                <a:cs typeface="Estrangelo Edessa" panose="03080600000000000000" pitchFamily="66" charset="0"/>
              </a:rPr>
              <a:t>РЕФЛЕКСИЯ</a:t>
            </a:r>
            <a:endParaRPr lang="ru-RU" sz="4400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46693" y="1318042"/>
            <a:ext cx="1069111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              «ПИСЬМО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ПО КРУГУ»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Одним предложением ответьте  на вопрос: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Какое влияние  оказывает такая личность как  академик Лихачев на каждого из нас?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Работаем внутри группы.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Первый пишет свою мысль, второй ее продолжает, не повторяясь.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Когда письмо возвращается к первому писавшему, работа считается завершенной.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2" descr="C:\Users\admin\Downloads\cove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5527" y="4340889"/>
            <a:ext cx="1354263" cy="214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s://img.labirint.ru/rcimg/cc87599efbdfd829b8b1b33413561ba0/1920x1080/comments_pic/1321/0_04925606317b8f5a90bfce5d5cf7b984_1369222866.jpg?1369223043"/>
          <p:cNvPicPr/>
          <p:nvPr/>
        </p:nvPicPr>
        <p:blipFill>
          <a:blip r:embed="rId3" cstate="print"/>
          <a:srcRect l="11262" t="7694" r="12109" b="6282"/>
          <a:stretch>
            <a:fillRect/>
          </a:stretch>
        </p:blipFill>
        <p:spPr bwMode="auto">
          <a:xfrm rot="906061">
            <a:off x="9707045" y="447988"/>
            <a:ext cx="1439592" cy="2063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avatars.mds.yandex.net/i?id=02671897406a83fc11e6c0fdad0ef5a1f455a142-8183905-images-thumbs&amp;n=13&amp;exp=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27767">
            <a:off x="9434153" y="4427136"/>
            <a:ext cx="1402567" cy="2063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s://www.lihachev.ru/upload/iblock/db5/l9j2gwgmccwezxtere92l0au171xigk2/Stranitsy-iz-Likhachev_Izbrannye-trudy_2022_4-izdanie-_1_page_00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11326">
            <a:off x="2905546" y="247023"/>
            <a:ext cx="1487365" cy="206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s://pl.spb.ru/upload/iblock/c40/c404df3cbf7eb29bd5df9c90fb68b88c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226039">
            <a:off x="1106470" y="4444721"/>
            <a:ext cx="1528396" cy="202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Письмо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71789" y="85411"/>
            <a:ext cx="11736475" cy="6652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1E483E-918B-41CE-8D65-B63BCC8D7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Интернет ресурсы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CEB33B-9F09-4558-ACC6-D505BB5F0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https://png.pngtree.com/element_our/20190604/ourlarge/pngtree-colored-column-catalog-icon-image_1465653.jpg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0221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0 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6DA2F886-B7AE-4D7F-8298-ED8D1BD04907}" vid="{096FB4CA-BDB8-46EC-A9C4-D158397ACE2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1 0 1</Template>
  <TotalTime>197</TotalTime>
  <Words>1065</Words>
  <Application>Microsoft Office PowerPoint</Application>
  <PresentationFormat>Произвольный</PresentationFormat>
  <Paragraphs>201</Paragraphs>
  <Slides>28</Slides>
  <Notes>1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1 0 1</vt:lpstr>
      <vt:lpstr>Дмитрий Сергеевич Лихачев:  человек будущего</vt:lpstr>
      <vt:lpstr>Дмитрий Сергеевич  Лихачев:  человек будущего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НАЗОВИТЕ ПРОИЗВЕДЕНИЕ</vt:lpstr>
      <vt:lpstr>НАЗОВИТЕ ПРОИЗВЕДЕНИЕ</vt:lpstr>
      <vt:lpstr>НАЗОВИТЕ ПРОИЗВЕДЕНИЕ</vt:lpstr>
      <vt:lpstr>НАЗОВИТЕ ПРОИЗВЕДЕНИЕ</vt:lpstr>
      <vt:lpstr>Слайд 24</vt:lpstr>
      <vt:lpstr>Слайд 25</vt:lpstr>
      <vt:lpstr>Слайд 26</vt:lpstr>
      <vt:lpstr>Слайд 27</vt:lpstr>
      <vt:lpstr>Интернет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Универсальный </dc:title>
  <dc:creator>Эрика</dc:creator>
  <cp:lastModifiedBy>AMale</cp:lastModifiedBy>
  <cp:revision>45</cp:revision>
  <dcterms:created xsi:type="dcterms:W3CDTF">2021-08-11T03:36:53Z</dcterms:created>
  <dcterms:modified xsi:type="dcterms:W3CDTF">2023-03-19T12:53:44Z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89426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S9.1.0</vt:lpwstr>
  </property>
</Properties>
</file>