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70" r:id="rId3"/>
    <p:sldId id="258" r:id="rId4"/>
    <p:sldId id="272" r:id="rId5"/>
    <p:sldId id="260" r:id="rId6"/>
    <p:sldId id="273" r:id="rId7"/>
    <p:sldId id="262" r:id="rId8"/>
    <p:sldId id="27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68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36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80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9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335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17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57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32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05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095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86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756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135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630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918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285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49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11.03.2023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62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5387"/>
            <a:ext cx="8363272" cy="850106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>«</a:t>
            </a:r>
            <a:r>
              <a:rPr lang="ru-RU" sz="2700" b="1" dirty="0" smtClean="0"/>
              <a:t>Одно </a:t>
            </a:r>
            <a:r>
              <a:rPr lang="ru-RU" sz="2700" b="1" dirty="0"/>
              <a:t>правило в жизни должно быть у каждого человека, в его цели жизни, в его принципах жизни, в его поведении: надо прожить жизнь с достоинством, чтобы не стыдно было </a:t>
            </a:r>
            <a:r>
              <a:rPr lang="ru-RU" sz="2700" b="1" dirty="0" smtClean="0"/>
              <a:t>вспомнить»    </a:t>
            </a:r>
            <a:r>
              <a:rPr lang="ru-RU" sz="2700" b="1" dirty="0" err="1" smtClean="0"/>
              <a:t>Д.С.Лихачев</a:t>
            </a:r>
            <a:r>
              <a:rPr lang="ru-RU" sz="2700" b="1" dirty="0"/>
              <a:t/>
            </a:r>
            <a:br>
              <a:rPr lang="ru-RU" sz="2700" b="1" dirty="0"/>
            </a:br>
            <a:endParaRPr lang="ru-RU" sz="2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5463" y="2348880"/>
            <a:ext cx="2832681" cy="402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05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798734" cy="1303867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Память</a:t>
            </a:r>
            <a:endParaRPr lang="ru-RU" sz="5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86682"/>
            <a:ext cx="5146047" cy="34448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421246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8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6424" y="404664"/>
            <a:ext cx="7920880" cy="130386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И</a:t>
            </a:r>
            <a:r>
              <a:rPr lang="ru-RU" sz="2800" b="1" dirty="0" smtClean="0">
                <a:solidFill>
                  <a:schemeClr val="tx1"/>
                </a:solidFill>
              </a:rPr>
              <a:t>з </a:t>
            </a:r>
            <a:r>
              <a:rPr lang="ru-RU" sz="2800" b="1" dirty="0">
                <a:solidFill>
                  <a:schemeClr val="tx1"/>
                </a:solidFill>
              </a:rPr>
              <a:t>книги </a:t>
            </a:r>
            <a:r>
              <a:rPr lang="ru-RU" sz="2800" b="1" dirty="0" err="1">
                <a:solidFill>
                  <a:schemeClr val="tx1"/>
                </a:solidFill>
              </a:rPr>
              <a:t>Д.С.Лихачева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«Письма </a:t>
            </a:r>
            <a:r>
              <a:rPr lang="ru-RU" sz="2800" b="1" dirty="0">
                <a:solidFill>
                  <a:schemeClr val="tx1"/>
                </a:solidFill>
              </a:rPr>
              <a:t>о добром </a:t>
            </a:r>
            <a:r>
              <a:rPr lang="ru-RU" sz="2800" b="1" dirty="0" smtClean="0">
                <a:solidFill>
                  <a:schemeClr val="tx1"/>
                </a:solidFill>
              </a:rPr>
              <a:t>и прекрасном» </a:t>
            </a:r>
            <a:r>
              <a:rPr lang="ru-RU" sz="2200" b="1" dirty="0" smtClean="0">
                <a:solidFill>
                  <a:schemeClr val="tx1"/>
                </a:solidFill>
              </a:rPr>
              <a:t>Письмо сороковое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107752" cy="5184576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Запоминается </a:t>
            </a:r>
            <a:r>
              <a:rPr lang="ru-RU" sz="2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то, что нужно; путем памяти накапливается добрый опыт, образуется традиция, создаются бытовые навыки, семейные навыки, трудовые навыки, общественные институты… Память противостоит уничтожающей силе времени. </a:t>
            </a:r>
            <a:endParaRPr lang="ru-RU" sz="22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Память – преодоление времени, преодоление смерти. В этом величайшее нравственное значение памяти. 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Без </a:t>
            </a:r>
            <a:r>
              <a:rPr lang="ru-RU" sz="2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памяти нет совести. Вот почему так важно воспитываться в моральном климате памяти: памяти семейной, памяти народной, памяти </a:t>
            </a:r>
            <a:r>
              <a:rPr lang="ru-RU" sz="22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культурной</a:t>
            </a:r>
            <a:endParaRPr lang="ru-RU" sz="2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ru-RU" sz="2200" b="1" dirty="0">
                <a:solidFill>
                  <a:schemeClr val="tx1"/>
                </a:solidFill>
                <a:latin typeface="+mj-lt"/>
              </a:rPr>
              <a:t>Хранить память, беречь память – это наш нравственный долг перед самими собой и перед потомками. Память – наше богатство.</a:t>
            </a:r>
            <a:endParaRPr lang="ru-RU" sz="2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798734" cy="1303867"/>
          </a:xfrm>
        </p:spPr>
        <p:txBody>
          <a:bodyPr>
            <a:normAutofit/>
          </a:bodyPr>
          <a:lstStyle/>
          <a:p>
            <a:r>
              <a:rPr lang="ru-RU" sz="5400" b="1" dirty="0"/>
              <a:t>С</a:t>
            </a:r>
            <a:r>
              <a:rPr lang="ru-RU" sz="5400" b="1" dirty="0" smtClean="0"/>
              <a:t>овесть</a:t>
            </a:r>
            <a:endParaRPr lang="ru-RU" sz="5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924944"/>
            <a:ext cx="4672224" cy="3168352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1" t="4181" r="7798" b="1"/>
          <a:stretch/>
        </p:blipFill>
        <p:spPr>
          <a:xfrm>
            <a:off x="539552" y="1774772"/>
            <a:ext cx="4332283" cy="3300859"/>
          </a:xfrm>
        </p:spPr>
      </p:pic>
    </p:spTree>
    <p:extLst>
      <p:ext uri="{BB962C8B-B14F-4D97-AF65-F5344CB8AC3E}">
        <p14:creationId xmlns:p14="http://schemas.microsoft.com/office/powerpoint/2010/main" val="46770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632848" cy="130386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Из книги </a:t>
            </a:r>
            <a:r>
              <a:rPr lang="ru-RU" sz="2800" b="1" dirty="0" err="1">
                <a:solidFill>
                  <a:schemeClr val="tx1"/>
                </a:solidFill>
              </a:rPr>
              <a:t>Д.С.Лихачева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«</a:t>
            </a:r>
            <a:r>
              <a:rPr lang="ru-RU" sz="2800" b="1" dirty="0">
                <a:solidFill>
                  <a:schemeClr val="tx1"/>
                </a:solidFill>
              </a:rPr>
              <a:t>Письма о добром и прекрасном»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64514"/>
            <a:ext cx="8136904" cy="4672797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latin typeface="+mj-lt"/>
                <a:cs typeface="Times New Roman" pitchFamily="18" charset="0"/>
              </a:rPr>
              <a:t>Совесть – это в основном память, к которой присоединяется моральная оценка совершенного. </a:t>
            </a:r>
            <a:endParaRPr lang="ru-RU" sz="2400" b="1" dirty="0" smtClean="0">
              <a:latin typeface="+mj-lt"/>
              <a:cs typeface="Times New Roman" pitchFamily="18" charset="0"/>
            </a:endParaRPr>
          </a:p>
          <a:p>
            <a:r>
              <a:rPr lang="ru-RU" sz="2400" b="1" dirty="0" smtClean="0">
                <a:latin typeface="+mj-lt"/>
                <a:cs typeface="Times New Roman" pitchFamily="18" charset="0"/>
              </a:rPr>
              <a:t>Без </a:t>
            </a:r>
            <a:r>
              <a:rPr lang="ru-RU" sz="2400" b="1" dirty="0">
                <a:latin typeface="+mj-lt"/>
                <a:cs typeface="Times New Roman" pitchFamily="18" charset="0"/>
              </a:rPr>
              <a:t>памяти нет совести. Вот почему так важно воспитываться в моральном климате памяти: памяти семейной, памяти народной, памяти </a:t>
            </a:r>
            <a:r>
              <a:rPr lang="ru-RU" sz="2400" b="1" dirty="0" smtClean="0">
                <a:latin typeface="+mj-lt"/>
                <a:cs typeface="Times New Roman" pitchFamily="18" charset="0"/>
              </a:rPr>
              <a:t>культурной</a:t>
            </a:r>
          </a:p>
          <a:p>
            <a:r>
              <a:rPr lang="ru-RU" sz="2400" b="1" dirty="0">
                <a:latin typeface="+mj-lt"/>
              </a:rPr>
              <a:t>Жить же нужно интуитивно «по велению совести», не задумываясь находить всегда правильные решения, не заглядывая в книжки. </a:t>
            </a:r>
          </a:p>
          <a:p>
            <a:r>
              <a:rPr lang="ru-RU" sz="2400" b="1" dirty="0">
                <a:latin typeface="+mj-lt"/>
              </a:rPr>
              <a:t>Совесть не только ангел-хранитель человеческой чести, — это рулевой его свободы, она заботится о том, чтобы свобода не превращалась в произвол, но указывала человеку его настоящую дорогу в запутанных обстоятельствах жизни, особенно современной.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9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798734" cy="1303867"/>
          </a:xfrm>
        </p:spPr>
        <p:txBody>
          <a:bodyPr>
            <a:normAutofit/>
          </a:bodyPr>
          <a:lstStyle/>
          <a:p>
            <a:r>
              <a:rPr lang="ru-RU" sz="5400" b="1" dirty="0"/>
              <a:t>Д</a:t>
            </a:r>
            <a:r>
              <a:rPr lang="ru-RU" sz="5400" b="1" dirty="0" smtClean="0"/>
              <a:t>оброта</a:t>
            </a:r>
            <a:endParaRPr lang="ru-RU" sz="5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28771"/>
            <a:ext cx="3741570" cy="3176177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924555"/>
            <a:ext cx="4427977" cy="2944605"/>
          </a:xfrm>
        </p:spPr>
      </p:pic>
    </p:spTree>
    <p:extLst>
      <p:ext uri="{BB962C8B-B14F-4D97-AF65-F5344CB8AC3E}">
        <p14:creationId xmlns:p14="http://schemas.microsoft.com/office/powerpoint/2010/main" val="117990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08912" cy="864096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>
                <a:solidFill>
                  <a:schemeClr val="tx1"/>
                </a:solidFill>
              </a:rPr>
              <a:t>«</a:t>
            </a:r>
            <a:r>
              <a:rPr lang="ru-RU" sz="2800" b="1" dirty="0" smtClean="0">
                <a:solidFill>
                  <a:schemeClr val="tx1"/>
                </a:solidFill>
              </a:rPr>
              <a:t>ПУТЯМИ </a:t>
            </a:r>
            <a:r>
              <a:rPr lang="ru-RU" sz="2800" b="1" dirty="0">
                <a:solidFill>
                  <a:schemeClr val="tx1"/>
                </a:solidFill>
              </a:rPr>
              <a:t>ДОБРОТЫ» 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>Письмо </a:t>
            </a:r>
            <a:r>
              <a:rPr lang="ru-RU" sz="2200" b="1" dirty="0">
                <a:solidFill>
                  <a:schemeClr val="tx1"/>
                </a:solidFill>
              </a:rPr>
              <a:t>сорок шестое</a:t>
            </a:r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363272" cy="5328592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>Если </a:t>
            </a:r>
            <a:r>
              <a:rPr lang="ru-RU" sz="2200" b="1" dirty="0">
                <a:solidFill>
                  <a:schemeClr val="tx1"/>
                </a:solidFill>
              </a:rPr>
              <a:t>же жить для других, то другие сберегут то, чему служил, чему отдавал силы</a:t>
            </a:r>
            <a:r>
              <a:rPr lang="ru-RU" sz="22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200" b="1" dirty="0">
                <a:solidFill>
                  <a:schemeClr val="tx1"/>
                </a:solidFill>
              </a:rPr>
              <a:t>Люди, служившие другим, служившие по-умному, имевшие в жизни добрую и значительную цель, запоминаются надолго. Помнят их слова, поступки, их облик, их шутки, а иногда чудачества. </a:t>
            </a:r>
          </a:p>
          <a:p>
            <a:r>
              <a:rPr lang="ru-RU" sz="2200" b="1" dirty="0" smtClean="0">
                <a:solidFill>
                  <a:schemeClr val="tx1"/>
                </a:solidFill>
              </a:rPr>
              <a:t>Умная </a:t>
            </a:r>
            <a:r>
              <a:rPr lang="ru-RU" sz="2200" b="1" dirty="0">
                <a:solidFill>
                  <a:schemeClr val="tx1"/>
                </a:solidFill>
              </a:rPr>
              <a:t>доброта – самое ценное в человеке, самое к нему располагающее и самое в конечном счете верное по пути к личному счастью</a:t>
            </a:r>
            <a:r>
              <a:rPr lang="ru-RU" sz="22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200" b="1" dirty="0">
                <a:solidFill>
                  <a:schemeClr val="tx1"/>
                </a:solidFill>
              </a:rPr>
              <a:t>Стремитесь ходить путями добра так же просто и безотчетно, как вы ходите вообще</a:t>
            </a:r>
            <a:r>
              <a:rPr lang="ru-RU" sz="22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200" b="1" dirty="0">
                <a:solidFill>
                  <a:schemeClr val="tx1"/>
                </a:solidFill>
              </a:rPr>
              <a:t>…всегда следовать путями доброты – очень и очень важно. Поверьте мне!</a:t>
            </a:r>
          </a:p>
          <a:p>
            <a:endParaRPr lang="ru-RU" sz="2400" dirty="0"/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1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544" y="764704"/>
            <a:ext cx="7632848" cy="1584175"/>
          </a:xfrm>
        </p:spPr>
        <p:txBody>
          <a:bodyPr>
            <a:noAutofit/>
          </a:bodyPr>
          <a:lstStyle/>
          <a:p>
            <a:pPr marL="0" indent="0" algn="just"/>
            <a:r>
              <a:rPr lang="ru-RU" sz="2200" b="1" dirty="0">
                <a:cs typeface="Times New Roman" pitchFamily="18" charset="0"/>
              </a:rPr>
              <a:t>« Я буду счастлив, если читатель, к какому бы возрасту </a:t>
            </a:r>
            <a:br>
              <a:rPr lang="ru-RU" sz="2200" b="1" dirty="0">
                <a:cs typeface="Times New Roman" pitchFamily="18" charset="0"/>
              </a:rPr>
            </a:br>
            <a:r>
              <a:rPr lang="ru-RU" sz="2200" b="1" dirty="0">
                <a:cs typeface="Times New Roman" pitchFamily="18" charset="0"/>
              </a:rPr>
              <a:t>он ни принадлежал, найдет в моих письмах хотя бы часть </a:t>
            </a:r>
            <a:br>
              <a:rPr lang="ru-RU" sz="2200" b="1" dirty="0">
                <a:cs typeface="Times New Roman" pitchFamily="18" charset="0"/>
              </a:rPr>
            </a:br>
            <a:r>
              <a:rPr lang="ru-RU" sz="2200" b="1" dirty="0">
                <a:cs typeface="Times New Roman" pitchFamily="18" charset="0"/>
              </a:rPr>
              <a:t>того, </a:t>
            </a:r>
            <a:r>
              <a:rPr lang="ru-RU" sz="2200" b="1" dirty="0" smtClean="0">
                <a:cs typeface="Times New Roman" pitchFamily="18" charset="0"/>
              </a:rPr>
              <a:t>с </a:t>
            </a:r>
            <a:r>
              <a:rPr lang="ru-RU" sz="2200" b="1" dirty="0">
                <a:cs typeface="Times New Roman" pitchFamily="18" charset="0"/>
              </a:rPr>
              <a:t>чем он сможет </a:t>
            </a:r>
            <a:r>
              <a:rPr lang="ru-RU" sz="2200" b="1" dirty="0" smtClean="0">
                <a:cs typeface="Times New Roman" pitchFamily="18" charset="0"/>
              </a:rPr>
              <a:t>согласиться</a:t>
            </a:r>
            <a:r>
              <a:rPr lang="ru-RU" sz="2200" b="1" dirty="0">
                <a:cs typeface="Times New Roman" pitchFamily="18" charset="0"/>
              </a:rPr>
              <a:t> </a:t>
            </a:r>
            <a:r>
              <a:rPr lang="ru-RU" sz="2200" b="1" dirty="0" smtClean="0">
                <a:cs typeface="Times New Roman" pitchFamily="18" charset="0"/>
              </a:rPr>
              <a:t>»   Д. С</a:t>
            </a:r>
            <a:r>
              <a:rPr lang="ru-RU" sz="2200" b="1" dirty="0">
                <a:cs typeface="Times New Roman" pitchFamily="18" charset="0"/>
              </a:rPr>
              <a:t>. Лихачев. </a:t>
            </a:r>
            <a:r>
              <a:rPr lang="ru-RU" sz="2200" b="1" dirty="0"/>
              <a:t/>
            </a:r>
            <a:br>
              <a:rPr lang="ru-RU" sz="2200" b="1" dirty="0"/>
            </a:br>
            <a:endParaRPr lang="ru-RU" sz="2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2318204"/>
            <a:ext cx="6721044" cy="370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0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408</TotalTime>
  <Words>289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Garamond</vt:lpstr>
      <vt:lpstr>Times New Roman</vt:lpstr>
      <vt:lpstr>Натуральные материалы</vt:lpstr>
      <vt:lpstr>      «Одно правило в жизни должно быть у каждого человека, в его цели жизни, в его принципах жизни, в его поведении: надо прожить жизнь с достоинством, чтобы не стыдно было вспомнить»    Д.С.Лихачев </vt:lpstr>
      <vt:lpstr>Память</vt:lpstr>
      <vt:lpstr>Из книги Д.С.Лихачева «Письма о добром и прекрасном» Письмо сороковое</vt:lpstr>
      <vt:lpstr>Совесть</vt:lpstr>
      <vt:lpstr>Из книги Д.С.Лихачева  «Письма о добром и прекрасном»</vt:lpstr>
      <vt:lpstr>Доброта</vt:lpstr>
      <vt:lpstr>  «ПУТЯМИ ДОБРОТЫ»  Письмо сорок шестое </vt:lpstr>
      <vt:lpstr>« Я буду счастлив, если читатель, к какому бы возрасту  он ни принадлежал, найдет в моих письмах хотя бы часть  того, с чем он сможет согласиться »   Д. С. Лихачев.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Учетная запись Майкрософт</cp:lastModifiedBy>
  <cp:revision>25</cp:revision>
  <dcterms:created xsi:type="dcterms:W3CDTF">2023-03-10T21:12:18Z</dcterms:created>
  <dcterms:modified xsi:type="dcterms:W3CDTF">2023-03-11T15:10:41Z</dcterms:modified>
</cp:coreProperties>
</file>