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notesMasterIdLst>
    <p:notesMasterId r:id="rId43"/>
  </p:notesMasterIdLst>
  <p:sldIdLst>
    <p:sldId id="309" r:id="rId2"/>
    <p:sldId id="392" r:id="rId3"/>
    <p:sldId id="389" r:id="rId4"/>
    <p:sldId id="359" r:id="rId5"/>
    <p:sldId id="361" r:id="rId6"/>
    <p:sldId id="418" r:id="rId7"/>
    <p:sldId id="410" r:id="rId8"/>
    <p:sldId id="396" r:id="rId9"/>
    <p:sldId id="398" r:id="rId10"/>
    <p:sldId id="399" r:id="rId11"/>
    <p:sldId id="405" r:id="rId12"/>
    <p:sldId id="407" r:id="rId13"/>
    <p:sldId id="401" r:id="rId14"/>
    <p:sldId id="415" r:id="rId15"/>
    <p:sldId id="417" r:id="rId16"/>
    <p:sldId id="403" r:id="rId17"/>
    <p:sldId id="404" r:id="rId18"/>
    <p:sldId id="420" r:id="rId19"/>
    <p:sldId id="363" r:id="rId20"/>
    <p:sldId id="365" r:id="rId21"/>
    <p:sldId id="366" r:id="rId22"/>
    <p:sldId id="257" r:id="rId23"/>
    <p:sldId id="294" r:id="rId24"/>
    <p:sldId id="369" r:id="rId25"/>
    <p:sldId id="419" r:id="rId26"/>
    <p:sldId id="373" r:id="rId27"/>
    <p:sldId id="422" r:id="rId28"/>
    <p:sldId id="377" r:id="rId29"/>
    <p:sldId id="381" r:id="rId30"/>
    <p:sldId id="383" r:id="rId31"/>
    <p:sldId id="390" r:id="rId32"/>
    <p:sldId id="385" r:id="rId33"/>
    <p:sldId id="423" r:id="rId34"/>
    <p:sldId id="424" r:id="rId35"/>
    <p:sldId id="426" r:id="rId36"/>
    <p:sldId id="428" r:id="rId37"/>
    <p:sldId id="430" r:id="rId38"/>
    <p:sldId id="429" r:id="rId39"/>
    <p:sldId id="432" r:id="rId40"/>
    <p:sldId id="408" r:id="rId41"/>
    <p:sldId id="391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614"/>
    <a:srgbClr val="06B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670" autoAdjust="0"/>
    <p:restoredTop sz="94660"/>
  </p:normalViewPr>
  <p:slideViewPr>
    <p:cSldViewPr snapToGrid="0">
      <p:cViewPr varScale="1">
        <p:scale>
          <a:sx n="89" d="100"/>
          <a:sy n="89" d="100"/>
        </p:scale>
        <p:origin x="90" y="528"/>
      </p:cViewPr>
      <p:guideLst>
        <p:guide orient="horz" pos="2160"/>
        <p:guide pos="4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80AA7-579C-4784-B679-5A2EC1BA97B8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E7E66-026E-497B-8BB8-5BBDF6DF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47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9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01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20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68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03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43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03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48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7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73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77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52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917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064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97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683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2024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164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47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fld id="{EA121E0F-8C8A-42BF-A92B-53B2141E3333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18AA795-D65B-4558-8582-3B99ECCEA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22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5911" y="1556966"/>
            <a:ext cx="8626738" cy="3477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словесности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(русского языка как родного)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Палитра русского мира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«Письмам и добром и прекрасном»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С. Лихачева и произведениям русской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литературы, живописи и музыки)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258645" y="4575159"/>
            <a:ext cx="6892757" cy="22467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-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Муллагалиева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Лилия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Канафовна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 eaLnBrk="1" hangingPunct="1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андидат педагогических наук,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абсолютный победитель конкурса «Учитель года Башкортостана 2021»,  лауреат Премии Правительства Российской Федерации, </a:t>
            </a:r>
          </a:p>
          <a:p>
            <a:pPr algn="ctr" eaLnBrk="1" hangingPunct="1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языка и литературы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РГИ им. Г.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Альмухаметова</a:t>
            </a:r>
            <a:endParaRPr lang="ru-RU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436" y="0"/>
            <a:ext cx="1556966" cy="155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6670" y="47808"/>
            <a:ext cx="7035003" cy="1323439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– духовные наследники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Дмитрия Сергеевича Лихачева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6" y="1850317"/>
            <a:ext cx="3187681" cy="48826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85229" y="2635624"/>
            <a:ext cx="549740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даром понимать искусство, человек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нравственно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лучше, а следовательно, и счастливее. Да, счастливее! Ибо, награжденный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искусство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даром доброго понимания мира, окружающих его людей, прошлого и далекого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человек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легче дружит с другими людьми, с другими культурами, с другими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национальностями.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Искусство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освещает и одновременно освящает жизнь человека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Д. Лихачев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637" y="441064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1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artageless.com/images/gallery/exhibition/2017/portrait-artist/0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3" y="380486"/>
            <a:ext cx="3033150" cy="313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avatars.mds.yandex.net/get-zen-vh/6213625/2a00000181a6ac03bfd9e97aca11bc0f45d9/or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336" y="2836185"/>
            <a:ext cx="2880995" cy="360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cdn.culture.ru/images/3d39752d-5f8a-590e-9e40-2d256426efb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2" y="4293465"/>
            <a:ext cx="3937131" cy="232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74691" y="226631"/>
            <a:ext cx="6220034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Философия, музыка и поэзия русского пейзажа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8812" y="6360508"/>
            <a:ext cx="225619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Рахманинов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463" y="3711583"/>
            <a:ext cx="2240934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омашников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7778" y="6252763"/>
            <a:ext cx="1916807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Аксаков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427" y="1472841"/>
            <a:ext cx="2836057" cy="28360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73493" y="4452141"/>
            <a:ext cx="208281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Лихачев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451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98456" y="154850"/>
            <a:ext cx="4572000" cy="65666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28650" y="1731589"/>
            <a:ext cx="334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129530" y="1731589"/>
            <a:ext cx="33337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07682" y="1310195"/>
            <a:ext cx="168757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75788" y="330206"/>
            <a:ext cx="4158208" cy="5951937"/>
            <a:chOff x="275788" y="330206"/>
            <a:chExt cx="4158208" cy="5951937"/>
          </a:xfrm>
        </p:grpSpPr>
        <p:pic>
          <p:nvPicPr>
            <p:cNvPr id="24" name="Рисунок 23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053" y="3177533"/>
              <a:ext cx="2147678" cy="25954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Рисунок 24" descr="https://ceur.ru/files/2015/06/17/voca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758" y="330206"/>
              <a:ext cx="2081396" cy="1270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Прямоугольник 25"/>
            <p:cNvSpPr/>
            <p:nvPr/>
          </p:nvSpPr>
          <p:spPr>
            <a:xfrm>
              <a:off x="275788" y="1862760"/>
              <a:ext cx="4158208" cy="1277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Лингвокультурологическая</a:t>
              </a: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энциклопедия </a:t>
              </a:r>
            </a:p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«Палитра России»</a:t>
              </a: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endPara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39570" y="5773029"/>
              <a:ext cx="3726160" cy="509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Составители: ученики 10 класса </a:t>
              </a:r>
              <a:endPara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709784" y="2110895"/>
            <a:ext cx="4398063" cy="29854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Тексты о картинах художников России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Словари концептов культуры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 текстов 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цвете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Словарь языка писателей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Лингвокультурологические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художественным текстам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b="1" dirty="0">
              <a:latin typeface="Times New Roman" panose="02020603050405020304" pitchFamily="18" charset="0"/>
              <a:cs typeface="Aharoni" panose="02010803020104030203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4321" y="129958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71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91672" y="1667435"/>
            <a:ext cx="8238722" cy="49136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Палитра -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многоголосье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 и культур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мнений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ценностей,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разнообразие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красок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звуков,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мозаичность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многоликость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единство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0"/>
              </a:spcAft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Палитра русского мира</a:t>
            </a:r>
            <a:endParaRPr lang="ru-RU" sz="3200" b="1" dirty="0">
              <a:solidFill>
                <a:srgbClr val="06B7D4"/>
              </a:solidFill>
              <a:latin typeface="Montserrat ExtraBold" panose="00000900000000000000" pitchFamily="2" charset="-52"/>
              <a:ea typeface="Constantia" panose="02030602050306030303" pitchFamily="18" charset="0"/>
              <a:cs typeface="Gotham Pro Black" panose="02000903040000020004" pitchFamily="50" charset="0"/>
            </a:endParaRPr>
          </a:p>
        </p:txBody>
      </p:sp>
      <p:pic>
        <p:nvPicPr>
          <p:cNvPr id="1026" name="Picture 2" descr="Живопись акварелью. палитра. станковая живопись. искусство. прозрачный png.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728" y="2476051"/>
            <a:ext cx="4572000" cy="346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52688" y="115462"/>
            <a:ext cx="7274560" cy="112558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endParaRPr lang="ru-RU" sz="32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«Палитра России»? </a:t>
            </a:r>
            <a:b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2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049" y="45978"/>
            <a:ext cx="1375345" cy="137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9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13187"/>
            <a:ext cx="7304442" cy="1489744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я сегодня? Кем я хочу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на уроке?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мне интересно заниматься? 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7882" y="2245263"/>
            <a:ext cx="7849858" cy="440120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творческих группах </a:t>
            </a:r>
          </a:p>
          <a:p>
            <a:pPr algn="just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Культурологи»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(выделяют концепты и исследуют их отражение в языке),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«Магистры слова»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(изучают словарные статьи в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лингвокультурологических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словарях),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«Азбуковники»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(составляют словари языка писателей),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«Музыканты»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(изучают звукопись текста, описывают чувства от романса «Сирень»),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«Живописцы»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(рисуют этюды по впечатлениям от текста С. Т. Аксакова)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442" y="180533"/>
            <a:ext cx="1438301" cy="143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6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282/00022561-9754765c/img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0170" y="2060612"/>
            <a:ext cx="5393665" cy="404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5911" y="346009"/>
            <a:ext cx="7472892" cy="11255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Движемся к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метатексту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картина мира писателя?  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281" y="244278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9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957" y="776491"/>
            <a:ext cx="6343202" cy="709865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концепт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2734" y="1959867"/>
            <a:ext cx="6917167" cy="43088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–    ? 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?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История, изобразительное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искусство, обществознание, литература,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физика, психология…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419" y="351392"/>
            <a:ext cx="1377815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58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2739" y="593611"/>
            <a:ext cx="6343202" cy="1514887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Метаконцепт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«цвет»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поиске новых смыслов – следуем за мыслью Д. Лихачева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8" descr="https://www.pototschnik.com/wp-content/uploads/2018/07/31-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s://ucare.timepad.ru/1c63e4b3-6219-4e28-bd48-44f515bdcc58/poster_event_19750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2" name="Picture 12" descr="https://cdn.culture.ru/images/4856eee5-d0bb-5065-901e-4735af8e504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739" y="2325593"/>
            <a:ext cx="6372588" cy="424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941" y="225911"/>
            <a:ext cx="1377815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8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7"/>
          <p:cNvSpPr>
            <a:spLocks noGrp="1"/>
          </p:cNvSpPr>
          <p:nvPr>
            <p:ph type="sldNum" sz="quarter" idx="4"/>
          </p:nvPr>
        </p:nvSpPr>
        <p:spPr>
          <a:xfrm>
            <a:off x="8206450" y="6356351"/>
            <a:ext cx="509286" cy="365125"/>
          </a:xfrm>
        </p:spPr>
        <p:txBody>
          <a:bodyPr vert="horz" lIns="0" tIns="0" rIns="0" bIns="0" rtlCol="0" anchor="ctr"/>
          <a:lstStyle/>
          <a:p>
            <a:pPr algn="ctr"/>
            <a:fld id="{50438734-D90C-47AC-AAB7-D131FBB3D678}" type="slidenum">
              <a:rPr lang="ru-RU">
                <a:solidFill>
                  <a:schemeClr val="tx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pPr algn="ctr"/>
              <a:t>10</a:t>
            </a:fld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238" y="1204689"/>
            <a:ext cx="7457243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Цветопись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искусство передачи цветов, красок окружающего мира языком художественного произведения.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способ выражения авторской идеи.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6011"/>
            <a:ext cx="7854696" cy="54936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>
              <a:spcAft>
                <a:spcPts val="600"/>
              </a:spcAf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Живопись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словом ?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9143" y="3725434"/>
            <a:ext cx="47188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60037" y="2491250"/>
            <a:ext cx="3933356" cy="345325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Словарь </a:t>
            </a:r>
            <a:r>
              <a:rPr lang="ru-RU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цветовых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прилагательных</a:t>
            </a:r>
            <a:b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Ивана </a:t>
            </a:r>
            <a:r>
              <a:rPr lang="ru-RU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Бунина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Черно-ореховые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глаза</a:t>
            </a:r>
            <a:b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Воздушно-зеленое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море       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Тускло-золотая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храм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5002" y="2491250"/>
            <a:ext cx="4231173" cy="12557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Рисовать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не только кистью, но 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художественным  словом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573" y="4653894"/>
            <a:ext cx="4572000" cy="480131"/>
          </a:xfrm>
          <a:prstGeom prst="rect">
            <a:avLst/>
          </a:prstGeom>
          <a:solidFill>
            <a:schemeClr val="accent4"/>
          </a:solidFill>
        </p:spPr>
        <p:txBody>
          <a:bodyPr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Живописец слова - ?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9573" y="5761935"/>
            <a:ext cx="4572000" cy="4801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Мастерская художника слова -?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578" y="78764"/>
            <a:ext cx="1377815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0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3794" y="1961010"/>
            <a:ext cx="6735901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важнейшее понятие культуры, которое не только мыслится, но и переживается.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 «правда». Концепт «дом». Концепт «семья». Концепт «справедливость»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6011"/>
            <a:ext cx="7854696" cy="112558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онцепт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подобен «точке взрыва», вызывающей текст к жизни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5991" y="5501083"/>
            <a:ext cx="7297577" cy="101566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анализируя концепт, мы постигаем СМЫСЛ текста.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 как функциональное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смысла.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671" y="3177049"/>
            <a:ext cx="6769241" cy="2031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Текстовая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концептосфера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содержит фактические сведения, ассоциации,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образные представления, ценностные установки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которые автор репрезентирует в создаваемом им тексте. 	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Текстовый концепт - глубинный смысл,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изначально максимально свёрнутая смысловая структура текста, являющаяся воплощением мотива, интенций автора, приведших к порождению текста.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857" y="2092851"/>
            <a:ext cx="2134305" cy="3408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562" y="244280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1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8183" y="1630755"/>
            <a:ext cx="8369449" cy="5016758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dirty="0" smtClean="0"/>
              <a:t>	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Какую картину вы представили? Какие ассоциации возникают?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Что является предметом изображения? (тема, концепт)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образы. 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 автор использует прием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цветописи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Какими красками представлена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цветопись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Какой цвет доминирует в палитре художника?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Какими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лексемами выражается концепт «цвет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»? Выпишите словесный ряд.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Каково значение этого цвета в русской культуре? Символика цвета.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Назовите ведущий троп.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морфологические и синтаксические средства создания образа использует автор?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Какова мелодика текста?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Какова идея произведения?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029" y="323860"/>
            <a:ext cx="7854696" cy="1227314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анализа художественного текста: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метаконцепта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через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метатекст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 идее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(СМЫСЛОВОЕ ЧТЕНИЕ)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957" y="222131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530" y="109518"/>
            <a:ext cx="6343202" cy="125670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 в картине мира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Дмитрия Сергеевича Лихачева 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366" y="1538343"/>
            <a:ext cx="4927002" cy="508925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Земля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главное в природе. Земля рождающая, Земля урожая. И слово цвет – от цветов!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 цветов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Рублевское сочетание 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васильки среди спелой ржи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может быть,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голубое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небо над полем спелой ржи? Все-таки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сорняк,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сорняк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яркий,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густо-синий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 такой, как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рублевской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«Троице».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Крестьянин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признает васильки своими,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рублевский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цвет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 синий, а скорее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небесно-голубой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у неба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сияюще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-синий цвет, цвет неба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 которым зреют колосистые поля ржи (в этом слове тоже корень, связанный с ростом, урожаем, рождением; рожь – это то, что рожает земля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)...»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381" y="221859"/>
            <a:ext cx="1516393" cy="15163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419" y="1904383"/>
            <a:ext cx="3811800" cy="4723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35387" y="6424401"/>
            <a:ext cx="2497863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Андрей Рублев. Троица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74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73" y="286148"/>
            <a:ext cx="6343202" cy="1297440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Метафорические определения – яркая черта авторского стиля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673" y="323259"/>
            <a:ext cx="1546854" cy="15538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76304" y="2002848"/>
            <a:ext cx="683937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мое васильковое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слово…Сергей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сенин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88" y="3819393"/>
            <a:ext cx="4372305" cy="29061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672" y="3796749"/>
            <a:ext cx="3905026" cy="29287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4888" y="2716875"/>
            <a:ext cx="8514639" cy="954107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Рублевское сочетание…Васильки среди спелой ржи…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Д. Лихачев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860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806" y="1084958"/>
            <a:ext cx="6192688" cy="556857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 ВАСИЛЕК</a:t>
            </a: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Василёк -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тёмно-голубой полевой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цветок, растущий во ржи и других злаках. 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Полевой василек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слово является древнерусским переоформлением греч.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basilikon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«царский» (цветок, растение).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любви, духовности, верности, чистоты, скромности, семейного счастья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Василек украшает девичьи венки. Цветок растет рядом с рожью и всегда напоминает о хлебе насущном.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целовал твое поле, Россия, / пока не выступят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/ Твои сорняки всемирно красивы, Хоть экспортируй их, сорняки./  С поезда выйдешь – как окликают!/ По полю дрожь./ Поле пришпорено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/ как ни уходишь – все не уйдешь… (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Андрей Вознесенский. Васильки Шагала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MS Outlook" panose="05010100010000000000" pitchFamily="2" charset="2"/>
              </a:rPr>
              <a:t>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Иду я по июньскому приволью, / Под синевой шаги мои легки…/ Я вижу: посреди ржаного поля/ И на тропе синеют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./ Шагаю я, ничем не озабочен, / И вглядываюсь в  них – детей земли:/ Растоптаны иные вдоль обочин,/ Их венчики и в дегте и в пыли. / И лишь во ржи растущие – пригожи,/ Синей небес, чисты, как родники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(Башкирский поэт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Наджми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Васильки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516215" y="6296692"/>
            <a:ext cx="2434145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Васильев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Жница. </a:t>
            </a:r>
          </a:p>
        </p:txBody>
      </p:sp>
      <p:pic>
        <p:nvPicPr>
          <p:cNvPr id="4098" name="Picture 2" descr="https://avatars.mds.yandex.net/get-zen_doc/3664204/pub_5f0bf35e9b36e67fa4e03b84_5f0bf377d7c8dc535e8d6298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767" y="1489744"/>
            <a:ext cx="2688233" cy="468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425" y="-1"/>
            <a:ext cx="1496366" cy="148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9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829" y="1214417"/>
            <a:ext cx="8477026" cy="545532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Все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русской природе непостоянно по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окраске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состоянию. Деревья-то с голыми ветвями, создающими своеобразную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«графику зимы»,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с листвой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весенней,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Разнообразнейший по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оттенкам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степени насыщенности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осенний лес. Разные состояния воды, принимающей на себя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окраску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неба и окружающих берегов, меняющихся под действием сильного или слабого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ветра,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 лужи, различная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окраска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самого воздуха, туман, роса, иней, снег — сухой и мокрый.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Вечный маскарад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вечный праздник красок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линий, вечное движение — в пределах года или суток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континентальный климат, и этот континентальный климат создает особенно суровую зиму и особенно жаркое лето, длинную, переливающуюся всеми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оттенками красок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весну, в которой каждая неделя приносит с собой что-то новое, затяжную осень, в которой есть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начало с необыкновенной прозрачностью воздуха, воспетое Тютчевым, и особой тишиной, свойственной только августу, и поздняя осень, которую так любил Пушкин. Но в России, в отличие от юга, особенно где-нибудь на берегах Белого моря или Белого озера, необыкновенно длинные вечера с закатным солнцем, которое создает на воде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переливы красок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меняющиеся буквально в пятиминутные промежутки времени, целый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"балет красок",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замечательные — длинные-длинные — восходы солнца. Бывают моменты (особенно весной), когда солнце "играет", точно его гранил опытный гранильщик.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Белые ночи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черные", темные дни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декабре создают не только многообразную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гамму красок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чрезвычайно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богатую палитру эмоциональную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русская поэзия откликается на все это многообразие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Д.С. Лихачев.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747" y="79484"/>
            <a:ext cx="1006444" cy="10064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419" y="199950"/>
            <a:ext cx="5905948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ЯЗЫКА ПИСАТЕЛЯ: ЦВЕТОВАЯ ПАЛИТРА Д. ЛИХАЧЕВА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4" y="199950"/>
            <a:ext cx="1339525" cy="101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75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4" y="245324"/>
            <a:ext cx="6564183" cy="167819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Составляем СЛОВАРЬ ЯЗЫКА МЫСЛИТЕЛЯ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Лихачева в языке 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964" y="709961"/>
            <a:ext cx="1355508" cy="13555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4728" y="2454181"/>
            <a:ext cx="254108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рафика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56813" y="2297239"/>
            <a:ext cx="5318236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Вечный маскарад, вечный праздник красок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4840" y="3916588"/>
            <a:ext cx="2674130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931" y="3797629"/>
            <a:ext cx="2450992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72843" y="4480092"/>
            <a:ext cx="5554149" cy="52322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Богатая палитра эмоциональная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9601" y="5234481"/>
            <a:ext cx="5499733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Белые ночи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«черные»,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темные дни в декабре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9768" y="3335964"/>
            <a:ext cx="560615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– от цветов! Цвета цветов!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9768" y="4545076"/>
            <a:ext cx="2608791" cy="46166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Густо-синий цвет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68345" y="6214349"/>
            <a:ext cx="521514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Сияюще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-синий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цвет, цвет неба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26493" y="5419146"/>
            <a:ext cx="301185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Живописная листва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88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3755" y="232052"/>
            <a:ext cx="5712311" cy="206819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«Живописцы»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заполняют красками палитру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художника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Д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Лихачева на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листе белой бумаги (ватмане):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васильковый, густо-синий, </a:t>
            </a:r>
            <a:r>
              <a:rPr lang="ru-RU" sz="2400"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сияюще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-синий, белые (ночи), черные (дни) и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s://i.pinimg.com/originals/4f/22/98/4f22987866adcbc72d9db01ee75431e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51" y="2897822"/>
            <a:ext cx="4597048" cy="325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cs11.livemaster.ru/storage/topicavatar/600x450/18/e2/9b656317e9a96abc2b60b0e168ec8fc844570s.jpg?h=5XjGYfkX8AwJlSMFqiYv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499" y="2590703"/>
            <a:ext cx="3598438" cy="355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012" y="232052"/>
            <a:ext cx="1717712" cy="171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81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108" y="668915"/>
            <a:ext cx="6343202" cy="709865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Метаконцепт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«дерево»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i.pinimg.com/736x/8c/1b/46/8c1b4636752ae40418fd2540aea4936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68531"/>
            <a:ext cx="3696536" cy="527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57301" y="2029651"/>
            <a:ext cx="4572000" cy="4616648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indent="685800" algn="just">
              <a:lnSpc>
                <a:spcPct val="125000"/>
              </a:lnSpc>
              <a:spcBef>
                <a:spcPts val="1800"/>
              </a:spcBef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Дерево в русской культуре занимает особое место. В 1918 году в статье «Ключи Марии» Есенин пытается определить природу славянской души: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«Всё от древа — вот религия мысли нашего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народа.  Древо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жизнь».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788" y="236431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8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1593" y="800389"/>
            <a:ext cx="6343202" cy="709865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Фомин. Деревья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16" y="2190561"/>
            <a:ext cx="3220533" cy="4667439"/>
          </a:xfrm>
        </p:spPr>
      </p:pic>
      <p:sp>
        <p:nvSpPr>
          <p:cNvPr id="4" name="AutoShape 2" descr="https://www.perunica.ru/uploads/posts/2014-09/1411896442_lip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71" y="2866154"/>
            <a:ext cx="2685708" cy="39004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466" y="1716470"/>
            <a:ext cx="3173505" cy="4647393"/>
          </a:xfrm>
          <a:prstGeom prst="rect">
            <a:avLst/>
          </a:prstGeom>
        </p:spPr>
      </p:pic>
      <p:sp>
        <p:nvSpPr>
          <p:cNvPr id="9" name="AutoShape 4" descr="Художник Николай Фомин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379" y="160337"/>
            <a:ext cx="1641259" cy="235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45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628" y="2162287"/>
            <a:ext cx="3239901" cy="468614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092" y="1227142"/>
            <a:ext cx="3090483" cy="4470025"/>
          </a:xfrm>
          <a:prstGeom prst="rect">
            <a:avLst/>
          </a:prstGeom>
        </p:spPr>
      </p:pic>
      <p:sp>
        <p:nvSpPr>
          <p:cNvPr id="6" name="AutoShape 2" descr="https://www.perunica.ru/uploads/posts/2014-09/1411896497_berez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www.perunica.ru/uploads/posts/2014-09/1411896497_berez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8" y="937786"/>
            <a:ext cx="3450300" cy="5000435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61841" y="656091"/>
            <a:ext cx="6343202" cy="709865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Фомин. Деревья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043" y="160337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68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09948" y="3054737"/>
            <a:ext cx="5434052" cy="2400657"/>
          </a:xfrm>
          <a:prstGeom prst="rect">
            <a:avLst/>
          </a:prstGeom>
          <a:solidFill>
            <a:srgbClr val="92D050"/>
          </a:solidFill>
        </p:spPr>
        <p:txBody>
          <a:bodyPr wrap="none" lIns="0" tIns="0" rIns="0" bIns="0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Удивительно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зелёного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цвета весной!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Светло-зелёны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ёлки (новые побеги),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дымчато-седой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сосняк,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зелено-скромная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берёза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серебристая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ивы,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желтовато-зелёный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дубок, </a:t>
            </a: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румяно-зелёный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красноватый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клён...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к середине лета всё это растворится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едином океане.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37020"/>
            <a:ext cx="7854696" cy="54936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Федор Абрамов. Зеленая весна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7952" y="5551925"/>
            <a:ext cx="4627830" cy="984885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Окказионали́зм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индивидуально-авторский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неологизм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созданный поэтом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писателем</a:t>
            </a:r>
          </a:p>
        </p:txBody>
      </p:sp>
      <p:pic>
        <p:nvPicPr>
          <p:cNvPr id="1026" name="Picture 2" descr="https://crosti.ru/patterns/00/0d/4d/5950a7171a/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83" y="1183586"/>
            <a:ext cx="3314968" cy="497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3788" y="6352144"/>
            <a:ext cx="304105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Фомин. Береза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2" name="Picture 4" descr="https://www.peoples.ru/art/literature/prose/roman/abramov/abramov_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277" y="991905"/>
            <a:ext cx="1573688" cy="187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225" y="182520"/>
            <a:ext cx="1618770" cy="16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7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7"/>
          <p:cNvSpPr>
            <a:spLocks noGrp="1"/>
          </p:cNvSpPr>
          <p:nvPr>
            <p:ph type="sldNum" sz="quarter" idx="4"/>
          </p:nvPr>
        </p:nvSpPr>
        <p:spPr>
          <a:xfrm>
            <a:off x="8206450" y="6356351"/>
            <a:ext cx="509286" cy="365125"/>
          </a:xfrm>
        </p:spPr>
        <p:txBody>
          <a:bodyPr vert="horz" lIns="0" tIns="0" rIns="0" bIns="0" rtlCol="0" anchor="ctr"/>
          <a:lstStyle/>
          <a:p>
            <a:pPr algn="ctr"/>
            <a:fld id="{50438734-D90C-47AC-AAB7-D131FBB3D678}" type="slidenum">
              <a:rPr lang="ru-RU">
                <a:solidFill>
                  <a:schemeClr val="tx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pPr algn="ctr"/>
              <a:t>23</a:t>
            </a:fld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97" y="160338"/>
            <a:ext cx="7854696" cy="112558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языка Федора Абрамова – палитра художника  слова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2032" y="2201367"/>
            <a:ext cx="3576042" cy="415498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«Дымчато-седой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сосняк»</a:t>
            </a:r>
          </a:p>
          <a:p>
            <a:pPr algn="ctr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«Желтовато-зелёный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Зелёно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-скромная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берёза»</a:t>
            </a:r>
          </a:p>
          <a:p>
            <a:pPr algn="ctr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«Светло-зелёные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ёлки»</a:t>
            </a:r>
          </a:p>
          <a:p>
            <a:pPr algn="ctr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«Серебристая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ивы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«Румяно-зелёный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красноватый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клён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blob:https://web.telegram.org/e63263a8-86f8-4ff9-aabe-61de82f0434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143736" y="1356856"/>
            <a:ext cx="4572000" cy="22467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ЧЕРЁМУХА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Погасли, отгорели ивы. Природа как бы в раздумье, как бы отдыхает перед тем, как снова взяться за кисть, чтобы сотворить новую красоту. На очереди — черёмуха — белая ярость, белый взрыв забродившей земли.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tihi.ru/pics/2020/02/26/5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97" y="3685974"/>
            <a:ext cx="4180677" cy="309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533" y="316047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3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8271" y="215154"/>
            <a:ext cx="5464885" cy="6394058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Сергей Тимофеевич Аксаков. 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годы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Багрова-внука.  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 весна в деревне). 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  <a:spcAft>
                <a:spcPts val="0"/>
              </a:spcAft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Началась та чудная пора, не всегда являющая­ся дружно, когда природа,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пробудясь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сна, нач­нет жить полною, молодою, торопливою жизнью: когда все переходит в волнение, в движение, в звук, в цвет, в запах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Но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чтения ли, до письма ли было тут, ког­да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душистые черемухи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зацветают, когда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пучок на березах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лопается, когда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черные кусты сморо­дины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опушаются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беловатым пухом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распускаю­щихся сморщенных листочков, когда все скаты гор покрываются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подснежными тюльпанами, называемыми сон, лилового, голубого, желтова­того и белого цвета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когда полезут везде из зем­ли свернутые в трубочку травы и завернутые в них головки цветов; когда жаворонки с утра до вечера висят в воздухе над самым двором, рас­сыпаясь в своих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журчащих, однообразных, за­мирающих в небе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песнях, которые хватали меня за сердце, которых я заслушивался до слез; ког­да божьи коровки и все букашки выползают на божий свет,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крапивные и желтые бабочки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замель­кают, шмели и пчелы зажужжат; когда в воде движение, на земле шум, в воздухе трепет; ког­да и луч солнца дрожит, пробиваясь сквозь влаж­ную атмосферу, полную жизненных начал.... 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442" y="1441525"/>
            <a:ext cx="3343924" cy="48969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649" y="112482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97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99528" y="232214"/>
            <a:ext cx="5534810" cy="172265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«Поэзия пейзажа»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особый мир мыслей и чувств, рождаемых русской литературой, обращенной к красивой природе России; метафора единства слова и цвета в картине мира писателя.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607" y="2086985"/>
            <a:ext cx="5720467" cy="467820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Словарь языка С. Т. Аксакова</a:t>
            </a:r>
          </a:p>
          <a:p>
            <a:pPr lvl="0" algn="just">
              <a:spcAft>
                <a:spcPts val="0"/>
              </a:spcAft>
            </a:pPr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развесистая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белоствольная, светло-зеленая, веселая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береза</a:t>
            </a:r>
          </a:p>
          <a:p>
            <a:pPr lvl="0" algn="just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стройная, кудрявая, 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круглолистая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сладко-душистая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 время цвета, не ярко, а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мягко-зеленая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липа</a:t>
            </a:r>
          </a:p>
          <a:p>
            <a:pPr lvl="0" algn="just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Хорош 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своими лапами-листами (как сказал Гоголь);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высок, строен и красив </a:t>
            </a:r>
            <a:endParaRPr lang="ru-RU" sz="20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трепетнолистная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осина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бывает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красива и заметна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только осенью: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золотом и багрянцем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endParaRPr lang="ru-RU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2" descr="https://cdn.culture.ru/images/3d39752d-5f8a-590e-9e40-2d256426efb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607" y="2969111"/>
            <a:ext cx="3106123" cy="221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668" y="303817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42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986" y="451821"/>
            <a:ext cx="6833355" cy="56289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397213" y="6180291"/>
            <a:ext cx="4087999" cy="465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Борис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Домашников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Утро в Новгороде</a:t>
            </a:r>
          </a:p>
        </p:txBody>
      </p:sp>
      <p:pic>
        <p:nvPicPr>
          <p:cNvPr id="7" name="Picture 2" descr="http://artageless.com/images/gallery/exhibition/2017/portrait-artist/0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7450"/>
            <a:ext cx="2113986" cy="218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560" y="119705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9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80978" y="1526944"/>
            <a:ext cx="4259840" cy="528606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Бело_каменные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церкви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Жемчужно_белые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облака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Ярко_зеленые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листочки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Лазурно_бирюзовая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 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Лазурно_синий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небосвод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Бело_ствольные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березки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Долго_жданная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прохлада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Остро_листная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трава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Разно_голосое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пение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птиц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Знойно_жаркий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Светло_синий</a:t>
            </a: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цвет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solidFill>
                <a:srgbClr val="20212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Сладко_звучные</a:t>
            </a:r>
            <a:r>
              <a:rPr lang="ru-RU" sz="200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трели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 smtClean="0">
              <a:solidFill>
                <a:srgbClr val="20212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Тихо_ходные</a:t>
            </a: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облака</a:t>
            </a:r>
            <a:r>
              <a:rPr lang="ru-RU" sz="200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ts val="1470"/>
              </a:lnSpc>
              <a:spcAft>
                <a:spcPts val="0"/>
              </a:spcAft>
            </a:pPr>
            <a:endParaRPr lang="ru-RU" sz="2000" dirty="0">
              <a:solidFill>
                <a:srgbClr val="20212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Сине_розовый</a:t>
            </a:r>
            <a:r>
              <a:rPr lang="ru-RU" sz="200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ковер травы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6944"/>
            <a:ext cx="4884160" cy="45511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533611" y="632428"/>
            <a:ext cx="5211434" cy="6192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«Палитра России»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898" y="139338"/>
            <a:ext cx="1258645" cy="125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3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8" y="648000"/>
            <a:ext cx="7236296" cy="6651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текст-описание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уфимского   художника  Бориса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Домашникова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«Утро в Новгороде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83510" y="3259568"/>
            <a:ext cx="5144653" cy="15741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Дмитрия Лихачева,  Сергея Аксакова и Бориса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Домашникова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Составить словарь концептов русской культуры  по творчеству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Д.Лихачева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С.Аксакова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Б.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Домашникова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25" y="6451659"/>
            <a:ext cx="291137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Николай Фомин. Ольха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59" y="1627718"/>
            <a:ext cx="3352345" cy="48786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048" y="153322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1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05664" cy="640871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just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Белоствольная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Бориса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Домашникова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картине художника Бориса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Домашникова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изображен солнечный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знойно-жаркий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в Новгороде. Мастер кисти изобразил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белокаменные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церкви, стоящие на берегу реки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На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переднем плане мы видим тонкие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белоствольные березы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ярко-зеленые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листочки которых шелестят на ветру. Перед нами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сине-розовый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ковер травы. Бегущие по небу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тихоходные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облака дарят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долгожданную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прохладу. </a:t>
            </a:r>
            <a:b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центре картины автор нарисовал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лазурно-бирюзовую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воду реки, играющих на берегу ребятишек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Внимание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зрителя привлекает прекрасный Софийский Собор, его золотой купол изображен в самом центре полотна.</a:t>
            </a:r>
            <a:b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Основные краски картины –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светло-синий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золотой,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жемчужно-белый.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Слышно радостное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разноголосое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пение птиц.  </a:t>
            </a:r>
            <a:r>
              <a:rPr lang="ru-RU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Сладко-звучные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трели соловья звонко оглашают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окрестность. Всё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дышит свежестью и красотой.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460333"/>
            <a:ext cx="4039769" cy="3886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«Палитра России»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236" y="76931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6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&quot;Это русская сторонка...&quot; Пейзажи Владимира Ждано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89198"/>
            <a:ext cx="8568953" cy="676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42386" y="6469196"/>
            <a:ext cx="383496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b="1" dirty="0" smtClean="0"/>
              <a:t>Владимир Жданов. Утро в деревне</a:t>
            </a:r>
            <a:endParaRPr lang="ru-RU" b="1" dirty="0"/>
          </a:p>
        </p:txBody>
      </p:sp>
      <p:pic>
        <p:nvPicPr>
          <p:cNvPr id="4" name="2 (online-video-cutter.com)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842" y="4437212"/>
            <a:ext cx="3078798" cy="24013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2198" y="268704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0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032" y="1172584"/>
            <a:ext cx="7831567" cy="52494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Текст-описание картины «Утро в деревне»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Владимира Жданова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какие краски использует автор? Каков колорит картины?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Вставьте подходящие по смыслу слова, выбирая из возможных синонимов.</a:t>
            </a:r>
            <a:endParaRPr lang="ru-RU" dirty="0"/>
          </a:p>
          <a:p>
            <a:pPr marL="90170" algn="ctr"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заднем плане полотна изображены дома, _________________церкви с _______________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и_______________куполами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этой  картины удивительный колорит: буйство самых разнообразных цветов радует глаз. Пышные ___________________,___________________ сирени как брызги ____________ дождя. Все небо покрыто _____________________облаками.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 изгибами ___________________ реки плавно летят _________________________гуси-лебеди.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 для справок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белокаменные (святые), синими и золотыми, белые и лиловые, розовые и фиолетовые кисти, цветного (радужного), бело-голубыми (воздушными), лазурной (сияющей), белокрылые (сказочные).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078" y="161127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24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854" y="300382"/>
            <a:ext cx="7488832" cy="6418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Сирень – символ зарождающейся любви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Верочка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осторожно раздвинула  ветви  и в шаге от  себя  увидела 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Сережу Рахманинова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племянника хозяев усадьбы. Он приподымал кисти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сирени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ладонями и погружал в них лицо.  Когда же отымал голову, лоб, нос,  щеки и подбородок были влажными, а к бровям и тонкой ниточке усов клеились лепестки и трубочки цветов. Но это и Верочка умела делать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купать лицо в росистой сирени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вот другая  придумка Сережи,  Сергея Васильевича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церемонно  полагалось ей называть семнадцатилетнего  кузена,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была  куда  интереснее.  Он  выбирал некрупную кисть и осторожно брал в рот, будто собирался съесть, затем так же осторожно вытягивал ее изо рта и что-то проглатывал. Верочка последовала ему примеру, и рот наполнился  горьковатой холодной влагой. Она поморщилась,  но все-таки повторила опыт. Отведала белой, потом голубой, потом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лиловой сирени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каждой  был свой привкус. Белая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словно лизнуть  пробку от маминых французских  духов,  даже  кончик   языка  сходно   немеет;  лиловая   отдает чернилами;  самая  вкусная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голубая  сирень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сладковатая,  припахивающая лимонной корочкой.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Сиреневое  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 понравилось Верочке,  и  она  стала  лучшего мнения  о длинноволосом кузене.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Ю. Нагибин. Сирень. 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686" y="150370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5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94910" y="180843"/>
            <a:ext cx="7327571" cy="1162387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 «черный»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прозе И. Ильфа и Е. Петрова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7334" y="1497633"/>
            <a:ext cx="5660064" cy="51280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Итак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магазин готового платья. Прилавки, за прилавками работники прилавка, перед прилавком покупательская масса, а на полках и плечиках - товарная масса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000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Продаются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мужские костюмы, фасон один. А цвета какие? О, огромный выбор цветов! </a:t>
            </a: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Черный, черно-серый, серо-черный, черновато-серый, серовато-черный, грифельный, аспидный, наждачный, цвет </a:t>
            </a:r>
            <a:r>
              <a:rPr lang="ru-RU" sz="2000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передельного</a:t>
            </a: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чугуна, коксовый цвет, торфяной, земляной, мусорный, цвет жмыха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тот цвет, который в старину назывался </a:t>
            </a: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«сон разбойника»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общем, сами понимаете, цвет один, </a:t>
            </a: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чистый траур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небогатых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похоронах. </a:t>
            </a:r>
          </a:p>
          <a:p>
            <a:pPr algn="just">
              <a:spcBef>
                <a:spcPts val="1000"/>
              </a:spcBef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 Ильф, Е.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Петров. Директивный бантик)</a:t>
            </a:r>
          </a:p>
          <a:p>
            <a:pPr algn="just">
              <a:spcBef>
                <a:spcPts val="1000"/>
              </a:spcBef>
              <a:spcAft>
                <a:spcPts val="0"/>
              </a:spcAft>
            </a:pP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kos-tum.ru/pictures/product/middle/15627_midd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74" y="2161441"/>
            <a:ext cx="2660762" cy="354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959" y="180843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5178" y="249769"/>
            <a:ext cx="7263355" cy="1231106"/>
          </a:xfrm>
          <a:prstGeom prst="rect">
            <a:avLst/>
          </a:prstGeom>
          <a:solidFill>
            <a:srgbClr val="00B0F0"/>
          </a:solidFill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rgbClr val="06B7D4"/>
                </a:solidFill>
                <a:latin typeface="Montserrat ExtraBold" panose="00000900000000000000" pitchFamily="2" charset="-52"/>
                <a:ea typeface="Constantia" panose="02030602050306030303" pitchFamily="18" charset="0"/>
                <a:cs typeface="Gotham Pro Black" panose="02000903040000020004" pitchFamily="50" charset="0"/>
              </a:rPr>
              <a:t>	</a:t>
            </a:r>
            <a:r>
              <a:rPr lang="ru-RU" sz="2400" b="1" dirty="0" smtClean="0">
                <a:latin typeface="Times New Roman" panose="02020603050405020304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Средство создания комического в приведенном тексте – использование синонимического ряда определений к слову «черный».   </a:t>
            </a:r>
            <a:endParaRPr lang="ru-RU" sz="2400" b="1" dirty="0">
              <a:latin typeface="Times New Roman" panose="02020603050405020304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91" y="1672912"/>
            <a:ext cx="6677275" cy="36509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1368" y="5707916"/>
            <a:ext cx="8119725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И. Ильф и Е. Петров: «Надо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помнить, что если жизнь солнечная, то и цвет одежды не должен быть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дождливым».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966" y="256022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2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397" y="290219"/>
            <a:ext cx="5902206" cy="61027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016" y="290219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08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431387" y="980750"/>
            <a:ext cx="46166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46765"/>
            <a:ext cx="7854696" cy="54936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Павлофф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Коричневое утро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616" y="2874974"/>
            <a:ext cx="85398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2487" y="330725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0616" y="4230589"/>
            <a:ext cx="7845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5914" y="1269732"/>
            <a:ext cx="8106575" cy="267765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прошлом месяце я вынужден был избавиться от моего домашнего кота, которого угораздило родиться белым с чёрными пятнышками. Перенаселение котов, и правда, стало уже невыносимым, и, исходя из того, что говорили государственные учёные, лучше всего было оставлять </a:t>
            </a:r>
            <a:r>
              <a:rPr lang="ru-RU" sz="2000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коричневых</a:t>
            </a:r>
            <a:r>
              <a:rPr lang="ru-RU" sz="2000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Только </a:t>
            </a:r>
            <a:r>
              <a:rPr lang="ru-RU" sz="2000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коричневых</a:t>
            </a:r>
            <a:r>
              <a:rPr lang="ru-RU" sz="2000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000" dirty="0" smtClean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</a:t>
            </a:r>
            <a:r>
              <a:rPr lang="ru-RU" sz="2000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предосторожности мы приобрели привычку добавлять «</a:t>
            </a:r>
            <a:r>
              <a:rPr lang="ru-RU" sz="2000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коричневый</a:t>
            </a:r>
            <a:r>
              <a:rPr lang="ru-RU" sz="2000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в конце фраз или после слов.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kotey-ka.ru/wp-content/uploads/2017/02/harakter-britanskii-kotya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s://funart.pro/uploads/posts/2021-10/1633880243_26-funart-pro-p-korichnevii-kot-poroda-zhivotnie-krasivo-f-2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 descr="https://funart.pro/uploads/posts/2021-10/1633880243_26-funart-pro-p-korichnevii-kot-poroda-zhivotnie-krasivo-f-2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sircook.ru/wp-content/uploads/bee286b08bad8196fe800c476f7cb594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501" y="4005132"/>
            <a:ext cx="3775771" cy="2713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549" y="47401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219" y="1160158"/>
            <a:ext cx="3412772" cy="346260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346011"/>
            <a:ext cx="7854696" cy="549363"/>
          </a:xfrm>
          <a:prstGeom prst="rect">
            <a:avLst/>
          </a:prstGeom>
          <a:solidFill>
            <a:srgbClr val="06B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Павлофф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Коричневое утро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5258" y="1082274"/>
            <a:ext cx="5481961" cy="561846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Даже 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то, что у вас когда-либо была не </a:t>
            </a:r>
            <a:r>
              <a:rPr lang="ru-RU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коричневая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собака, теперь считалось преступлением. А это совсем нетрудно было узнать, достаточно было спросить у соседа. Я ускорил шаг. С меня лился пот, замачивая рубашку. Если иметь не </a:t>
            </a:r>
            <a:r>
              <a:rPr lang="ru-RU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коричневое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животное раньше — считалось преступлением, я был хорошей добычей для милиции. Все в моём доме знали, что раньше у меня была чёрно-белая кошка. Раньше! Вот уж о чём я никогда бы не подумал! В это </a:t>
            </a:r>
            <a:r>
              <a:rPr lang="ru-RU" dirty="0" smtClean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утро </a:t>
            </a:r>
            <a:r>
              <a:rPr lang="ru-RU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Коричневое Радио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подтвердило новость. Чарли, несомненно, стал одним из тех пятисот человек, которые были арестованы. Даже, если вы купили недавно </a:t>
            </a:r>
            <a:r>
              <a:rPr lang="ru-RU" b="1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коричневое 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животное, это не значит, что вы поменяли мышление, добавили они. Иметь не соответствующую собаку или не соответствующую кошку, когда бы то ни было — преступление!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52236" y="4622759"/>
            <a:ext cx="3170755" cy="175432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Коричневыми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называли фашистов , а фашизм и сейчас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именуют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коричневой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чумой . Такое выражении пошло от цвета формы фашистских штурмовиков.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696" y="130859"/>
            <a:ext cx="1213884" cy="121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427" y="1511042"/>
            <a:ext cx="5983866" cy="19697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err="1" smtClean="0">
                <a:solidFill>
                  <a:srgbClr val="06B7D4"/>
                </a:solidFill>
                <a:latin typeface="Times New Roman" panose="02020603050405020304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Метаконцепт</a:t>
            </a:r>
            <a:r>
              <a:rPr lang="ru-RU" sz="3200" b="1" dirty="0" smtClean="0">
                <a:solidFill>
                  <a:srgbClr val="06B7D4"/>
                </a:solidFill>
                <a:latin typeface="Times New Roman" panose="02020603050405020304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«цвет» помогает выразить замысел, идею автора текста.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Неприятие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любых форм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экстремизма</a:t>
            </a:r>
          </a:p>
        </p:txBody>
      </p:sp>
      <p:sp>
        <p:nvSpPr>
          <p:cNvPr id="2" name="AutoShape 2" descr="https://attuale.ru/wp-content/uploads/2018/11/nastol.com_.ua-1025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ttuale.ru/wp-content/uploads/2018/11/nastol.com_.ua-10252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77427" y="4173967"/>
            <a:ext cx="7147251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Цветопись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как художественный прием  позволяет осмыслить картину мира писателя, его философию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803" y="181999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4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6823" y="1012236"/>
            <a:ext cx="7551868" cy="529542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Итоги по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уроку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Русские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писатели и поэты, художники, музыканты воспевают красоту русской природы. Они создают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новые краски в словесной палитре русской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культуры и классической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литературы.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Дмитрий Сергеевич Лихачев очень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любил русскую природу, и это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восхищение выразил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своих книгах.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Таланты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писателя и живописца – грани одного гения: способности чутко улавливать цвет, чувствовать воздух, обостренно впитывать мир, сложный и прекрасный.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«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Поэзия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пейзажа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– это особый мир, который дарят нам мастера русского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слова.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290" y="85824"/>
            <a:ext cx="1329043" cy="13290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805" y="38195"/>
            <a:ext cx="1329043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455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26" y="1261980"/>
            <a:ext cx="8229600" cy="1588796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духовные уроки нам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замечательный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мыслитель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ученый Дмитрий Сергеевич Лихачев?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593" y="116937"/>
            <a:ext cx="1329043" cy="13290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740" y="3029954"/>
            <a:ext cx="881626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Палитра русского мира яркая, добрая, нравственная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7068" y="3746260"/>
            <a:ext cx="5301067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 должен быть разноцветным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362973"/>
            <a:ext cx="4502444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природа прекрасна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1222" y="5772936"/>
            <a:ext cx="4147943" cy="95410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Уважать другое мнение, 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 культуру и язык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62263" y="4579576"/>
            <a:ext cx="3380285" cy="95410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выбираю единство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многообразии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912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440" y="312221"/>
            <a:ext cx="1559610" cy="15596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5690" y="943861"/>
            <a:ext cx="6110344" cy="57554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 (на выбор)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Написать рассуждение на лингвистическую тему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высказыванию Д. С. Лихачева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«Слово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– от цветов! Цвета цветов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!»,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средства создания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цветописи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русском языке»</a:t>
            </a: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Лавандовый</a:t>
            </a: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Сиреневый</a:t>
            </a: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Розовый</a:t>
            </a: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Васильковый</a:t>
            </a: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Фиалковый…</a:t>
            </a:r>
          </a:p>
          <a:p>
            <a:pPr algn="ctr"/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Написать рассуждение по высказыванию Д.С. Лихачева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«Искусство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освещает и одновременно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освящает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 человека.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снова повторяю: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оно делает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добрее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следовательно,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счастливее».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8082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3674</TotalTime>
  <Words>2050</Words>
  <Application>Microsoft Office PowerPoint</Application>
  <PresentationFormat>Экран (4:3)</PresentationFormat>
  <Paragraphs>254</Paragraphs>
  <Slides>41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6" baseType="lpstr">
      <vt:lpstr>Aharoni</vt:lpstr>
      <vt:lpstr>Arial</vt:lpstr>
      <vt:lpstr>Arial Narrow</vt:lpstr>
      <vt:lpstr>Calibri</vt:lpstr>
      <vt:lpstr>Century Gothic</vt:lpstr>
      <vt:lpstr>Constantia</vt:lpstr>
      <vt:lpstr>Georgia</vt:lpstr>
      <vt:lpstr>Gotham Pro Black</vt:lpstr>
      <vt:lpstr>Montserrat</vt:lpstr>
      <vt:lpstr>Montserrat ExtraBold</vt:lpstr>
      <vt:lpstr>MS Outlook</vt:lpstr>
      <vt:lpstr>Times New Roman</vt:lpstr>
      <vt:lpstr>Wingdings</vt:lpstr>
      <vt:lpstr>Wingdings 3</vt:lpstr>
      <vt:lpstr>Ион (конференц-зал)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Метапредметный концепт цвет</vt:lpstr>
      <vt:lpstr>Метаконцепт «цвет»  – в поиске новых смыслов – следуем за мыслью Д. Лихачева</vt:lpstr>
      <vt:lpstr>Презентация PowerPoint</vt:lpstr>
      <vt:lpstr>Презентация PowerPoint</vt:lpstr>
      <vt:lpstr>Презентация PowerPoint</vt:lpstr>
      <vt:lpstr>Цвет в картине мира  Дмитрия Сергеевича Лихачева </vt:lpstr>
      <vt:lpstr>Метафорические определения – яркая черта авторского стиля</vt:lpstr>
      <vt:lpstr>Презентация PowerPoint</vt:lpstr>
      <vt:lpstr>Презентация PowerPoint</vt:lpstr>
      <vt:lpstr>Составляем СЛОВАРЬ ЯЗЫКА МЫСЛИТЕЛЯ  Открытия Лихачева в языке </vt:lpstr>
      <vt:lpstr>Презентация PowerPoint</vt:lpstr>
      <vt:lpstr>Метаконцепт «дерево» </vt:lpstr>
      <vt:lpstr> Николай Фомин. Деревья</vt:lpstr>
      <vt:lpstr> Николай Фомин. Деревья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Белоствольная Россия Бориса Домашникова               На картине художника Бориса Домашникова изображен солнечный знойно-жаркий день в Новгороде. Мастер кисти изобразил белокаменные церкви, стоящие на берегу реки.                  На переднем плане мы видим тонкие белоствольные березы, ярко-зеленые листочки которых шелестят на ветру. Перед нами сине-розовый ковер травы. Бегущие по небу тихоходные облака дарят долгожданную прохладу.             В центре картины автор нарисовал лазурно-бирюзовую воду реки, играющих на берегу ребятишек. Внимание зрителя привлекает прекрасный Софийский Собор, его золотой купол изображен в самом центре полотна.            Основные краски картины – светло-синий, золотой, жемчужно-белый. Слышно радостное разноголосое пение птиц.  Сладко-звучные трели соловья звонко оглашают окрестность. Всё дышит свежестью и красотой.    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Какие духовные уроки нам дает замечательный мыслитель и ученый Дмитрий Сергеевич Лихачев? 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Дом</cp:lastModifiedBy>
  <cp:revision>195</cp:revision>
  <dcterms:created xsi:type="dcterms:W3CDTF">2022-03-18T23:39:37Z</dcterms:created>
  <dcterms:modified xsi:type="dcterms:W3CDTF">2023-03-01T17:43:07Z</dcterms:modified>
</cp:coreProperties>
</file>