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3" d="100"/>
          <a:sy n="83" d="100"/>
        </p:scale>
        <p:origin x="-922"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5B106E36-FD25-4E2D-B0AA-010F637433A0}" type="datetimeFigureOut">
              <a:rPr lang="ru-RU" smtClean="0"/>
              <a:pPr/>
              <a:t>03.04.2023</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03.04.2023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03.04.2023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03.04.2023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5B106E36-FD25-4E2D-B0AA-010F637433A0}" type="datetimeFigureOut">
              <a:rPr lang="ru-RU" smtClean="0"/>
              <a:pPr/>
              <a:t>03.04.2023</a:t>
            </a:fld>
            <a:endParaRPr lang="ru-RU"/>
          </a:p>
        </p:txBody>
      </p:sp>
      <p:sp>
        <p:nvSpPr>
          <p:cNvPr id="27" name="Номер слайда 26"/>
          <p:cNvSpPr>
            <a:spLocks noGrp="1"/>
          </p:cNvSpPr>
          <p:nvPr>
            <p:ph type="sldNum" sz="quarter" idx="11"/>
          </p:nvPr>
        </p:nvSpPr>
        <p:spPr/>
        <p:txBody>
          <a:bodyPr rtlCol="0"/>
          <a:lstStyle/>
          <a:p>
            <a:fld id="{725C68B6-61C2-468F-89AB-4B9F7531AA68}"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5B106E36-FD25-4E2D-B0AA-010F637433A0}" type="datetimeFigureOut">
              <a:rPr lang="ru-RU" smtClean="0"/>
              <a:pPr/>
              <a:t>03.04.2023</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03.04.2023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03.04.2023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03.04.2023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03.04.2023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03.04.2023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B106E36-FD25-4E2D-B0AA-010F637433A0}" type="datetimeFigureOut">
              <a:rPr lang="ru-RU" smtClean="0"/>
              <a:pPr/>
              <a:t>03.04.2023</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C:\Users\Parunina\Desktop\&#1051;&#1080;&#1093;&#1072;&#1095;&#1105;&#1074;%20&#1091;&#1088;&#1086;&#1082;\&#1052;&#1105;&#1088;&#1090;&#1074;&#1099;&#1077;%20&#1076;&#1091;&#1096;&#1080;.%20&#1057;&#1087;&#1086;&#1088;%20&#1076;&#1072;&#1084;..mp4" TargetMode="External"/><Relationship Id="rId1" Type="http://schemas.openxmlformats.org/officeDocument/2006/relationships/video" Target="file:///C:\Users\Parunina\Desktop\&#1051;&#1080;&#1093;&#1072;&#1095;&#1105;&#1074;%20&#1091;&#1088;&#1086;&#1082;\&#1054;&#1090;&#1094;&#1099;%20&#1080;%20&#1076;&#1077;&#1090;&#1080;.%20&#1057;&#1087;&#1086;&#1088;%20&#1055;&#1072;&#1074;&#1083;&#1072;%20&#1055;&#1077;&#1090;&#1088;&#1086;&#1074;&#1080;&#1095;&#1072;%20&#1080;%20&#1041;&#1072;&#1079;&#1072;&#1088;&#1086;&#1074;&#1072;.mp4" TargetMode="External"/><Relationship Id="rId5" Type="http://schemas.openxmlformats.org/officeDocument/2006/relationships/image" Target="../media/image4.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3214686"/>
            <a:ext cx="8229600" cy="1069848"/>
          </a:xfrm>
        </p:spPr>
        <p:txBody>
          <a:bodyPr>
            <a:normAutofit fontScale="90000"/>
          </a:bodyPr>
          <a:lstStyle/>
          <a:p>
            <a:pPr algn="ctr"/>
            <a:r>
              <a:rPr lang="ru-RU" dirty="0" smtClean="0"/>
              <a:t/>
            </a:r>
            <a:br>
              <a:rPr lang="ru-RU" dirty="0" smtClean="0"/>
            </a:br>
            <a:r>
              <a:rPr lang="ru-RU" dirty="0" smtClean="0"/>
              <a:t> Региональный конкурс учебно-методических </a:t>
            </a:r>
            <a:r>
              <a:rPr lang="ru-RU" dirty="0" err="1" smtClean="0"/>
              <a:t>мультимедийных</a:t>
            </a:r>
            <a:r>
              <a:rPr lang="ru-RU" dirty="0" smtClean="0"/>
              <a:t> комплексов учителей «Наследники Д.С. Лихачева» </a:t>
            </a:r>
            <a:br>
              <a:rPr lang="ru-RU" dirty="0" smtClean="0"/>
            </a:br>
            <a:endParaRPr lang="ru-RU" dirty="0"/>
          </a:p>
        </p:txBody>
      </p:sp>
      <p:pic>
        <p:nvPicPr>
          <p:cNvPr id="1026" name="Picture 2"/>
          <p:cNvPicPr>
            <a:picLocks noChangeAspect="1" noChangeArrowheads="1"/>
          </p:cNvPicPr>
          <p:nvPr/>
        </p:nvPicPr>
        <p:blipFill>
          <a:blip r:embed="rId2" cstate="print"/>
          <a:srcRect l="4101" t="27083" r="3320" b="9375"/>
          <a:stretch>
            <a:fillRect/>
          </a:stretch>
        </p:blipFill>
        <p:spPr bwMode="auto">
          <a:xfrm>
            <a:off x="142844" y="428604"/>
            <a:ext cx="4786346" cy="1847893"/>
          </a:xfrm>
          <a:prstGeom prst="rect">
            <a:avLst/>
          </a:prstGeom>
          <a:noFill/>
          <a:ln w="9525">
            <a:noFill/>
            <a:miter lim="800000"/>
            <a:headEnd/>
            <a:tailEnd/>
          </a:ln>
          <a:effectLst/>
        </p:spPr>
      </p:pic>
      <p:sp>
        <p:nvSpPr>
          <p:cNvPr id="5" name="TextBox 4"/>
          <p:cNvSpPr txBox="1"/>
          <p:nvPr/>
        </p:nvSpPr>
        <p:spPr>
          <a:xfrm>
            <a:off x="1285852" y="5286388"/>
            <a:ext cx="7000924" cy="1200329"/>
          </a:xfrm>
          <a:prstGeom prst="rect">
            <a:avLst/>
          </a:prstGeom>
          <a:noFill/>
        </p:spPr>
        <p:txBody>
          <a:bodyPr wrap="square" rtlCol="0">
            <a:spAutoFit/>
          </a:bodyPr>
          <a:lstStyle/>
          <a:p>
            <a:pPr algn="ctr"/>
            <a:r>
              <a:rPr lang="ru-RU" sz="2400" dirty="0" err="1" smtClean="0"/>
              <a:t>Парунина</a:t>
            </a:r>
            <a:r>
              <a:rPr lang="ru-RU" sz="2400" dirty="0" smtClean="0"/>
              <a:t> Ирина Владимировна, учитель русского языка и литературы МАОУ «Средняя школа №8» г. </a:t>
            </a:r>
            <a:r>
              <a:rPr lang="ru-RU" sz="2400" dirty="0" err="1" smtClean="0"/>
              <a:t>Когалыма</a:t>
            </a:r>
            <a:endParaRPr lang="ru-RU"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683568" y="3068960"/>
            <a:ext cx="7772400" cy="1362075"/>
          </a:xfrm>
        </p:spPr>
        <p:txBody>
          <a:bodyPr/>
          <a:lstStyle/>
          <a:p>
            <a:pPr algn="ctr"/>
            <a:r>
              <a:rPr lang="ru-RU" dirty="0" smtClean="0">
                <a:solidFill>
                  <a:schemeClr val="tx2">
                    <a:lumMod val="75000"/>
                  </a:schemeClr>
                </a:solidFill>
              </a:rPr>
              <a:t>Сочинение-рассуждение по письму семнадцатому «Уметь спорить с достоинством» Д.С. Лихачёва </a:t>
            </a:r>
            <a:endParaRPr lang="ru-RU" dirty="0">
              <a:solidFill>
                <a:schemeClr val="tx2">
                  <a:lumMod val="75000"/>
                </a:schemeClr>
              </a:solidFill>
            </a:endParaRPr>
          </a:p>
        </p:txBody>
      </p:sp>
      <p:sp>
        <p:nvSpPr>
          <p:cNvPr id="4" name="Текст 3"/>
          <p:cNvSpPr>
            <a:spLocks noGrp="1"/>
          </p:cNvSpPr>
          <p:nvPr>
            <p:ph type="body" idx="1"/>
          </p:nvPr>
        </p:nvSpPr>
        <p:spPr>
          <a:xfrm>
            <a:off x="899592" y="4869160"/>
            <a:ext cx="7772400" cy="1509712"/>
          </a:xfrm>
        </p:spPr>
        <p:txBody>
          <a:bodyPr/>
          <a:lstStyle/>
          <a:p>
            <a:pPr algn="ctr"/>
            <a:r>
              <a:rPr lang="ru-RU" sz="3200" dirty="0" smtClean="0">
                <a:solidFill>
                  <a:schemeClr val="tx2">
                    <a:lumMod val="75000"/>
                  </a:schemeClr>
                </a:solidFill>
              </a:rPr>
              <a:t>Урок русского языка. 11 класс. </a:t>
            </a:r>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785794"/>
            <a:ext cx="8215370" cy="5909310"/>
          </a:xfrm>
          <a:prstGeom prst="rect">
            <a:avLst/>
          </a:prstGeom>
          <a:noFill/>
        </p:spPr>
        <p:txBody>
          <a:bodyPr wrap="square" rtlCol="0">
            <a:spAutoFit/>
          </a:bodyPr>
          <a:lstStyle/>
          <a:p>
            <a:r>
              <a:rPr lang="ru-RU" sz="2000" dirty="0" smtClean="0"/>
              <a:t>     Напишите сочинение по прочитанному тексту.</a:t>
            </a:r>
          </a:p>
          <a:p>
            <a:r>
              <a:rPr lang="ru-RU" sz="2000" dirty="0" smtClean="0"/>
              <a:t>     Сформулируйте одну из проблем, поставленных автором текста.</a:t>
            </a:r>
          </a:p>
          <a:p>
            <a:r>
              <a:rPr lang="ru-RU" sz="2000" dirty="0" smtClean="0"/>
              <a:t>Прокомментируйте сформулированную проблему. Включите в комментарий два примера-иллюстрации из прочитанного текста, которые важны для понимания проблемы исходного текста (избегайте чрезмерного цитирования). Дайте пояснение к каждому примеру-иллюстрации. Проанализируйте смысловую связь между примерами-иллюстрациями.</a:t>
            </a:r>
          </a:p>
          <a:p>
            <a:r>
              <a:rPr lang="ru-RU" sz="2000" dirty="0" smtClean="0"/>
              <a:t>       Сформулируйте позицию автора (рассказчика). Сформулируйте и обоснуйте своё отношение к позиции автора (рассказчика) по проблеме исходного текста.</a:t>
            </a:r>
          </a:p>
          <a:p>
            <a:r>
              <a:rPr lang="ru-RU" sz="2000" dirty="0" smtClean="0"/>
              <a:t>     Объём сочинения  — не менее 150 слов.</a:t>
            </a:r>
          </a:p>
          <a:p>
            <a:r>
              <a:rPr lang="ru-RU" sz="2000" dirty="0" smtClean="0"/>
              <a:t>     Работа, написанная без опоры на прочитанный текст (не по данному тексту), не оценивается. Если сочинение представляет собой пересказанный или полностью переписанный исходный текст без каких бы то ни было комментариев, то такая работа оценивается 0 баллов.</a:t>
            </a:r>
          </a:p>
          <a:p>
            <a:r>
              <a:rPr lang="ru-RU" sz="2000" dirty="0" smtClean="0"/>
              <a:t>      Сочинение пишите аккуратно, разборчивым почерком.</a:t>
            </a:r>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428604"/>
            <a:ext cx="8229600" cy="1066800"/>
          </a:xfrm>
        </p:spPr>
        <p:txBody>
          <a:bodyPr>
            <a:normAutofit fontScale="90000"/>
          </a:bodyPr>
          <a:lstStyle/>
          <a:p>
            <a:r>
              <a:rPr lang="ru-RU" dirty="0" smtClean="0"/>
              <a:t>Структура сочинения-рассуждения</a:t>
            </a:r>
            <a:endParaRPr lang="ru-RU" dirty="0"/>
          </a:p>
        </p:txBody>
      </p:sp>
      <p:sp>
        <p:nvSpPr>
          <p:cNvPr id="3" name="Содержимое 2"/>
          <p:cNvSpPr>
            <a:spLocks noGrp="1"/>
          </p:cNvSpPr>
          <p:nvPr>
            <p:ph idx="1"/>
          </p:nvPr>
        </p:nvSpPr>
        <p:spPr>
          <a:xfrm>
            <a:off x="457200" y="1500174"/>
            <a:ext cx="8229600" cy="5074362"/>
          </a:xfrm>
        </p:spPr>
        <p:txBody>
          <a:bodyPr>
            <a:normAutofit/>
          </a:bodyPr>
          <a:lstStyle/>
          <a:p>
            <a:r>
              <a:rPr lang="ru-RU" sz="3200" dirty="0" smtClean="0"/>
              <a:t>формулировка проблемы</a:t>
            </a:r>
          </a:p>
          <a:p>
            <a:r>
              <a:rPr lang="ru-RU" sz="3200" dirty="0" smtClean="0"/>
              <a:t> комментарий проблемы (примеры-иллюстрации и их пояснение, анализ смысловой связи)</a:t>
            </a:r>
          </a:p>
          <a:p>
            <a:r>
              <a:rPr lang="ru-RU" sz="3200" dirty="0" smtClean="0"/>
              <a:t>формулировка позиции автора</a:t>
            </a:r>
          </a:p>
          <a:p>
            <a:r>
              <a:rPr lang="ru-RU" sz="3200" dirty="0" smtClean="0"/>
              <a:t>формулировка и обоснование своего отношения к позиции автора</a:t>
            </a:r>
            <a:endParaRPr lang="ru-RU"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714356"/>
            <a:ext cx="8229600" cy="1066800"/>
          </a:xfrm>
        </p:spPr>
        <p:txBody>
          <a:bodyPr>
            <a:normAutofit fontScale="90000"/>
          </a:bodyPr>
          <a:lstStyle/>
          <a:p>
            <a:r>
              <a:rPr lang="ru-RU" dirty="0" smtClean="0">
                <a:solidFill>
                  <a:schemeClr val="tx2">
                    <a:lumMod val="75000"/>
                  </a:schemeClr>
                </a:solidFill>
              </a:rPr>
              <a:t>Сочинение-рассуждение по прочитанному тексту.</a:t>
            </a:r>
            <a:endParaRPr lang="ru-RU" dirty="0"/>
          </a:p>
        </p:txBody>
      </p:sp>
      <p:sp>
        <p:nvSpPr>
          <p:cNvPr id="3" name="Содержимое 2"/>
          <p:cNvSpPr>
            <a:spLocks noGrp="1"/>
          </p:cNvSpPr>
          <p:nvPr>
            <p:ph idx="1"/>
          </p:nvPr>
        </p:nvSpPr>
        <p:spPr>
          <a:xfrm>
            <a:off x="357158" y="1928802"/>
            <a:ext cx="8229600" cy="4325112"/>
          </a:xfrm>
        </p:spPr>
        <p:txBody>
          <a:bodyPr/>
          <a:lstStyle/>
          <a:p>
            <a:r>
              <a:rPr lang="ru-RU" dirty="0" smtClean="0"/>
              <a:t>Цель - подготовиться к написанию сочинения-рассуждения</a:t>
            </a:r>
          </a:p>
          <a:p>
            <a:pPr>
              <a:buNone/>
            </a:pPr>
            <a:r>
              <a:rPr lang="ru-RU" dirty="0" smtClean="0"/>
              <a:t>Задачи: </a:t>
            </a:r>
          </a:p>
          <a:p>
            <a:r>
              <a:rPr lang="ru-RU" dirty="0" smtClean="0"/>
              <a:t>повторить структуру сочинения-рассуждения</a:t>
            </a:r>
          </a:p>
          <a:p>
            <a:r>
              <a:rPr lang="ru-RU" dirty="0" smtClean="0"/>
              <a:t>прочитать текст</a:t>
            </a:r>
          </a:p>
          <a:p>
            <a:r>
              <a:rPr lang="ru-RU" dirty="0" smtClean="0"/>
              <a:t>сформулировать тему, проблему, позицию автора, найти примеры-иллюстрации</a:t>
            </a:r>
          </a:p>
          <a:p>
            <a:r>
              <a:rPr lang="ru-RU" dirty="0" smtClean="0"/>
              <a:t>написать черновик сочинения</a:t>
            </a:r>
          </a:p>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descr="https://imgproxy.patephone.com/pr:sharp/s:470/dpr:2/plain/https:/cdru.patephone.com/ru-fast/c/products/442/889/668/783/245/cover_resized1242.jpg?cc=147643612200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2" name="AutoShape 4" descr="https://imgproxy.patephone.com/pr:sharp/s:470/dpr:2/plain/https:/cdru.patephone.com/ru-fast/c/products/442/889/668/783/245/cover_resized1242.jpg?cc=147643612200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https://imgproxy.patephone.com/pr:sharp/s:470/dpr:2/plain/https:/cdru.patephone.com/ru-fast/c/products/442/889/668/783/245/cover_resized1242.jpg?cc=147643612200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1" name="TextBox 10"/>
          <p:cNvSpPr txBox="1"/>
          <p:nvPr/>
        </p:nvSpPr>
        <p:spPr>
          <a:xfrm>
            <a:off x="-468560" y="398115"/>
            <a:ext cx="6048672" cy="461665"/>
          </a:xfrm>
          <a:prstGeom prst="rect">
            <a:avLst/>
          </a:prstGeom>
          <a:noFill/>
        </p:spPr>
        <p:txBody>
          <a:bodyPr wrap="square" rtlCol="0">
            <a:spAutoFit/>
          </a:bodyPr>
          <a:lstStyle/>
          <a:p>
            <a:pPr algn="ctr"/>
            <a:r>
              <a:rPr lang="ru-RU" sz="2400" b="1" dirty="0" smtClean="0"/>
              <a:t>И.С. Тургенев «Отцы и дети»</a:t>
            </a:r>
            <a:endParaRPr lang="ru-RU" sz="2400" b="1" dirty="0"/>
          </a:p>
        </p:txBody>
      </p:sp>
      <p:sp>
        <p:nvSpPr>
          <p:cNvPr id="12" name="TextBox 11"/>
          <p:cNvSpPr txBox="1"/>
          <p:nvPr/>
        </p:nvSpPr>
        <p:spPr>
          <a:xfrm>
            <a:off x="5286380" y="2143116"/>
            <a:ext cx="3571900" cy="830997"/>
          </a:xfrm>
          <a:prstGeom prst="rect">
            <a:avLst/>
          </a:prstGeom>
          <a:noFill/>
        </p:spPr>
        <p:txBody>
          <a:bodyPr wrap="square" rtlCol="0">
            <a:spAutoFit/>
          </a:bodyPr>
          <a:lstStyle/>
          <a:p>
            <a:pPr algn="ctr"/>
            <a:r>
              <a:rPr lang="ru-RU" sz="2400" b="1" dirty="0" smtClean="0"/>
              <a:t>Н.В. Гоголь «Мёртвые души»</a:t>
            </a:r>
            <a:endParaRPr lang="ru-RU" sz="2400" b="1" dirty="0"/>
          </a:p>
        </p:txBody>
      </p:sp>
      <p:sp>
        <p:nvSpPr>
          <p:cNvPr id="15" name="Прямоугольник 14"/>
          <p:cNvSpPr/>
          <p:nvPr/>
        </p:nvSpPr>
        <p:spPr>
          <a:xfrm>
            <a:off x="899592" y="5517232"/>
            <a:ext cx="2356735" cy="923330"/>
          </a:xfrm>
          <a:prstGeom prst="rect">
            <a:avLst/>
          </a:prstGeom>
          <a:noFill/>
        </p:spPr>
        <p:txBody>
          <a:bodyPr wrap="none" lIns="91440" tIns="45720" rIns="91440" bIns="45720">
            <a:spAutoFit/>
          </a:bodyPr>
          <a:lstStyle/>
          <a:p>
            <a:pPr algn="ctr"/>
            <a:r>
              <a:rPr lang="ru-RU"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спор</a:t>
            </a:r>
            <a:endParaRPr lang="ru-RU"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14" name="Отцы и дети. Спор Павла Петровича и Базарова.mp4">
            <a:hlinkClick r:id="" action="ppaction://media"/>
          </p:cNvPr>
          <p:cNvPicPr>
            <a:picLocks noRot="1" noChangeAspect="1"/>
          </p:cNvPicPr>
          <p:nvPr>
            <a:videoFile r:link="rId1"/>
          </p:nvPr>
        </p:nvPicPr>
        <p:blipFill>
          <a:blip r:embed="rId4"/>
          <a:stretch>
            <a:fillRect/>
          </a:stretch>
        </p:blipFill>
        <p:spPr>
          <a:xfrm>
            <a:off x="214281" y="928670"/>
            <a:ext cx="4476781" cy="3357586"/>
          </a:xfrm>
          <a:prstGeom prst="rect">
            <a:avLst/>
          </a:prstGeom>
        </p:spPr>
      </p:pic>
      <p:pic>
        <p:nvPicPr>
          <p:cNvPr id="16" name="Мёртвые души. Спор дам..mp4">
            <a:hlinkClick r:id="" action="ppaction://media"/>
          </p:cNvPr>
          <p:cNvPicPr>
            <a:picLocks noRot="1" noChangeAspect="1"/>
          </p:cNvPicPr>
          <p:nvPr>
            <a:videoFile r:link="rId2"/>
          </p:nvPr>
        </p:nvPicPr>
        <p:blipFill>
          <a:blip r:embed="rId5"/>
          <a:stretch>
            <a:fillRect/>
          </a:stretch>
        </p:blipFill>
        <p:spPr>
          <a:xfrm>
            <a:off x="4761742" y="3571876"/>
            <a:ext cx="4186992" cy="30352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14"/>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4"/>
                                        </p:tgtEl>
                                      </p:cBhvr>
                                    </p:cmd>
                                  </p:childTnLst>
                                </p:cTn>
                              </p:par>
                            </p:childTnLst>
                          </p:cTn>
                        </p:par>
                      </p:childTnLst>
                    </p:cTn>
                  </p:par>
                </p:childTnLst>
              </p:cTn>
              <p:nextCondLst>
                <p:cond evt="onClick" delay="0">
                  <p:tgtEl>
                    <p:spTgt spid="14"/>
                  </p:tgtEl>
                </p:cond>
              </p:nextCondLst>
            </p:seq>
            <p:video>
              <p:cMediaNode>
                <p:cTn id="20" fill="hold" display="0">
                  <p:stCondLst>
                    <p:cond delay="indefinite"/>
                  </p:stCondLst>
                  <p:endCondLst>
                    <p:cond evt="onNext" delay="0">
                      <p:tgtEl>
                        <p:sldTgt/>
                      </p:tgtEl>
                    </p:cond>
                    <p:cond evt="onPrev" delay="0">
                      <p:tgtEl>
                        <p:sldTgt/>
                      </p:tgtEl>
                    </p:cond>
                  </p:endCondLst>
                </p:cTn>
                <p:tgtEl>
                  <p:spTgt spid="14"/>
                </p:tgtEl>
              </p:cMediaNode>
            </p:video>
            <p:seq concurrent="1" nextAc="seek">
              <p:cTn id="21" restart="whenNotActive" fill="hold" evtFilter="cancelBubble" nodeType="interactiveSeq">
                <p:stCondLst>
                  <p:cond evt="onClick" delay="0">
                    <p:tgtEl>
                      <p:spTgt spid="16"/>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clickEffect">
                                  <p:stCondLst>
                                    <p:cond delay="0"/>
                                  </p:stCondLst>
                                  <p:childTnLst>
                                    <p:cmd type="call" cmd="togglePause">
                                      <p:cBhvr>
                                        <p:cTn id="25" dur="1" fill="hold"/>
                                        <p:tgtEl>
                                          <p:spTgt spid="16"/>
                                        </p:tgtEl>
                                      </p:cBhvr>
                                    </p:cmd>
                                  </p:childTnLst>
                                </p:cTn>
                              </p:par>
                            </p:childTnLst>
                          </p:cTn>
                        </p:par>
                      </p:childTnLst>
                    </p:cTn>
                  </p:par>
                </p:childTnLst>
              </p:cTn>
              <p:nextCondLst>
                <p:cond evt="onClick" delay="0">
                  <p:tgtEl>
                    <p:spTgt spid="16"/>
                  </p:tgtEl>
                </p:cond>
              </p:nextCondLst>
            </p:seq>
            <p:video>
              <p:cMediaNode>
                <p:cTn id="26" fill="hold" display="0">
                  <p:stCondLst>
                    <p:cond delay="indefinite"/>
                  </p:stCondLst>
                  <p:endCondLst>
                    <p:cond evt="onNext" delay="0">
                      <p:tgtEl>
                        <p:sldTgt/>
                      </p:tgtEl>
                    </p:cond>
                    <p:cond evt="onPrev" delay="0">
                      <p:tgtEl>
                        <p:sldTgt/>
                      </p:tgtEl>
                    </p:cond>
                  </p:endCondLst>
                </p:cTn>
                <p:tgtEl>
                  <p:spTgt spid="16"/>
                </p:tgtEl>
              </p:cMediaNode>
            </p:video>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571480"/>
            <a:ext cx="4429156" cy="1069848"/>
          </a:xfrm>
        </p:spPr>
        <p:txBody>
          <a:bodyPr>
            <a:normAutofit fontScale="90000"/>
          </a:bodyPr>
          <a:lstStyle/>
          <a:p>
            <a:pPr algn="ctr"/>
            <a:r>
              <a:rPr lang="ru-RU" dirty="0" smtClean="0"/>
              <a:t>Дмитрий Сергеевич Лихачёв</a:t>
            </a:r>
            <a:endParaRPr lang="ru-RU" dirty="0"/>
          </a:p>
        </p:txBody>
      </p:sp>
      <p:pic>
        <p:nvPicPr>
          <p:cNvPr id="19458" name="Picture 2" descr="https://karpinsklib.ru/wp-content/uploads/2021/12/%D0%9B%D0%B8%D1%85%D0%B0%D1%87%D1%91%D0%B2-%D0%B7%D0%B0%D1%81%D1%82%D0%B0%D0%B2%D0%BA%D0%B0.jpg"/>
          <p:cNvPicPr>
            <a:picLocks noChangeAspect="1" noChangeArrowheads="1"/>
          </p:cNvPicPr>
          <p:nvPr/>
        </p:nvPicPr>
        <p:blipFill>
          <a:blip r:embed="rId2"/>
          <a:srcRect l="21166" t="-2083" r="50"/>
          <a:stretch>
            <a:fillRect/>
          </a:stretch>
        </p:blipFill>
        <p:spPr bwMode="auto">
          <a:xfrm>
            <a:off x="5072066" y="428604"/>
            <a:ext cx="3714775" cy="2716776"/>
          </a:xfrm>
          <a:prstGeom prst="rect">
            <a:avLst/>
          </a:prstGeom>
          <a:noFill/>
        </p:spPr>
      </p:pic>
      <p:sp>
        <p:nvSpPr>
          <p:cNvPr id="4" name="TextBox 3"/>
          <p:cNvSpPr txBox="1"/>
          <p:nvPr/>
        </p:nvSpPr>
        <p:spPr>
          <a:xfrm>
            <a:off x="428596" y="1785926"/>
            <a:ext cx="3929090" cy="1200329"/>
          </a:xfrm>
          <a:prstGeom prst="rect">
            <a:avLst/>
          </a:prstGeom>
          <a:noFill/>
        </p:spPr>
        <p:txBody>
          <a:bodyPr wrap="square" rtlCol="0">
            <a:spAutoFit/>
          </a:bodyPr>
          <a:lstStyle/>
          <a:p>
            <a:r>
              <a:rPr lang="ru-RU" dirty="0" smtClean="0"/>
              <a:t>«Мы гордимся, что Д.С. Лихачёв был нашим современником и соотечественником»</a:t>
            </a:r>
          </a:p>
          <a:p>
            <a:pPr algn="r"/>
            <a:r>
              <a:rPr lang="ru-RU" dirty="0" smtClean="0"/>
              <a:t>В.В. Путин, президент РФ</a:t>
            </a:r>
            <a:endParaRPr lang="ru-RU" dirty="0"/>
          </a:p>
        </p:txBody>
      </p:sp>
      <p:sp>
        <p:nvSpPr>
          <p:cNvPr id="6" name="TextBox 5"/>
          <p:cNvSpPr txBox="1"/>
          <p:nvPr/>
        </p:nvSpPr>
        <p:spPr>
          <a:xfrm>
            <a:off x="571472" y="3214686"/>
            <a:ext cx="7858180" cy="4093428"/>
          </a:xfrm>
          <a:prstGeom prst="rect">
            <a:avLst/>
          </a:prstGeom>
          <a:noFill/>
        </p:spPr>
        <p:txBody>
          <a:bodyPr wrap="square" rtlCol="0">
            <a:spAutoFit/>
          </a:bodyPr>
          <a:lstStyle/>
          <a:p>
            <a:pPr algn="ctr"/>
            <a:r>
              <a:rPr lang="ru-RU" sz="2000" b="1" dirty="0" smtClean="0"/>
              <a:t>Гражданин и общественный деятель.</a:t>
            </a:r>
          </a:p>
          <a:p>
            <a:pPr>
              <a:buFont typeface="Arial" pitchFamily="34" charset="0"/>
              <a:buChar char="•"/>
            </a:pPr>
            <a:r>
              <a:rPr lang="ru-RU" sz="2000" dirty="0" smtClean="0"/>
              <a:t> 4 года находился в Соловецком лагере особого назначения</a:t>
            </a:r>
          </a:p>
          <a:p>
            <a:pPr>
              <a:buFont typeface="Arial" pitchFamily="34" charset="0"/>
              <a:buChar char="•"/>
            </a:pPr>
            <a:r>
              <a:rPr lang="ru-RU" sz="2000" dirty="0" smtClean="0"/>
              <a:t> работал на строительстве </a:t>
            </a:r>
            <a:r>
              <a:rPr lang="ru-RU" sz="2000" dirty="0" err="1" smtClean="0"/>
              <a:t>Беломорско-Балтийского</a:t>
            </a:r>
            <a:r>
              <a:rPr lang="ru-RU" sz="2000" dirty="0" smtClean="0"/>
              <a:t> канала</a:t>
            </a:r>
            <a:endParaRPr lang="ru-RU" sz="2000" b="1" dirty="0" smtClean="0"/>
          </a:p>
          <a:p>
            <a:pPr>
              <a:buFont typeface="Arial" pitchFamily="34" charset="0"/>
              <a:buChar char="•"/>
            </a:pPr>
            <a:r>
              <a:rPr lang="ru-RU" sz="2000" b="1" dirty="0" smtClean="0"/>
              <a:t> </a:t>
            </a:r>
            <a:r>
              <a:rPr lang="ru-RU" sz="2000" dirty="0" smtClean="0"/>
              <a:t>возглавлял Советский (Российский) Фонд культуры</a:t>
            </a:r>
          </a:p>
          <a:p>
            <a:pPr>
              <a:buFont typeface="Arial" pitchFamily="34" charset="0"/>
              <a:buChar char="•"/>
            </a:pPr>
            <a:r>
              <a:rPr lang="ru-RU" sz="2000" dirty="0" smtClean="0"/>
              <a:t> депутат</a:t>
            </a:r>
          </a:p>
          <a:p>
            <a:pPr>
              <a:buFont typeface="Arial" pitchFamily="34" charset="0"/>
              <a:buChar char="•"/>
            </a:pPr>
            <a:r>
              <a:rPr lang="ru-RU" sz="2000" dirty="0" smtClean="0"/>
              <a:t>  член Комиссии по правам человека при Администрации Санкт-Петербурга</a:t>
            </a:r>
          </a:p>
          <a:p>
            <a:pPr>
              <a:buFont typeface="Arial" pitchFamily="34" charset="0"/>
              <a:buChar char="•"/>
            </a:pPr>
            <a:r>
              <a:rPr lang="ru-RU" sz="2000" dirty="0" smtClean="0"/>
              <a:t>  первый кавалер ордена Святого апостола Андрея Первозванного «За веру и верность Отечеству»</a:t>
            </a:r>
          </a:p>
          <a:p>
            <a:pPr>
              <a:buFont typeface="Arial" pitchFamily="34" charset="0"/>
              <a:buChar char="•"/>
            </a:pPr>
            <a:r>
              <a:rPr lang="ru-RU" sz="2000" dirty="0" smtClean="0"/>
              <a:t>  лауреат Государственных премий СССР и Российской Федерации.</a:t>
            </a:r>
          </a:p>
          <a:p>
            <a:endParaRPr lang="ru-RU" sz="2000" dirty="0" smtClean="0"/>
          </a:p>
          <a:p>
            <a:pPr>
              <a:buFont typeface="Arial" pitchFamily="34" charset="0"/>
              <a:buChar char="•"/>
            </a:pPr>
            <a:endParaRPr lang="ru-RU"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500042"/>
            <a:ext cx="4429156" cy="1069848"/>
          </a:xfrm>
        </p:spPr>
        <p:txBody>
          <a:bodyPr>
            <a:normAutofit fontScale="90000"/>
          </a:bodyPr>
          <a:lstStyle/>
          <a:p>
            <a:pPr algn="ctr"/>
            <a:r>
              <a:rPr lang="ru-RU" dirty="0" smtClean="0"/>
              <a:t>Дмитрий Сергеевич Лихачёв</a:t>
            </a:r>
            <a:endParaRPr lang="ru-RU" dirty="0"/>
          </a:p>
        </p:txBody>
      </p:sp>
      <p:pic>
        <p:nvPicPr>
          <p:cNvPr id="19458" name="Picture 2" descr="https://karpinsklib.ru/wp-content/uploads/2021/12/%D0%9B%D0%B8%D1%85%D0%B0%D1%87%D1%91%D0%B2-%D0%B7%D0%B0%D1%81%D1%82%D0%B0%D0%B2%D0%BA%D0%B0.jpg"/>
          <p:cNvPicPr>
            <a:picLocks noChangeAspect="1" noChangeArrowheads="1"/>
          </p:cNvPicPr>
          <p:nvPr/>
        </p:nvPicPr>
        <p:blipFill>
          <a:blip r:embed="rId2"/>
          <a:srcRect l="21166" t="-2083" r="50"/>
          <a:stretch>
            <a:fillRect/>
          </a:stretch>
        </p:blipFill>
        <p:spPr bwMode="auto">
          <a:xfrm>
            <a:off x="5072066" y="428604"/>
            <a:ext cx="3714775" cy="2716776"/>
          </a:xfrm>
          <a:prstGeom prst="rect">
            <a:avLst/>
          </a:prstGeom>
          <a:noFill/>
        </p:spPr>
      </p:pic>
      <p:sp>
        <p:nvSpPr>
          <p:cNvPr id="4" name="TextBox 3"/>
          <p:cNvSpPr txBox="1"/>
          <p:nvPr/>
        </p:nvSpPr>
        <p:spPr>
          <a:xfrm>
            <a:off x="142844" y="1571612"/>
            <a:ext cx="4714908" cy="1754326"/>
          </a:xfrm>
          <a:prstGeom prst="rect">
            <a:avLst/>
          </a:prstGeom>
          <a:noFill/>
        </p:spPr>
        <p:txBody>
          <a:bodyPr wrap="square" rtlCol="0">
            <a:spAutoFit/>
          </a:bodyPr>
          <a:lstStyle/>
          <a:p>
            <a:r>
              <a:rPr lang="ru-RU" dirty="0" smtClean="0"/>
              <a:t>«Я отношусь к Дмитрию Сергеевичу с невероятным почтением, нежностью, любовью, преклоняюсь перед этим великим учёным и человеком страшной судьбы» </a:t>
            </a:r>
          </a:p>
          <a:p>
            <a:pPr algn="r"/>
            <a:r>
              <a:rPr lang="ru-RU" dirty="0" smtClean="0"/>
              <a:t>Э.Рязанов, кинорежиссёр</a:t>
            </a:r>
            <a:endParaRPr lang="ru-RU" dirty="0"/>
          </a:p>
        </p:txBody>
      </p:sp>
      <p:sp>
        <p:nvSpPr>
          <p:cNvPr id="6" name="TextBox 5"/>
          <p:cNvSpPr txBox="1"/>
          <p:nvPr/>
        </p:nvSpPr>
        <p:spPr>
          <a:xfrm>
            <a:off x="642910" y="3429000"/>
            <a:ext cx="7858180" cy="2862322"/>
          </a:xfrm>
          <a:prstGeom prst="rect">
            <a:avLst/>
          </a:prstGeom>
          <a:noFill/>
        </p:spPr>
        <p:txBody>
          <a:bodyPr wrap="square" rtlCol="0">
            <a:spAutoFit/>
          </a:bodyPr>
          <a:lstStyle/>
          <a:p>
            <a:pPr algn="ctr"/>
            <a:r>
              <a:rPr lang="ru-RU" sz="2000" b="1" dirty="0" smtClean="0"/>
              <a:t>Учёный-филолог, культуролог.</a:t>
            </a:r>
          </a:p>
          <a:p>
            <a:pPr>
              <a:buFont typeface="Arial" pitchFamily="34" charset="0"/>
              <a:buChar char="•"/>
            </a:pPr>
            <a:r>
              <a:rPr lang="ru-RU" sz="2000" dirty="0" smtClean="0"/>
              <a:t> доктор филологических наук</a:t>
            </a:r>
          </a:p>
          <a:p>
            <a:pPr>
              <a:buFont typeface="Arial" pitchFamily="34" charset="0"/>
              <a:buChar char="•"/>
            </a:pPr>
            <a:r>
              <a:rPr lang="ru-RU" sz="2000" dirty="0" smtClean="0"/>
              <a:t> автор трудов по теории и истории русской классической литературы</a:t>
            </a:r>
          </a:p>
          <a:p>
            <a:pPr>
              <a:buFont typeface="Arial" pitchFamily="34" charset="0"/>
              <a:buChar char="•"/>
            </a:pPr>
            <a:r>
              <a:rPr lang="ru-RU" sz="2000" dirty="0" smtClean="0"/>
              <a:t> исследователь и переводчик древнерусской литературы («Слово о полку Игореве», «Повесть временных лет»)</a:t>
            </a:r>
          </a:p>
          <a:p>
            <a:pPr>
              <a:buFont typeface="Arial" pitchFamily="34" charset="0"/>
              <a:buChar char="•"/>
            </a:pPr>
            <a:r>
              <a:rPr lang="ru-RU" sz="2000" dirty="0" smtClean="0"/>
              <a:t> автор работ, посвящённых пониманию культуры, месту русской культуры в мировой культуре.</a:t>
            </a:r>
          </a:p>
          <a:p>
            <a:pPr>
              <a:buFont typeface="Arial" pitchFamily="34" charset="0"/>
              <a:buChar char="•"/>
            </a:pPr>
            <a:endParaRPr lang="ru-RU"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500042"/>
            <a:ext cx="4429156" cy="1069848"/>
          </a:xfrm>
        </p:spPr>
        <p:txBody>
          <a:bodyPr>
            <a:normAutofit fontScale="90000"/>
          </a:bodyPr>
          <a:lstStyle/>
          <a:p>
            <a:pPr algn="ctr"/>
            <a:r>
              <a:rPr lang="ru-RU" dirty="0" smtClean="0"/>
              <a:t>Дмитрий Сергеевич Лихачёв</a:t>
            </a:r>
            <a:endParaRPr lang="ru-RU" dirty="0"/>
          </a:p>
        </p:txBody>
      </p:sp>
      <p:pic>
        <p:nvPicPr>
          <p:cNvPr id="19458" name="Picture 2" descr="https://karpinsklib.ru/wp-content/uploads/2021/12/%D0%9B%D0%B8%D1%85%D0%B0%D1%87%D1%91%D0%B2-%D0%B7%D0%B0%D1%81%D1%82%D0%B0%D0%B2%D0%BA%D0%B0.jpg"/>
          <p:cNvPicPr>
            <a:picLocks noChangeAspect="1" noChangeArrowheads="1"/>
          </p:cNvPicPr>
          <p:nvPr/>
        </p:nvPicPr>
        <p:blipFill>
          <a:blip r:embed="rId2"/>
          <a:srcRect l="21166" t="-2083" r="50"/>
          <a:stretch>
            <a:fillRect/>
          </a:stretch>
        </p:blipFill>
        <p:spPr bwMode="auto">
          <a:xfrm>
            <a:off x="5072066" y="428604"/>
            <a:ext cx="3714775" cy="2716776"/>
          </a:xfrm>
          <a:prstGeom prst="rect">
            <a:avLst/>
          </a:prstGeom>
          <a:noFill/>
        </p:spPr>
      </p:pic>
      <p:sp>
        <p:nvSpPr>
          <p:cNvPr id="4" name="TextBox 3"/>
          <p:cNvSpPr txBox="1"/>
          <p:nvPr/>
        </p:nvSpPr>
        <p:spPr>
          <a:xfrm>
            <a:off x="142844" y="1571612"/>
            <a:ext cx="4714908" cy="1754326"/>
          </a:xfrm>
          <a:prstGeom prst="rect">
            <a:avLst/>
          </a:prstGeom>
          <a:noFill/>
        </p:spPr>
        <p:txBody>
          <a:bodyPr wrap="square" rtlCol="0">
            <a:spAutoFit/>
          </a:bodyPr>
          <a:lstStyle/>
          <a:p>
            <a:r>
              <a:rPr lang="ru-RU" dirty="0" smtClean="0"/>
              <a:t>«Что ждёт наследие академика Лихачёва и хватит ли у на сил быть верными его заветам, добиваться хотя бы малых побед – в одной школе, в одном классе, в одном ребёнке?» </a:t>
            </a:r>
          </a:p>
          <a:p>
            <a:pPr algn="r"/>
            <a:r>
              <a:rPr lang="ru-RU" dirty="0" smtClean="0"/>
              <a:t>Д. </a:t>
            </a:r>
            <a:r>
              <a:rPr lang="ru-RU" dirty="0" err="1" smtClean="0"/>
              <a:t>Гранин</a:t>
            </a:r>
            <a:r>
              <a:rPr lang="ru-RU" dirty="0" smtClean="0"/>
              <a:t>, писатель</a:t>
            </a:r>
            <a:endParaRPr lang="ru-RU" dirty="0"/>
          </a:p>
        </p:txBody>
      </p:sp>
      <p:sp>
        <p:nvSpPr>
          <p:cNvPr id="6" name="TextBox 5"/>
          <p:cNvSpPr txBox="1"/>
          <p:nvPr/>
        </p:nvSpPr>
        <p:spPr>
          <a:xfrm>
            <a:off x="500034" y="3571876"/>
            <a:ext cx="7858180" cy="2862322"/>
          </a:xfrm>
          <a:prstGeom prst="rect">
            <a:avLst/>
          </a:prstGeom>
          <a:noFill/>
        </p:spPr>
        <p:txBody>
          <a:bodyPr wrap="square" rtlCol="0">
            <a:spAutoFit/>
          </a:bodyPr>
          <a:lstStyle/>
          <a:p>
            <a:pPr algn="ctr"/>
            <a:r>
              <a:rPr lang="ru-RU" sz="2000" b="1" dirty="0" smtClean="0"/>
              <a:t>Писатель.</a:t>
            </a:r>
          </a:p>
          <a:p>
            <a:pPr>
              <a:buFont typeface="Arial" pitchFamily="34" charset="0"/>
              <a:buChar char="•"/>
            </a:pPr>
            <a:r>
              <a:rPr lang="ru-RU" sz="2000" dirty="0" smtClean="0"/>
              <a:t> «Мысли о жизни. Воспоминания»</a:t>
            </a:r>
          </a:p>
          <a:p>
            <a:pPr>
              <a:buFont typeface="Arial" pitchFamily="34" charset="0"/>
              <a:buChar char="•"/>
            </a:pPr>
            <a:r>
              <a:rPr lang="ru-RU" sz="2000" dirty="0" smtClean="0"/>
              <a:t> «В блокадном Ленинграде»</a:t>
            </a:r>
          </a:p>
          <a:p>
            <a:pPr>
              <a:buFont typeface="Arial" pitchFamily="34" charset="0"/>
              <a:buChar char="•"/>
            </a:pPr>
            <a:r>
              <a:rPr lang="ru-RU" sz="2000" dirty="0" smtClean="0"/>
              <a:t> «Мысли о жизни, истории, культуре»</a:t>
            </a:r>
          </a:p>
          <a:p>
            <a:pPr>
              <a:buFont typeface="Arial" pitchFamily="34" charset="0"/>
              <a:buChar char="•"/>
            </a:pPr>
            <a:r>
              <a:rPr lang="ru-RU" sz="2000" dirty="0" smtClean="0"/>
              <a:t> «Заметки о русском»</a:t>
            </a:r>
          </a:p>
          <a:p>
            <a:pPr>
              <a:buFont typeface="Arial" pitchFamily="34" charset="0"/>
              <a:buChar char="•"/>
            </a:pPr>
            <a:r>
              <a:rPr lang="ru-RU" sz="2000" dirty="0" smtClean="0"/>
              <a:t> «Поэзия садов»</a:t>
            </a:r>
          </a:p>
          <a:p>
            <a:pPr>
              <a:buFont typeface="Arial" pitchFamily="34" charset="0"/>
              <a:buChar char="•"/>
            </a:pPr>
            <a:r>
              <a:rPr lang="ru-RU" sz="2000" dirty="0" smtClean="0"/>
              <a:t> «Человек в литературе Древней Руси»</a:t>
            </a:r>
          </a:p>
          <a:p>
            <a:pPr>
              <a:buFont typeface="Arial" pitchFamily="34" charset="0"/>
              <a:buChar char="•"/>
            </a:pPr>
            <a:r>
              <a:rPr lang="ru-RU" sz="2000" dirty="0" smtClean="0"/>
              <a:t> «Смех в Древней Руси»</a:t>
            </a:r>
            <a:br>
              <a:rPr lang="ru-RU" sz="2000" dirty="0" smtClean="0"/>
            </a:br>
            <a:endParaRPr lang="ru-RU"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500042"/>
            <a:ext cx="4429156" cy="1069848"/>
          </a:xfrm>
        </p:spPr>
        <p:txBody>
          <a:bodyPr>
            <a:normAutofit fontScale="90000"/>
          </a:bodyPr>
          <a:lstStyle/>
          <a:p>
            <a:pPr algn="ctr"/>
            <a:r>
              <a:rPr lang="ru-RU" dirty="0" smtClean="0"/>
              <a:t>Дмитрий Сергеевич Лихачёв</a:t>
            </a:r>
            <a:endParaRPr lang="ru-RU" dirty="0"/>
          </a:p>
        </p:txBody>
      </p:sp>
      <p:pic>
        <p:nvPicPr>
          <p:cNvPr id="19458" name="Picture 2" descr="https://karpinsklib.ru/wp-content/uploads/2021/12/%D0%9B%D0%B8%D1%85%D0%B0%D1%87%D1%91%D0%B2-%D0%B7%D0%B0%D1%81%D1%82%D0%B0%D0%B2%D0%BA%D0%B0.jpg"/>
          <p:cNvPicPr>
            <a:picLocks noChangeAspect="1" noChangeArrowheads="1"/>
          </p:cNvPicPr>
          <p:nvPr/>
        </p:nvPicPr>
        <p:blipFill>
          <a:blip r:embed="rId2"/>
          <a:srcRect l="21166" t="-2083" r="50"/>
          <a:stretch>
            <a:fillRect/>
          </a:stretch>
        </p:blipFill>
        <p:spPr bwMode="auto">
          <a:xfrm>
            <a:off x="5072066" y="428604"/>
            <a:ext cx="3714775" cy="2716776"/>
          </a:xfrm>
          <a:prstGeom prst="rect">
            <a:avLst/>
          </a:prstGeom>
          <a:noFill/>
        </p:spPr>
      </p:pic>
      <p:sp>
        <p:nvSpPr>
          <p:cNvPr id="4" name="TextBox 3"/>
          <p:cNvSpPr txBox="1"/>
          <p:nvPr/>
        </p:nvSpPr>
        <p:spPr>
          <a:xfrm>
            <a:off x="142844" y="1571612"/>
            <a:ext cx="4714908" cy="2031325"/>
          </a:xfrm>
          <a:prstGeom prst="rect">
            <a:avLst/>
          </a:prstGeom>
          <a:noFill/>
        </p:spPr>
        <p:txBody>
          <a:bodyPr wrap="square" rtlCol="0">
            <a:spAutoFit/>
          </a:bodyPr>
          <a:lstStyle/>
          <a:p>
            <a:r>
              <a:rPr lang="ru-RU" dirty="0" smtClean="0"/>
              <a:t>«Дмитрий Сергеевич продолжает жить в нашей памяти не только потому, что мы помним и будем помнить его труды, но и потому что всё, что он сделал, будет иметь продолжение и результат» </a:t>
            </a:r>
          </a:p>
          <a:p>
            <a:endParaRPr lang="ru-RU" dirty="0" smtClean="0"/>
          </a:p>
          <a:p>
            <a:pPr algn="r"/>
            <a:r>
              <a:rPr lang="ru-RU" dirty="0" smtClean="0"/>
              <a:t>М. Пиотровский, директор Эрмитажа</a:t>
            </a:r>
            <a:endParaRPr lang="ru-RU" dirty="0"/>
          </a:p>
        </p:txBody>
      </p:sp>
      <p:pic>
        <p:nvPicPr>
          <p:cNvPr id="20482" name="Picture 2" descr="https://cdn1.ozone.ru/multimedia/1008847436.jpg"/>
          <p:cNvPicPr>
            <a:picLocks noChangeAspect="1" noChangeArrowheads="1"/>
          </p:cNvPicPr>
          <p:nvPr/>
        </p:nvPicPr>
        <p:blipFill>
          <a:blip r:embed="rId3" cstate="print"/>
          <a:srcRect/>
          <a:stretch>
            <a:fillRect/>
          </a:stretch>
        </p:blipFill>
        <p:spPr bwMode="auto">
          <a:xfrm>
            <a:off x="285720" y="3714752"/>
            <a:ext cx="1818898" cy="2786058"/>
          </a:xfrm>
          <a:prstGeom prst="rect">
            <a:avLst/>
          </a:prstGeom>
          <a:noFill/>
        </p:spPr>
      </p:pic>
      <p:sp>
        <p:nvSpPr>
          <p:cNvPr id="7" name="TextBox 6"/>
          <p:cNvSpPr txBox="1"/>
          <p:nvPr/>
        </p:nvSpPr>
        <p:spPr>
          <a:xfrm>
            <a:off x="2699792" y="4437112"/>
            <a:ext cx="5857916" cy="2308324"/>
          </a:xfrm>
          <a:prstGeom prst="rect">
            <a:avLst/>
          </a:prstGeom>
          <a:noFill/>
        </p:spPr>
        <p:txBody>
          <a:bodyPr wrap="square" rtlCol="0">
            <a:spAutoFit/>
          </a:bodyPr>
          <a:lstStyle/>
          <a:p>
            <a:pPr>
              <a:buFont typeface="Arial" pitchFamily="34" charset="0"/>
              <a:buChar char="•"/>
            </a:pPr>
            <a:r>
              <a:rPr lang="ru-RU" dirty="0" smtClean="0"/>
              <a:t> </a:t>
            </a:r>
            <a:r>
              <a:rPr lang="ru-RU" sz="2400" dirty="0" smtClean="0"/>
              <a:t>47 писем</a:t>
            </a:r>
          </a:p>
          <a:p>
            <a:pPr>
              <a:buFont typeface="Arial" pitchFamily="34" charset="0"/>
              <a:buChar char="•"/>
            </a:pPr>
            <a:r>
              <a:rPr lang="ru-RU" sz="2400" dirty="0" smtClean="0"/>
              <a:t> Письма к молодым читателям</a:t>
            </a:r>
          </a:p>
          <a:p>
            <a:pPr>
              <a:buFont typeface="Arial" pitchFamily="34" charset="0"/>
              <a:buChar char="•"/>
            </a:pPr>
            <a:r>
              <a:rPr lang="ru-RU" sz="2400" dirty="0" smtClean="0"/>
              <a:t> Обширная тематика писем: «О воспитанности», «О жадности», «О личных библиотеках», «О русской природе», «О религии» </a:t>
            </a:r>
            <a:endParaRPr lang="ru-RU" sz="2400" dirty="0"/>
          </a:p>
        </p:txBody>
      </p:sp>
      <p:sp>
        <p:nvSpPr>
          <p:cNvPr id="3" name="TextBox 2"/>
          <p:cNvSpPr txBox="1"/>
          <p:nvPr/>
        </p:nvSpPr>
        <p:spPr>
          <a:xfrm>
            <a:off x="2699792" y="3861048"/>
            <a:ext cx="5760640" cy="461665"/>
          </a:xfrm>
          <a:prstGeom prst="rect">
            <a:avLst/>
          </a:prstGeom>
          <a:noFill/>
        </p:spPr>
        <p:txBody>
          <a:bodyPr wrap="square" rtlCol="0">
            <a:spAutoFit/>
          </a:bodyPr>
          <a:lstStyle/>
          <a:p>
            <a:r>
              <a:rPr lang="ru-RU" sz="2400" b="1" dirty="0" smtClean="0">
                <a:solidFill>
                  <a:schemeClr val="tx2">
                    <a:lumMod val="75000"/>
                  </a:schemeClr>
                </a:solidFill>
              </a:rPr>
              <a:t>«Письма о добром и прекрасном»</a:t>
            </a:r>
            <a:endParaRPr lang="ru-RU" sz="2400" b="1" dirty="0">
              <a:solidFill>
                <a:schemeClr val="tx2">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268760"/>
            <a:ext cx="8229600" cy="1069848"/>
          </a:xfrm>
        </p:spPr>
        <p:txBody>
          <a:bodyPr>
            <a:normAutofit fontScale="90000"/>
          </a:bodyPr>
          <a:lstStyle/>
          <a:p>
            <a:pPr algn="ctr"/>
            <a:r>
              <a:rPr lang="ru-RU" dirty="0" smtClean="0"/>
              <a:t>Письмо семнадцатое</a:t>
            </a:r>
            <a:br>
              <a:rPr lang="ru-RU" dirty="0" smtClean="0"/>
            </a:br>
            <a:r>
              <a:rPr lang="ru-RU" dirty="0" smtClean="0"/>
              <a:t> «Уметь спорить с достоинством»</a:t>
            </a:r>
            <a:endParaRPr lang="ru-RU" dirty="0"/>
          </a:p>
        </p:txBody>
      </p:sp>
      <p:pic>
        <p:nvPicPr>
          <p:cNvPr id="5" name="Рисунок 4"/>
          <p:cNvPicPr>
            <a:picLocks noChangeAspect="1"/>
          </p:cNvPicPr>
          <p:nvPr/>
        </p:nvPicPr>
        <p:blipFill rotWithShape="1">
          <a:blip r:embed="rId2">
            <a:extLst>
              <a:ext uri="{28A0092B-C50C-407E-A947-70E740481C1C}">
                <a14:useLocalDpi xmlns="" xmlns:a14="http://schemas.microsoft.com/office/drawing/2010/main" val="0"/>
              </a:ext>
            </a:extLst>
          </a:blip>
          <a:srcRect t="2001" r="61332"/>
          <a:stretch/>
        </p:blipFill>
        <p:spPr>
          <a:xfrm>
            <a:off x="2555776" y="2708920"/>
            <a:ext cx="3816424" cy="3914443"/>
          </a:xfrm>
          <a:prstGeom prst="rect">
            <a:avLst/>
          </a:prstGeom>
        </p:spPr>
      </p:pic>
    </p:spTree>
    <p:extLst>
      <p:ext uri="{BB962C8B-B14F-4D97-AF65-F5344CB8AC3E}">
        <p14:creationId xmlns="" xmlns:p14="http://schemas.microsoft.com/office/powerpoint/2010/main" val="26009425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76672"/>
            <a:ext cx="8229600" cy="1066800"/>
          </a:xfrm>
        </p:spPr>
        <p:txBody>
          <a:bodyPr>
            <a:normAutofit fontScale="90000"/>
          </a:bodyPr>
          <a:lstStyle/>
          <a:p>
            <a:pPr algn="ctr"/>
            <a:r>
              <a:rPr lang="ru-RU" dirty="0" smtClean="0"/>
              <a:t>Письмо семнадцатое</a:t>
            </a:r>
            <a:br>
              <a:rPr lang="ru-RU" dirty="0" smtClean="0"/>
            </a:br>
            <a:r>
              <a:rPr lang="ru-RU" dirty="0" smtClean="0"/>
              <a:t> «Уметь спорить с достоинством»</a:t>
            </a:r>
            <a:endParaRPr lang="ru-RU" dirty="0"/>
          </a:p>
        </p:txBody>
      </p:sp>
      <p:sp>
        <p:nvSpPr>
          <p:cNvPr id="3" name="Объект 2"/>
          <p:cNvSpPr>
            <a:spLocks noGrp="1"/>
          </p:cNvSpPr>
          <p:nvPr>
            <p:ph idx="1"/>
          </p:nvPr>
        </p:nvSpPr>
        <p:spPr>
          <a:xfrm>
            <a:off x="251520" y="1916832"/>
            <a:ext cx="8229600" cy="4608512"/>
          </a:xfrm>
        </p:spPr>
        <p:txBody>
          <a:bodyPr>
            <a:normAutofit lnSpcReduction="10000"/>
          </a:bodyPr>
          <a:lstStyle/>
          <a:p>
            <a:r>
              <a:rPr lang="ru-RU" dirty="0" smtClean="0"/>
              <a:t>Тема – спор</a:t>
            </a:r>
          </a:p>
          <a:p>
            <a:r>
              <a:rPr lang="ru-RU" dirty="0" smtClean="0"/>
              <a:t>Проблема. «Как же ведёт спор умный и вежливый спорщик?» (предложение 5).</a:t>
            </a:r>
          </a:p>
          <a:p>
            <a:r>
              <a:rPr lang="ru-RU" dirty="0" smtClean="0"/>
              <a:t>Или Как нужно правильно спорить? </a:t>
            </a:r>
          </a:p>
          <a:p>
            <a:r>
              <a:rPr lang="ru-RU" dirty="0" smtClean="0"/>
              <a:t>Позиция автора. Заглавие письма. Слово достоинство 3 раза повторяется в тексте письма (предложения 12,18).</a:t>
            </a:r>
          </a:p>
          <a:p>
            <a:r>
              <a:rPr lang="ru-RU" dirty="0" smtClean="0"/>
              <a:t>Умный и вежливый спорщик ведёт спор с достоинством: с достоинством он уступает, или с достоинством принимает победу (предложение 18).</a:t>
            </a:r>
            <a:endParaRPr lang="ru-RU" dirty="0"/>
          </a:p>
        </p:txBody>
      </p:sp>
    </p:spTree>
    <p:extLst>
      <p:ext uri="{BB962C8B-B14F-4D97-AF65-F5344CB8AC3E}">
        <p14:creationId xmlns="" xmlns:p14="http://schemas.microsoft.com/office/powerpoint/2010/main" val="2917058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76672"/>
            <a:ext cx="8229600" cy="1066800"/>
          </a:xfrm>
        </p:spPr>
        <p:txBody>
          <a:bodyPr>
            <a:normAutofit fontScale="90000"/>
          </a:bodyPr>
          <a:lstStyle/>
          <a:p>
            <a:pPr algn="ctr"/>
            <a:r>
              <a:rPr lang="ru-RU" dirty="0" smtClean="0"/>
              <a:t>Письмо семнадцатое</a:t>
            </a:r>
            <a:br>
              <a:rPr lang="ru-RU" dirty="0" smtClean="0"/>
            </a:br>
            <a:r>
              <a:rPr lang="ru-RU" dirty="0" smtClean="0"/>
              <a:t> «Уметь спорить с достоинством»</a:t>
            </a:r>
            <a:endParaRPr lang="ru-RU" dirty="0"/>
          </a:p>
        </p:txBody>
      </p:sp>
      <p:sp>
        <p:nvSpPr>
          <p:cNvPr id="3" name="Объект 2"/>
          <p:cNvSpPr>
            <a:spLocks noGrp="1"/>
          </p:cNvSpPr>
          <p:nvPr>
            <p:ph idx="1"/>
          </p:nvPr>
        </p:nvSpPr>
        <p:spPr>
          <a:xfrm>
            <a:off x="323528" y="1628800"/>
            <a:ext cx="8229600" cy="5040560"/>
          </a:xfrm>
        </p:spPr>
        <p:txBody>
          <a:bodyPr>
            <a:normAutofit fontScale="85000" lnSpcReduction="20000"/>
          </a:bodyPr>
          <a:lstStyle/>
          <a:p>
            <a:r>
              <a:rPr lang="ru-RU" dirty="0" smtClean="0"/>
              <a:t>Примеры-иллюстрации. Как автор приходит к своей позиции? Какие аргументы он выдвигает?</a:t>
            </a:r>
          </a:p>
          <a:p>
            <a:r>
              <a:rPr lang="ru-RU" dirty="0" smtClean="0"/>
              <a:t>1 пример-иллюстрация. Умный и вежливый спорщик внимательно выслушивает своего противника, задаёт уточняющие вопросы (предложения 6-9).</a:t>
            </a:r>
          </a:p>
          <a:p>
            <a:r>
              <a:rPr lang="ru-RU" dirty="0" smtClean="0"/>
              <a:t>2 пример-иллюстрация. Умный и вежливый спорщик не прибегает к недозволенным приёмам спора, придерживается определённых правил (предложение 10). </a:t>
            </a:r>
          </a:p>
          <a:p>
            <a:r>
              <a:rPr lang="ru-RU" dirty="0" smtClean="0"/>
              <a:t>Через эти примеры автор приходит к своей позиции: если вести спор именно так, то ты получишь возможность достойно отступить или честно одержать верх в споре, приняв свою победу с достоинством. </a:t>
            </a:r>
          </a:p>
        </p:txBody>
      </p:sp>
    </p:spTree>
    <p:extLst>
      <p:ext uri="{BB962C8B-B14F-4D97-AF65-F5344CB8AC3E}">
        <p14:creationId xmlns="" xmlns:p14="http://schemas.microsoft.com/office/powerpoint/2010/main" val="2300887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76672"/>
            <a:ext cx="8229600" cy="1066800"/>
          </a:xfrm>
        </p:spPr>
        <p:txBody>
          <a:bodyPr>
            <a:normAutofit fontScale="90000"/>
          </a:bodyPr>
          <a:lstStyle/>
          <a:p>
            <a:pPr algn="ctr"/>
            <a:r>
              <a:rPr lang="ru-RU" dirty="0" smtClean="0"/>
              <a:t>Письмо семнадцатое</a:t>
            </a:r>
            <a:br>
              <a:rPr lang="ru-RU" dirty="0" smtClean="0"/>
            </a:br>
            <a:r>
              <a:rPr lang="ru-RU" dirty="0" smtClean="0"/>
              <a:t> «Уметь спорить с достоинством»</a:t>
            </a:r>
            <a:endParaRPr lang="ru-RU" dirty="0"/>
          </a:p>
        </p:txBody>
      </p:sp>
      <p:sp>
        <p:nvSpPr>
          <p:cNvPr id="3" name="Объект 2"/>
          <p:cNvSpPr>
            <a:spLocks noGrp="1"/>
          </p:cNvSpPr>
          <p:nvPr>
            <p:ph idx="1"/>
          </p:nvPr>
        </p:nvSpPr>
        <p:spPr>
          <a:xfrm>
            <a:off x="323528" y="1628800"/>
            <a:ext cx="8229600" cy="5040560"/>
          </a:xfrm>
        </p:spPr>
        <p:txBody>
          <a:bodyPr>
            <a:normAutofit/>
          </a:bodyPr>
          <a:lstStyle/>
          <a:p>
            <a:r>
              <a:rPr lang="ru-RU" dirty="0" smtClean="0"/>
              <a:t>Смысловая связь и её анализ</a:t>
            </a:r>
          </a:p>
          <a:p>
            <a:r>
              <a:rPr lang="ru-RU" dirty="0" smtClean="0"/>
              <a:t>Примеры взаимно дополняют друг друга, так как раскрывают разные стороны одного понятия – умного и вежливого спора. Первый пример показывает, что умный спорщик внимательно выслушает оппонента, чтобы понять его слабые и сильные стороны, а вежливость спорщика реализуется через второй пример – совет не прибегать к недозволенным приёмам спора. </a:t>
            </a:r>
          </a:p>
        </p:txBody>
      </p:sp>
    </p:spTree>
    <p:extLst>
      <p:ext uri="{BB962C8B-B14F-4D97-AF65-F5344CB8AC3E}">
        <p14:creationId xmlns="" xmlns:p14="http://schemas.microsoft.com/office/powerpoint/2010/main" val="774528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descr="https://imgproxy.patephone.com/pr:sharp/s:470/dpr:2/plain/https:/cdru.patephone.com/ru-fast/c/products/442/889/668/783/245/cover_resized1242.jpg?cc=147643612200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2" name="AutoShape 4" descr="https://imgproxy.patephone.com/pr:sharp/s:470/dpr:2/plain/https:/cdru.patephone.com/ru-fast/c/products/442/889/668/783/245/cover_resized1242.jpg?cc=147643612200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https://imgproxy.patephone.com/pr:sharp/s:470/dpr:2/plain/https:/cdru.patephone.com/ru-fast/c/products/442/889/668/783/245/cover_resized1242.jpg?cc=147643612200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1" name="TextBox 10"/>
          <p:cNvSpPr txBox="1"/>
          <p:nvPr/>
        </p:nvSpPr>
        <p:spPr>
          <a:xfrm>
            <a:off x="-384815" y="2801618"/>
            <a:ext cx="4714876" cy="830997"/>
          </a:xfrm>
          <a:prstGeom prst="rect">
            <a:avLst/>
          </a:prstGeom>
          <a:noFill/>
        </p:spPr>
        <p:txBody>
          <a:bodyPr wrap="square" rtlCol="0">
            <a:spAutoFit/>
          </a:bodyPr>
          <a:lstStyle/>
          <a:p>
            <a:pPr algn="ctr"/>
            <a:r>
              <a:rPr lang="ru-RU" sz="2400" b="1" dirty="0" smtClean="0"/>
              <a:t>И.С. Тургенев </a:t>
            </a:r>
          </a:p>
          <a:p>
            <a:pPr algn="ctr"/>
            <a:r>
              <a:rPr lang="ru-RU" sz="2400" b="1" dirty="0" smtClean="0"/>
              <a:t>«Отцы и дети»</a:t>
            </a:r>
            <a:endParaRPr lang="ru-RU" sz="2400" b="1" dirty="0"/>
          </a:p>
        </p:txBody>
      </p:sp>
      <p:sp>
        <p:nvSpPr>
          <p:cNvPr id="12" name="TextBox 11"/>
          <p:cNvSpPr txBox="1"/>
          <p:nvPr/>
        </p:nvSpPr>
        <p:spPr>
          <a:xfrm>
            <a:off x="5004048" y="2778291"/>
            <a:ext cx="3571900" cy="830997"/>
          </a:xfrm>
          <a:prstGeom prst="rect">
            <a:avLst/>
          </a:prstGeom>
          <a:noFill/>
        </p:spPr>
        <p:txBody>
          <a:bodyPr wrap="square" rtlCol="0">
            <a:spAutoFit/>
          </a:bodyPr>
          <a:lstStyle/>
          <a:p>
            <a:pPr algn="ctr"/>
            <a:r>
              <a:rPr lang="ru-RU" sz="2400" b="1" dirty="0" smtClean="0"/>
              <a:t>Н.В. Гоголь «Мёртвые души»</a:t>
            </a:r>
            <a:endParaRPr lang="ru-RU" sz="2400" b="1" dirty="0"/>
          </a:p>
        </p:txBody>
      </p:sp>
      <p:pic>
        <p:nvPicPr>
          <p:cNvPr id="2058" name="Picture 10" descr="https://ic.pics.livejournal.com/cambria_1919/71569016/1108066/1108066_900.jpg"/>
          <p:cNvPicPr>
            <a:picLocks noChangeAspect="1" noChangeArrowheads="1"/>
          </p:cNvPicPr>
          <p:nvPr/>
        </p:nvPicPr>
        <p:blipFill>
          <a:blip r:embed="rId2"/>
          <a:srcRect/>
          <a:stretch>
            <a:fillRect/>
          </a:stretch>
        </p:blipFill>
        <p:spPr bwMode="auto">
          <a:xfrm>
            <a:off x="5796136" y="3822924"/>
            <a:ext cx="2319388" cy="2878436"/>
          </a:xfrm>
          <a:prstGeom prst="rect">
            <a:avLst/>
          </a:prstGeom>
          <a:noFill/>
        </p:spPr>
      </p:pic>
      <p:pic>
        <p:nvPicPr>
          <p:cNvPr id="2060" name="Picture 12" descr="https://magisteria.ru/data/2019/06/id-18-Illyustraciya-k-romanu-I-S-Turgeneva-Otcy-i-deti.jpg"/>
          <p:cNvPicPr>
            <a:picLocks noChangeAspect="1" noChangeArrowheads="1"/>
          </p:cNvPicPr>
          <p:nvPr/>
        </p:nvPicPr>
        <p:blipFill>
          <a:blip r:embed="rId3" cstate="print"/>
          <a:srcRect/>
          <a:stretch>
            <a:fillRect/>
          </a:stretch>
        </p:blipFill>
        <p:spPr bwMode="auto">
          <a:xfrm>
            <a:off x="683568" y="3822924"/>
            <a:ext cx="1944216" cy="2923633"/>
          </a:xfrm>
          <a:prstGeom prst="rect">
            <a:avLst/>
          </a:prstGeom>
          <a:noFill/>
        </p:spPr>
      </p:pic>
      <p:pic>
        <p:nvPicPr>
          <p:cNvPr id="4" name="Рисунок 3"/>
          <p:cNvPicPr>
            <a:picLocks noChangeAspect="1"/>
          </p:cNvPicPr>
          <p:nvPr/>
        </p:nvPicPr>
        <p:blipFill>
          <a:blip r:embed="rId4"/>
          <a:stretch>
            <a:fillRect/>
          </a:stretch>
        </p:blipFill>
        <p:spPr>
          <a:xfrm>
            <a:off x="971600" y="344498"/>
            <a:ext cx="5576418" cy="1118893"/>
          </a:xfrm>
          <a:prstGeom prst="rect">
            <a:avLst/>
          </a:prstGeom>
        </p:spPr>
      </p:pic>
      <p:sp>
        <p:nvSpPr>
          <p:cNvPr id="5" name="TextBox 4"/>
          <p:cNvSpPr txBox="1"/>
          <p:nvPr/>
        </p:nvSpPr>
        <p:spPr>
          <a:xfrm>
            <a:off x="155575" y="1300402"/>
            <a:ext cx="8420373" cy="1384995"/>
          </a:xfrm>
          <a:prstGeom prst="rect">
            <a:avLst/>
          </a:prstGeom>
          <a:noFill/>
        </p:spPr>
        <p:txBody>
          <a:bodyPr wrap="square" rtlCol="0">
            <a:spAutoFit/>
          </a:bodyPr>
          <a:lstStyle/>
          <a:p>
            <a:r>
              <a:rPr lang="ru-RU" sz="2400" dirty="0" smtClean="0"/>
              <a:t>       </a:t>
            </a:r>
            <a:r>
              <a:rPr lang="ru-RU" sz="2000" dirty="0" smtClean="0"/>
              <a:t>Как можно использовать просмотренные видеофрагменты при написании сочинения?</a:t>
            </a:r>
            <a:endParaRPr lang="ru-RU" sz="2000" dirty="0"/>
          </a:p>
          <a:p>
            <a:r>
              <a:rPr lang="ru-RU" sz="2000" dirty="0" smtClean="0"/>
              <a:t>     </a:t>
            </a:r>
          </a:p>
          <a:p>
            <a:r>
              <a:rPr lang="ru-RU" sz="2000" dirty="0" smtClean="0"/>
              <a:t>  Обоснование собственного отношения к позиции автора.</a:t>
            </a:r>
            <a:endParaRPr lang="ru-RU" sz="2000" dirty="0"/>
          </a:p>
        </p:txBody>
      </p:sp>
    </p:spTree>
    <p:extLst>
      <p:ext uri="{BB962C8B-B14F-4D97-AF65-F5344CB8AC3E}">
        <p14:creationId xmlns="" xmlns:p14="http://schemas.microsoft.com/office/powerpoint/2010/main" val="2674095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204864"/>
            <a:ext cx="8229600" cy="1069848"/>
          </a:xfrm>
        </p:spPr>
        <p:txBody>
          <a:bodyPr>
            <a:normAutofit fontScale="90000"/>
          </a:bodyPr>
          <a:lstStyle/>
          <a:p>
            <a:r>
              <a:rPr lang="ru-RU" dirty="0" smtClean="0"/>
              <a:t>Домашнее задание: </a:t>
            </a:r>
            <a:r>
              <a:rPr lang="ru-RU" dirty="0"/>
              <a:t>написать черновик сочинения, проверить и отредактировать его, записать окончательный вариант сочинения.</a:t>
            </a:r>
          </a:p>
        </p:txBody>
      </p:sp>
    </p:spTree>
    <p:extLst>
      <p:ext uri="{BB962C8B-B14F-4D97-AF65-F5344CB8AC3E}">
        <p14:creationId xmlns="" xmlns:p14="http://schemas.microsoft.com/office/powerpoint/2010/main" val="7725981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19472"/>
            <a:ext cx="9144000" cy="6858000"/>
          </a:xfrm>
          <a:prstGeom prst="rect">
            <a:avLst/>
          </a:prstGeom>
        </p:spPr>
      </p:pic>
    </p:spTree>
    <p:extLst>
      <p:ext uri="{BB962C8B-B14F-4D97-AF65-F5344CB8AC3E}">
        <p14:creationId xmlns="" xmlns:p14="http://schemas.microsoft.com/office/powerpoint/2010/main" val="398425224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185</TotalTime>
  <Words>815</Words>
  <Application>Microsoft Office PowerPoint</Application>
  <PresentationFormat>Экран (4:3)</PresentationFormat>
  <Paragraphs>86</Paragraphs>
  <Slides>17</Slides>
  <Notes>0</Notes>
  <HiddenSlides>0</HiddenSlides>
  <MMClips>2</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Городская</vt:lpstr>
      <vt:lpstr>  Региональный конкурс учебно-методических мультимедийных комплексов учителей «Наследники Д.С. Лихачева»  </vt:lpstr>
      <vt:lpstr>Сочинение-рассуждение по письму семнадцатому «Уметь спорить с достоинством» Д.С. Лихачёва </vt:lpstr>
      <vt:lpstr>Слайд 3</vt:lpstr>
      <vt:lpstr>Структура сочинения-рассуждения</vt:lpstr>
      <vt:lpstr>Сочинение-рассуждение по прочитанному тексту.</vt:lpstr>
      <vt:lpstr>Слайд 6</vt:lpstr>
      <vt:lpstr>Дмитрий Сергеевич Лихачёв</vt:lpstr>
      <vt:lpstr>Дмитрий Сергеевич Лихачёв</vt:lpstr>
      <vt:lpstr>Дмитрий Сергеевич Лихачёв</vt:lpstr>
      <vt:lpstr>Дмитрий Сергеевич Лихачёв</vt:lpstr>
      <vt:lpstr>Письмо семнадцатое  «Уметь спорить с достоинством»</vt:lpstr>
      <vt:lpstr>Письмо семнадцатое  «Уметь спорить с достоинством»</vt:lpstr>
      <vt:lpstr>Письмо семнадцатое  «Уметь спорить с достоинством»</vt:lpstr>
      <vt:lpstr>Письмо семнадцатое  «Уметь спорить с достоинством»</vt:lpstr>
      <vt:lpstr>Слайд 15</vt:lpstr>
      <vt:lpstr>Домашнее задание: написать черновик сочинения, проверить и отредактировать его, записать окончательный вариант сочинения.</vt:lpstr>
      <vt:lpstr>Слайд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Parunina</dc:creator>
  <cp:lastModifiedBy>Parunina</cp:lastModifiedBy>
  <cp:revision>24</cp:revision>
  <dcterms:created xsi:type="dcterms:W3CDTF">2023-03-30T14:39:27Z</dcterms:created>
  <dcterms:modified xsi:type="dcterms:W3CDTF">2023-04-03T12:09:34Z</dcterms:modified>
</cp:coreProperties>
</file>