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70" r:id="rId12"/>
    <p:sldId id="271" r:id="rId13"/>
    <p:sldId id="272" r:id="rId14"/>
    <p:sldId id="273" r:id="rId15"/>
    <p:sldId id="274" r:id="rId16"/>
    <p:sldId id="275" r:id="rId17"/>
    <p:sldId id="267" r:id="rId18"/>
    <p:sldId id="268" r:id="rId19"/>
    <p:sldId id="269" r:id="rId20"/>
    <p:sldId id="2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-71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09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204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607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061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05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23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624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24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69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14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008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3306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61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246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1646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5607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541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10930A9-51F3-43E9-9F3B-F36E3C35C069}" type="datetimeFigureOut">
              <a:rPr lang="ru-RU" smtClean="0"/>
              <a:pPr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1C41D4A-3063-4C07-AD06-11E7673E8B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8416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hachev.ru/projec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9565" y="2802206"/>
            <a:ext cx="9144000" cy="164149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/>
              <a:t>Что </a:t>
            </a:r>
            <a:r>
              <a:rPr lang="ru-RU" sz="7200" b="1" dirty="0"/>
              <a:t>я знаю о Д.С. </a:t>
            </a:r>
            <a:r>
              <a:rPr lang="ru-RU" sz="7200" b="1" dirty="0" smtClean="0"/>
              <a:t>Лихачеве</a:t>
            </a:r>
            <a:r>
              <a:rPr lang="en-US" sz="7200" b="1" dirty="0" smtClean="0"/>
              <a:t>?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xmlns="" val="247242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35331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Где многие годы жил и работал Д.С Лихачев?</a:t>
            </a:r>
          </a:p>
        </p:txBody>
      </p:sp>
      <p:sp>
        <p:nvSpPr>
          <p:cNvPr id="2" name="Прямоугольник 1">
            <a:hlinkClick r:id="rId4" action="ppaction://hlinksldjump"/>
          </p:cNvPr>
          <p:cNvSpPr/>
          <p:nvPr/>
        </p:nvSpPr>
        <p:spPr>
          <a:xfrm>
            <a:off x="576072" y="3063240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Москва</a:t>
            </a: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4160520" y="3063240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Новокузнецк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936992" y="3063240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Санкт-Петербург</a:t>
            </a:r>
          </a:p>
        </p:txBody>
      </p:sp>
    </p:spTree>
    <p:extLst>
      <p:ext uri="{BB962C8B-B14F-4D97-AF65-F5344CB8AC3E}">
        <p14:creationId xmlns:p14="http://schemas.microsoft.com/office/powerpoint/2010/main" xmlns="" val="3016236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hlinkClick r:id="rId5" action="ppaction://hlinksldjump"/>
          </p:cNvPr>
          <p:cNvSpPr/>
          <p:nvPr/>
        </p:nvSpPr>
        <p:spPr>
          <a:xfrm>
            <a:off x="3964839" y="4297680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xmlns="" val="98210516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25560" y="1367350"/>
            <a:ext cx="62740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Bahnschrift" panose="020B0502040204020203" pitchFamily="34" charset="0"/>
              </a:rPr>
              <a:t>Российский ученый-литературовед и общественный деятель, академик РАН Дмитрий Сергеевич Лихачев родился 28 ноября </a:t>
            </a:r>
            <a:r>
              <a:rPr lang="ru-RU" sz="2800" dirty="0" smtClean="0">
                <a:latin typeface="Bahnschrift" panose="020B0502040204020203" pitchFamily="34" charset="0"/>
              </a:rPr>
              <a:t>1906 </a:t>
            </a:r>
            <a:r>
              <a:rPr lang="ru-RU" sz="2800" dirty="0">
                <a:latin typeface="Bahnschrift" panose="020B0502040204020203" pitchFamily="34" charset="0"/>
              </a:rPr>
              <a:t>года в Санкт-Петербурге в семье инженера-электрика Сергея Михайловича </a:t>
            </a:r>
            <a:r>
              <a:rPr lang="ru-RU" sz="2800" dirty="0" smtClean="0">
                <a:latin typeface="Bahnschrift" panose="020B0502040204020203" pitchFamily="34" charset="0"/>
              </a:rPr>
              <a:t>Лихачева.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092" y="1695881"/>
            <a:ext cx="4323554" cy="2882369"/>
          </a:xfrm>
          <a:prstGeom prst="rect">
            <a:avLst/>
          </a:prstGeom>
        </p:spPr>
      </p:pic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3733224" y="5020057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Дальше→</a:t>
            </a:r>
            <a:endParaRPr lang="ru-RU" sz="3600" dirty="0"/>
          </a:p>
        </p:txBody>
      </p:sp>
      <p:pic>
        <p:nvPicPr>
          <p:cNvPr id="9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83411" y="38198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2283539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353312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Д.С. Лихачев был участником каких исторический событий?</a:t>
            </a: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528425" y="3374136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Принимал участие в строительстве Беломорско-Балтийского канала</a:t>
            </a: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4112873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Прокладывал железную дорогу из Петербурга в Москву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7889345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Строил заводы в Сибири</a:t>
            </a:r>
          </a:p>
        </p:txBody>
      </p:sp>
    </p:spTree>
    <p:extLst>
      <p:ext uri="{BB962C8B-B14F-4D97-AF65-F5344CB8AC3E}">
        <p14:creationId xmlns:p14="http://schemas.microsoft.com/office/powerpoint/2010/main" xmlns="" val="2824032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964839" y="4297680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  <p:pic>
        <p:nvPicPr>
          <p:cNvPr id="6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7982739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75256" y="1290405"/>
            <a:ext cx="62740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Несколько молодых людей объединились в кружок — «Космическую академию </a:t>
            </a:r>
            <a:r>
              <a:rPr lang="ru-RU" dirty="0" smtClean="0"/>
              <a:t>наук».</a:t>
            </a:r>
            <a:r>
              <a:rPr lang="ru-RU" dirty="0"/>
              <a:t> Когда кружку исполнился год, один из «академиков» прислал поздравительную телеграмму якобы от папы римского, которая, однако, привлекла внимание НДВД. Молодых людей обвинили в «связи с папой римским», и </a:t>
            </a:r>
            <a:r>
              <a:rPr lang="ru-RU" dirty="0" smtClean="0"/>
              <a:t>все </a:t>
            </a:r>
            <a:r>
              <a:rPr lang="ru-RU" dirty="0"/>
              <a:t>они оказались в лагерях. Лагерь на Соловках </a:t>
            </a:r>
            <a:r>
              <a:rPr lang="ru-RU" dirty="0" smtClean="0"/>
              <a:t>оказался жестоким местом. </a:t>
            </a:r>
            <a:r>
              <a:rPr lang="ru-RU" dirty="0"/>
              <a:t>Здесь Д. С. Лихачеву пришлось освоить множество «специальностей»: он работал пильщиком дров, </a:t>
            </a:r>
            <a:r>
              <a:rPr lang="ru-RU" dirty="0" smtClean="0"/>
              <a:t>грузчиком. </a:t>
            </a:r>
            <a:r>
              <a:rPr lang="ru-RU" dirty="0"/>
              <a:t>В 1931 году Дмитрий Лихачев в числе других заключенных был вывезен </a:t>
            </a:r>
            <a:r>
              <a:rPr lang="ru-RU" dirty="0" smtClean="0"/>
              <a:t>с </a:t>
            </a:r>
            <a:r>
              <a:rPr lang="ru-RU" dirty="0" err="1" smtClean="0"/>
              <a:t>Соловков</a:t>
            </a:r>
            <a:r>
              <a:rPr lang="ru-RU" dirty="0"/>
              <a:t>: начиналось строительство </a:t>
            </a:r>
            <a:r>
              <a:rPr lang="ru-RU" dirty="0" err="1"/>
              <a:t>Беломоро</a:t>
            </a:r>
            <a:r>
              <a:rPr lang="ru-RU" dirty="0"/>
              <a:t>-Балтийского канала, для которого требовалась рабочая сила. Тут ему пришлось стать «счетным работником»</a:t>
            </a:r>
            <a:endParaRPr lang="ru-RU" sz="2800" dirty="0">
              <a:latin typeface="Bahnschrif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483" y="1597370"/>
            <a:ext cx="4729435" cy="3079388"/>
          </a:xfrm>
          <a:prstGeom prst="rect">
            <a:avLst/>
          </a:prstGeom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733224" y="5102353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Дальше→</a:t>
            </a:r>
          </a:p>
        </p:txBody>
      </p:sp>
      <p:pic>
        <p:nvPicPr>
          <p:cNvPr id="8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4483" y="484632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643592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070209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Д.С. Лихачев посвятил свою жизнь исследованию</a:t>
            </a: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528425" y="3374136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Дна Северного моря</a:t>
            </a: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112873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Истории России</a:t>
            </a:r>
          </a:p>
        </p:txBody>
      </p:sp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7889345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Древнерусской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xmlns="" val="2731798640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752850" y="4087302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  <p:pic>
        <p:nvPicPr>
          <p:cNvPr id="6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4913857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962" y="1355366"/>
            <a:ext cx="618829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latin typeface="Bahnschrift" panose="020B0502040204020203" pitchFamily="34" charset="0"/>
              </a:rPr>
              <a:t>После досрочного освобождения он вернулся в Ленинград, где работал литературным редактором и корректором в различных издательствах. С 1938 года жизнь Дмитрия Лихачева была связана с Пушкинским домом – Институтом русской литературы (ИРЛИ АН СССР), где он начал работать младшим научным сотрудником, затем стал членом ученого совета (1948), а позже – заведующим сектором (1954) и отделом древнерусской литературы (1986).</a:t>
            </a: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3733224" y="5001221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Дальше→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1124" y="1355365"/>
            <a:ext cx="3282003" cy="3544563"/>
          </a:xfrm>
          <a:prstGeom prst="rect">
            <a:avLst/>
          </a:prstGeom>
        </p:spPr>
      </p:pic>
      <p:pic>
        <p:nvPicPr>
          <p:cNvPr id="8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18819" y="484632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7751777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3655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/>
              <a:t>Одна из книг Д.С. </a:t>
            </a:r>
            <a:r>
              <a:rPr lang="ru-RU" sz="4400" b="1" dirty="0"/>
              <a:t>Лихачева называется</a:t>
            </a: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528425" y="3374136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«Письма маме»</a:t>
            </a: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4112873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«Письма о добром и прекрасном»</a:t>
            </a:r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7889345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 «Записки сумасшедшего»</a:t>
            </a:r>
          </a:p>
        </p:txBody>
      </p:sp>
    </p:spTree>
    <p:extLst>
      <p:ext uri="{BB962C8B-B14F-4D97-AF65-F5344CB8AC3E}">
        <p14:creationId xmlns:p14="http://schemas.microsoft.com/office/powerpoint/2010/main" xmlns="" val="230100854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752850" y="4087302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  <p:pic>
        <p:nvPicPr>
          <p:cNvPr id="6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924113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62146" y="1254073"/>
            <a:ext cx="61882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 smtClean="0">
                <a:latin typeface="Bahnschrift" panose="020B0502040204020203" pitchFamily="34" charset="0"/>
              </a:rPr>
              <a:t>Дмитрий Сергеевич Лихачев — выдающийся защитник русской культуры. Его нравственный образ и жизненный путь — образец борьбы за высокие идеалы. Ученый-филолог и исследователь древнерусской литературы, Лихачев обращался и к детской аудитории. Сегодня мы публикуем отрывки из </a:t>
            </a:r>
            <a:r>
              <a:rPr lang="ru-RU" sz="2100" dirty="0" err="1" smtClean="0">
                <a:latin typeface="Bahnschrift" panose="020B0502040204020203" pitchFamily="34" charset="0"/>
              </a:rPr>
              <a:t>лихачевских</a:t>
            </a:r>
            <a:r>
              <a:rPr lang="ru-RU" sz="2100" dirty="0" smtClean="0">
                <a:latin typeface="Bahnschrift" panose="020B0502040204020203" pitchFamily="34" charset="0"/>
              </a:rPr>
              <a:t> «Писем о добром и прекрасном» — замечательной книги для всех поколений и возрастов.</a:t>
            </a:r>
            <a:endParaRPr lang="ru-RU" sz="2100" dirty="0">
              <a:latin typeface="Bahnschrift" panose="020B0502040204020203" pitchFamily="34" charset="0"/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3733224" y="5001221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Дальше→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867" y="1254073"/>
            <a:ext cx="2842988" cy="4256046"/>
          </a:xfrm>
          <a:prstGeom prst="rect">
            <a:avLst/>
          </a:prstGeom>
        </p:spPr>
      </p:pic>
      <p:pic>
        <p:nvPicPr>
          <p:cNvPr id="8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83411" y="38198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1801038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36553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Д.С. Лихачева современники и потомки называли</a:t>
            </a: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528425" y="3374136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Совестью русского народа</a:t>
            </a: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4112873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Хранителем Петербурга</a:t>
            </a:r>
          </a:p>
        </p:txBody>
      </p:sp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7889345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Знатоком культуры России</a:t>
            </a:r>
          </a:p>
        </p:txBody>
      </p:sp>
    </p:spTree>
    <p:extLst>
      <p:ext uri="{BB962C8B-B14F-4D97-AF65-F5344CB8AC3E}">
        <p14:creationId xmlns:p14="http://schemas.microsoft.com/office/powerpoint/2010/main" xmlns="" val="4114368771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752850" y="4087302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  <p:pic>
        <p:nvPicPr>
          <p:cNvPr id="6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3016535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62146" y="1254073"/>
            <a:ext cx="61882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Bahnschrift" panose="020B0502040204020203" pitchFamily="34" charset="0"/>
              </a:rPr>
              <a:t>Совесть нации и великий гуманист — так называли современники филолога и </a:t>
            </a:r>
            <a:r>
              <a:rPr lang="ru-RU" sz="2800" dirty="0" err="1">
                <a:latin typeface="Bahnschrift" panose="020B0502040204020203" pitchFamily="34" charset="0"/>
              </a:rPr>
              <a:t>градозащитника</a:t>
            </a:r>
            <a:r>
              <a:rPr lang="ru-RU" sz="2800" dirty="0">
                <a:latin typeface="Bahnschrift" panose="020B0502040204020203" pitchFamily="34" charset="0"/>
              </a:rPr>
              <a:t> Дмитрия Лихачева. Он не дал изуродовать Невский проспект, спас от перестройки исторический центр Новгорода и создал Российский фонд культуры. </a:t>
            </a: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3733224" y="5001221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Дальше→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48" y="1254073"/>
            <a:ext cx="2103681" cy="3369741"/>
          </a:xfrm>
          <a:prstGeom prst="rect">
            <a:avLst/>
          </a:prstGeom>
        </p:spPr>
      </p:pic>
      <p:pic>
        <p:nvPicPr>
          <p:cNvPr id="8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83411" y="38198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306110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47833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Указом Президента Российской Федерации «О праздновании 100-летия со дня рождения академика Д.С. Лихачева» 2006 г. был объявлен:</a:t>
            </a: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528425" y="3374136"/>
            <a:ext cx="3584448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Годом древнерусской культуры</a:t>
            </a:r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4112873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Годом </a:t>
            </a:r>
            <a:r>
              <a:rPr lang="ru-RU" sz="3600" dirty="0">
                <a:solidFill>
                  <a:schemeClr val="tx1"/>
                </a:solidFill>
              </a:rPr>
              <a:t>технических наук</a:t>
            </a:r>
          </a:p>
        </p:txBody>
      </p:sp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7889345" y="3374136"/>
            <a:ext cx="3776472" cy="29626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Годом академика Д.С, Лихачева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101582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8574" y="2750558"/>
            <a:ext cx="57754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Это неверный ответ </a:t>
            </a:r>
            <a:r>
              <a:rPr lang="en-US" sz="4400" b="1" dirty="0" smtClean="0">
                <a:sym typeface="Wingdings" panose="05000000000000000000" pitchFamily="2" charset="2"/>
              </a:rPr>
              <a:t></a:t>
            </a:r>
            <a:endParaRPr lang="ru-RU" sz="4400" b="1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52850" y="3803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752850" y="4087302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Вернуться назад</a:t>
            </a:r>
            <a:r>
              <a:rPr lang="ru-RU" sz="3600" dirty="0"/>
              <a:t>→</a:t>
            </a:r>
          </a:p>
        </p:txBody>
      </p:sp>
      <p:pic>
        <p:nvPicPr>
          <p:cNvPr id="6" name="15649-grustnaja-melodija-na-skripke-iz-mema-neudach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75273" y="237871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1245095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429" y="484632"/>
            <a:ext cx="6554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Это </a:t>
            </a:r>
            <a:r>
              <a:rPr lang="ru-RU" sz="4400" b="1" dirty="0" smtClean="0"/>
              <a:t>правильный ответ! </a:t>
            </a:r>
            <a:r>
              <a:rPr lang="en-US" sz="4400" b="1" dirty="0" smtClean="0">
                <a:sym typeface="Wingdings" panose="05000000000000000000" pitchFamily="2" charset="2"/>
              </a:rPr>
              <a:t>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85196" y="1334325"/>
            <a:ext cx="62740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Bahnschrift" panose="020B0502040204020203" pitchFamily="34" charset="0"/>
              </a:rPr>
              <a:t>Имя академика Лихачева относится к разряду говорящих имен, причем говорящих много и в разных областях: литературоведение, история, искусствоведение, философия… Круг интересов ученого был разнообразен, работы значительны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6" b="5652"/>
          <a:stretch/>
        </p:blipFill>
        <p:spPr>
          <a:xfrm>
            <a:off x="516179" y="1383195"/>
            <a:ext cx="4612412" cy="3488904"/>
          </a:xfrm>
          <a:prstGeom prst="rect">
            <a:avLst/>
          </a:prstGeom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3733224" y="5001221"/>
            <a:ext cx="488289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Дальше→</a:t>
            </a:r>
            <a:endParaRPr lang="ru-RU" sz="3600" dirty="0"/>
          </a:p>
        </p:txBody>
      </p:sp>
      <p:pic>
        <p:nvPicPr>
          <p:cNvPr id="8" name="torjestvennyie-fanfaryi-24685 (mp3cut.ne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83411" y="38198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227078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8711" y="2223389"/>
            <a:ext cx="59527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Теперь ты знаешь о Д.С. Лихачеве </a:t>
            </a:r>
            <a:r>
              <a:rPr lang="ru-RU" sz="4400" b="1" dirty="0" smtClean="0"/>
              <a:t>больше!</a:t>
            </a:r>
            <a:endParaRPr lang="en-US" sz="4400" b="1" dirty="0" smtClean="0"/>
          </a:p>
          <a:p>
            <a:pPr algn="ctr"/>
            <a:r>
              <a:rPr lang="ru-RU" sz="3000" b="1" dirty="0" smtClean="0"/>
              <a:t>Больше </a:t>
            </a:r>
            <a:r>
              <a:rPr lang="ru-RU" sz="3000" b="1" dirty="0"/>
              <a:t>о Д.С. Лихачеве </a:t>
            </a:r>
            <a:r>
              <a:rPr lang="ru-RU" sz="3000" b="1" dirty="0" smtClean="0"/>
              <a:t>можно узнать здесь</a:t>
            </a:r>
            <a:r>
              <a:rPr lang="ru-RU" dirty="0"/>
              <a:t> </a:t>
            </a:r>
            <a:r>
              <a:rPr lang="ru-RU" sz="3200" dirty="0" smtClean="0"/>
              <a:t>‎</a:t>
            </a:r>
            <a:r>
              <a:rPr lang="ru-RU" sz="3000" dirty="0" smtClean="0"/>
              <a:t>↓</a:t>
            </a:r>
            <a:endParaRPr lang="ru-RU" sz="3000" b="1" dirty="0"/>
          </a:p>
          <a:p>
            <a:pPr algn="ctr"/>
            <a:r>
              <a:rPr lang="en-US" sz="3000" dirty="0">
                <a:hlinkClick r:id="rId2"/>
              </a:rPr>
              <a:t>https://www.lihachev.ru/project/</a:t>
            </a:r>
            <a:endParaRPr lang="ru-RU" sz="3000" dirty="0" smtClean="0"/>
          </a:p>
        </p:txBody>
      </p:sp>
    </p:spTree>
    <p:extLst>
      <p:ext uri="{BB962C8B-B14F-4D97-AF65-F5344CB8AC3E}">
        <p14:creationId xmlns:p14="http://schemas.microsoft.com/office/powerpoint/2010/main" xmlns="" val="72930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epth" id="{7BEAFC2A-325C-49C4-AC08-2B765DA903F9}" vid="{1735E755-43E6-43AA-ABA2-C989ECC79AF5}"/>
    </a:ext>
  </a:extLst>
</a:theme>
</file>

<file path=ppt/theme/themeOverride1.xml><?xml version="1.0" encoding="utf-8"?>
<a:themeOverride xmlns:a="http://schemas.openxmlformats.org/drawingml/2006/main">
  <a:clrScheme name="Глубина">
    <a:dk1>
      <a:sysClr val="windowText" lastClr="000000"/>
    </a:dk1>
    <a:lt1>
      <a:sysClr val="window" lastClr="FFFFFF"/>
    </a:lt1>
    <a:dk2>
      <a:srgbClr val="455F51"/>
    </a:dk2>
    <a:lt2>
      <a:srgbClr val="94D7E4"/>
    </a:lt2>
    <a:accent1>
      <a:srgbClr val="41AEBD"/>
    </a:accent1>
    <a:accent2>
      <a:srgbClr val="97E9D5"/>
    </a:accent2>
    <a:accent3>
      <a:srgbClr val="A2CF49"/>
    </a:accent3>
    <a:accent4>
      <a:srgbClr val="608F3D"/>
    </a:accent4>
    <a:accent5>
      <a:srgbClr val="F4DE3A"/>
    </a:accent5>
    <a:accent6>
      <a:srgbClr val="FCB11C"/>
    </a:accent6>
    <a:hlink>
      <a:srgbClr val="FBCA98"/>
    </a:hlink>
    <a:folHlink>
      <a:srgbClr val="D3B86D"/>
    </a:folHlink>
  </a:clrScheme>
</a:themeOverride>
</file>

<file path=ppt/theme/themeOverride2.xml><?xml version="1.0" encoding="utf-8"?>
<a:themeOverride xmlns:a="http://schemas.openxmlformats.org/drawingml/2006/main">
  <a:clrScheme name="Глубина">
    <a:dk1>
      <a:sysClr val="windowText" lastClr="000000"/>
    </a:dk1>
    <a:lt1>
      <a:sysClr val="window" lastClr="FFFFFF"/>
    </a:lt1>
    <a:dk2>
      <a:srgbClr val="455F51"/>
    </a:dk2>
    <a:lt2>
      <a:srgbClr val="94D7E4"/>
    </a:lt2>
    <a:accent1>
      <a:srgbClr val="41AEBD"/>
    </a:accent1>
    <a:accent2>
      <a:srgbClr val="97E9D5"/>
    </a:accent2>
    <a:accent3>
      <a:srgbClr val="A2CF49"/>
    </a:accent3>
    <a:accent4>
      <a:srgbClr val="608F3D"/>
    </a:accent4>
    <a:accent5>
      <a:srgbClr val="F4DE3A"/>
    </a:accent5>
    <a:accent6>
      <a:srgbClr val="FCB11C"/>
    </a:accent6>
    <a:hlink>
      <a:srgbClr val="FBCA98"/>
    </a:hlink>
    <a:folHlink>
      <a:srgbClr val="D3B86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414</Words>
  <Application>Microsoft Office PowerPoint</Application>
  <PresentationFormat>Произвольный</PresentationFormat>
  <Paragraphs>64</Paragraphs>
  <Slides>20</Slides>
  <Notes>0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Глубина</vt:lpstr>
      <vt:lpstr>Что я знаю о Д.С. Лихачеве?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trusovaea99</cp:lastModifiedBy>
  <cp:revision>20</cp:revision>
  <dcterms:created xsi:type="dcterms:W3CDTF">2023-04-02T13:51:55Z</dcterms:created>
  <dcterms:modified xsi:type="dcterms:W3CDTF">2023-04-27T10:37:36Z</dcterms:modified>
</cp:coreProperties>
</file>