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16"/>
  </p:handoutMasterIdLst>
  <p:sldIdLst>
    <p:sldId id="261" r:id="rId2"/>
    <p:sldId id="262" r:id="rId3"/>
    <p:sldId id="263" r:id="rId4"/>
    <p:sldId id="264" r:id="rId5"/>
    <p:sldId id="267" r:id="rId6"/>
    <p:sldId id="265" r:id="rId7"/>
    <p:sldId id="266" r:id="rId8"/>
    <p:sldId id="268" r:id="rId9"/>
    <p:sldId id="269" r:id="rId10"/>
    <p:sldId id="270" r:id="rId11"/>
    <p:sldId id="271" r:id="rId12"/>
    <p:sldId id="272" r:id="rId13"/>
    <p:sldId id="273" r:id="rId14"/>
    <p:sldId id="27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1918"/>
    <a:srgbClr val="2A170F"/>
    <a:srgbClr val="212932"/>
    <a:srgbClr val="374454"/>
    <a:srgbClr val="758DAF"/>
    <a:srgbClr val="AE0001"/>
    <a:srgbClr val="02489D"/>
    <a:srgbClr val="270100"/>
    <a:srgbClr val="591103"/>
    <a:srgbClr val="213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3" d="100"/>
          <a:sy n="73" d="100"/>
        </p:scale>
        <p:origin x="1278" y="-228"/>
      </p:cViewPr>
      <p:guideLst>
        <p:guide orient="horz" pos="2160"/>
        <p:guide pos="2880"/>
      </p:guideLst>
    </p:cSldViewPr>
  </p:slideViewPr>
  <p:notesTextViewPr>
    <p:cViewPr>
      <p:scale>
        <a:sx n="1" d="1"/>
        <a:sy n="1" d="1"/>
      </p:scale>
      <p:origin x="0" y="0"/>
    </p:cViewPr>
  </p:notesTextViewPr>
  <p:notesViewPr>
    <p:cSldViewPr snapToGrid="0">
      <p:cViewPr varScale="1">
        <p:scale>
          <a:sx n="85" d="100"/>
          <a:sy n="85" d="100"/>
        </p:scale>
        <p:origin x="3804"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2DD1C9-4BB6-422A-8F34-C157EA500BD9}" type="datetimeFigureOut">
              <a:rPr lang="en-US" smtClean="0"/>
              <a:pPr/>
              <a:t>4/5/2023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A997E4-EE34-411C-9FF1-22B934EF5337}" type="slidenum">
              <a:rPr lang="en-US" smtClean="0"/>
              <a:pPr/>
              <a:t>‹#›</a:t>
            </a:fld>
            <a:endParaRPr lang="en-US"/>
          </a:p>
        </p:txBody>
      </p:sp>
    </p:spTree>
    <p:extLst>
      <p:ext uri="{BB962C8B-B14F-4D97-AF65-F5344CB8AC3E}">
        <p14:creationId xmlns:p14="http://schemas.microsoft.com/office/powerpoint/2010/main" val="21274113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187018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1DBD9794-A4CC-42D0-9A65-24C6B9EF4076}"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1626925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DBD9794-A4CC-42D0-9A65-24C6B9EF4076}"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188420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DBD9794-A4CC-42D0-9A65-24C6B9EF4076}" type="datetimeFigureOut">
              <a:rPr lang="en-US" smtClean="0"/>
              <a:pPr/>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2977093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DBD9794-A4CC-42D0-9A65-24C6B9EF4076}" type="datetimeFigureOut">
              <a:rPr lang="en-US" smtClean="0"/>
              <a:pPr/>
              <a:t>4/5/2023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608196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1DBD9794-A4CC-42D0-9A65-24C6B9EF4076}" type="datetimeFigureOut">
              <a:rPr lang="en-US" smtClean="0"/>
              <a:pPr/>
              <a:t>4/5/2023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4025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BD9794-A4CC-42D0-9A65-24C6B9EF4076}" type="datetimeFigureOut">
              <a:rPr lang="en-US" smtClean="0"/>
              <a:pPr/>
              <a:t>4/5/2023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2924632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1DBD9794-A4CC-42D0-9A65-24C6B9EF4076}" type="datetimeFigureOut">
              <a:rPr lang="en-US" smtClean="0"/>
              <a:pPr/>
              <a:t>4/5/2023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2905168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BD9794-A4CC-42D0-9A65-24C6B9EF4076}" type="datetimeFigureOut">
              <a:rPr lang="en-US" smtClean="0"/>
              <a:pPr/>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581707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BD9794-A4CC-42D0-9A65-24C6B9EF4076}" type="datetimeFigureOut">
              <a:rPr lang="en-US" smtClean="0"/>
              <a:pPr/>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2135363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1DBD9794-A4CC-42D0-9A65-24C6B9EF4076}"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2581762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1DBD9794-A4CC-42D0-9A65-24C6B9EF4076}"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656150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DBD9794-A4CC-42D0-9A65-24C6B9EF4076}"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509390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BD9794-A4CC-42D0-9A65-24C6B9EF4076}" type="datetimeFigureOut">
              <a:rPr lang="en-US" smtClean="0"/>
              <a:pPr/>
              <a:t>4/5/2023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1128245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BD9794-A4CC-42D0-9A65-24C6B9EF4076}" type="datetimeFigureOut">
              <a:rPr lang="en-US" smtClean="0"/>
              <a:pPr/>
              <a:t>4/5/2023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3109639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560253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val="691226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DBD9794-A4CC-42D0-9A65-24C6B9EF4076}" type="datetimeFigureOut">
              <a:rPr lang="en-US" smtClean="0"/>
              <a:pPr/>
              <a:t>4/5/2023</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1FE8DF1E-33BB-4377-9A26-35481BA06C7C}" type="slidenum">
              <a:rPr lang="en-US" smtClean="0"/>
              <a:pPr/>
              <a:t>‹#›</a:t>
            </a:fld>
            <a:endParaRPr lang="en-US"/>
          </a:p>
        </p:txBody>
      </p:sp>
    </p:spTree>
    <p:extLst>
      <p:ext uri="{BB962C8B-B14F-4D97-AF65-F5344CB8AC3E}">
        <p14:creationId xmlns:p14="http://schemas.microsoft.com/office/powerpoint/2010/main" val="395449035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krylov.lexicography.online/%D1%81/%D1%81%D0%B2%D0%BE%D0%B1%D0%BE%D0%B4%D0%B0" TargetMode="External"/><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hyperlink" Target="https://lexicography.online/etymology/%D1%8F/%D1%8F%D0%B3%D0%BE%D0%B4%D0%B0" TargetMode="External"/><Relationship Id="rId5" Type="http://schemas.openxmlformats.org/officeDocument/2006/relationships/hyperlink" Target="https://uspensky.lexicography.online/%D1%81/%D1%81%D0%B2%D0%BE%D0%B1%D0%BE%D0%B4%D0%B0" TargetMode="External"/><Relationship Id="rId4" Type="http://schemas.openxmlformats.org/officeDocument/2006/relationships/hyperlink" Target="https://lexicography.online/etymology/%D1%81/%D1%81%D0%B2%D0%BE%D0%B9"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60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Calibri"/>
              </a:rPr>
              <a:t>          </a:t>
            </a:r>
            <a:r>
              <a:rPr lang="ru-RU" sz="6000" b="1" dirty="0" smtClean="0">
                <a:ln w="9525">
                  <a:solidFill>
                    <a:prstClr val="white"/>
                  </a:solidFill>
                  <a:prstDash val="solid"/>
                </a:ln>
                <a:solidFill>
                  <a:schemeClr val="tx1"/>
                </a:solidFill>
                <a:effectLst>
                  <a:outerShdw blurRad="12700" dist="38100" dir="2700000" algn="tl" rotWithShape="0">
                    <a:prstClr val="white">
                      <a:lumMod val="50000"/>
                    </a:prstClr>
                  </a:outerShdw>
                </a:effectLst>
                <a:latin typeface="Calibri"/>
              </a:rPr>
              <a:t>Д.С.Лихачев</a:t>
            </a:r>
            <a:endParaRPr lang="ru-RU" dirty="0">
              <a:solidFill>
                <a:schemeClr val="tx1"/>
              </a:solidFill>
            </a:endParaRPr>
          </a:p>
        </p:txBody>
      </p:sp>
      <p:sp>
        <p:nvSpPr>
          <p:cNvPr id="3" name="Объект 2"/>
          <p:cNvSpPr>
            <a:spLocks noGrp="1"/>
          </p:cNvSpPr>
          <p:nvPr>
            <p:ph idx="1"/>
          </p:nvPr>
        </p:nvSpPr>
        <p:spPr>
          <a:xfrm>
            <a:off x="4459111" y="1465729"/>
            <a:ext cx="4056238" cy="4711234"/>
          </a:xfrm>
        </p:spPr>
        <p:txBody>
          <a:bodyPr>
            <a:normAutofit fontScale="77500" lnSpcReduction="20000"/>
          </a:bodyPr>
          <a:lstStyle/>
          <a:p>
            <a:pPr marL="0" indent="0">
              <a:buNone/>
            </a:pPr>
            <a:r>
              <a:rPr lang="ru-RU" sz="3000" dirty="0" smtClean="0"/>
              <a:t>«Совесть </a:t>
            </a:r>
            <a:r>
              <a:rPr lang="ru-RU" sz="3000" dirty="0"/>
              <a:t>не только ангел-хранитель человеческой чести, — это рулевой его свободы, она заботится о том, чтобы свобода не превращалась в произвол, но указывала человеку его настоящую дорогу в запутанных обстоятельствах жизни, особенно </a:t>
            </a:r>
            <a:r>
              <a:rPr lang="ru-RU" sz="3000" dirty="0" smtClean="0"/>
              <a:t>современной»</a:t>
            </a:r>
          </a:p>
          <a:p>
            <a:pPr marL="0" indent="0">
              <a:buNone/>
            </a:pPr>
            <a:endParaRPr lang="ru-RU" dirty="0"/>
          </a:p>
          <a:p>
            <a:pPr marL="0" indent="0">
              <a:buNone/>
            </a:pPr>
            <a:endParaRPr lang="ru-RU" dirty="0"/>
          </a:p>
        </p:txBody>
      </p:sp>
      <p:pic>
        <p:nvPicPr>
          <p:cNvPr id="4" name="Рисунок 3"/>
          <p:cNvPicPr>
            <a:picLocks noChangeAspect="1"/>
          </p:cNvPicPr>
          <p:nvPr/>
        </p:nvPicPr>
        <p:blipFill>
          <a:blip r:embed="rId2"/>
          <a:stretch>
            <a:fillRect/>
          </a:stretch>
        </p:blipFill>
        <p:spPr>
          <a:xfrm>
            <a:off x="276654" y="1853248"/>
            <a:ext cx="3972806" cy="32214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4005502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0"/>
            <a:ext cx="7869891" cy="1337733"/>
          </a:xfrm>
        </p:spPr>
        <p:txBody>
          <a:bodyPr/>
          <a:lstStyle/>
          <a:p>
            <a:r>
              <a:rPr lang="ru-RU" sz="60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Calibri"/>
              </a:rPr>
              <a:t>           </a:t>
            </a:r>
            <a:r>
              <a:rPr lang="ru-RU" sz="6000" b="1" dirty="0" smtClean="0">
                <a:ln w="9525">
                  <a:solidFill>
                    <a:prstClr val="white"/>
                  </a:solidFill>
                  <a:prstDash val="solid"/>
                </a:ln>
                <a:solidFill>
                  <a:schemeClr val="tx1"/>
                </a:solidFill>
                <a:effectLst>
                  <a:outerShdw blurRad="12700" dist="38100" dir="2700000" algn="tl" rotWithShape="0">
                    <a:prstClr val="white">
                      <a:lumMod val="50000"/>
                    </a:prstClr>
                  </a:outerShdw>
                </a:effectLst>
                <a:latin typeface="Calibri"/>
              </a:rPr>
              <a:t>КРОССЕНС</a:t>
            </a:r>
            <a:endParaRPr lang="ru-RU" dirty="0">
              <a:solidFill>
                <a:schemeClr val="tx1"/>
              </a:solidFill>
            </a:endParaRPr>
          </a:p>
        </p:txBody>
      </p:sp>
      <p:pic>
        <p:nvPicPr>
          <p:cNvPr id="4" name="Объект 3"/>
          <p:cNvPicPr>
            <a:picLocks noGrp="1" noChangeAspect="1"/>
          </p:cNvPicPr>
          <p:nvPr>
            <p:ph idx="1"/>
          </p:nvPr>
        </p:nvPicPr>
        <p:blipFill>
          <a:blip r:embed="rId2"/>
          <a:stretch>
            <a:fillRect/>
          </a:stretch>
        </p:blipFill>
        <p:spPr>
          <a:xfrm>
            <a:off x="86241" y="992776"/>
            <a:ext cx="2965617" cy="19968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https://avatars.mds.yandex.net/i?id=e3b5b53ed25c6ac71d59d5ebd67284ceb3379403-8297859-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4903" y="992776"/>
            <a:ext cx="2860766" cy="199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1028" name="Picture 4" descr="https://avatars.mds.yandex.net/i?id=76032944425e5e5ceaa1c2834cf55c7768e68df1-8497333-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7753" y="992776"/>
            <a:ext cx="2560304" cy="1996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1030" name="Picture 6" descr="https://avatars.mds.yandex.net/i?id=90889b7c5a0b677152beb42e0ce92aba3db98953-9098551-images-thumbs&amp;n=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241" y="3278777"/>
            <a:ext cx="2965617" cy="16067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1032" name="Picture 8" descr="https://avatars.mds.yandex.net/i?id=1ddd7ea50d4fb86b8388ff4974bd3a239d17fd37-6947135-images-thumbs&amp;n=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241" y="5046182"/>
            <a:ext cx="2978332" cy="18118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1036" name="Picture 12" descr="https://avatars.mds.yandex.net/i?id=49d6fa418cf9d35eafcc2cca87213a46b9ab6256-3612431-images-thumbs&amp;n=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04903" y="3278777"/>
            <a:ext cx="2860766" cy="16067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1038" name="Picture 14" descr="https://avatars.mds.yandex.net/i?id=57e762fa5cc38bc527282a1362523a86495a4b07-5105957-images-thumbs&amp;n=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87753" y="3205718"/>
            <a:ext cx="2637518" cy="16797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33523" y="5046183"/>
            <a:ext cx="3003525" cy="18118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40" name="Picture 16" descr="https://avatars.mds.yandex.net/i?id=4be2a9c24c3bf642fd01e4d7e7620979c0ef1ed9-6484760-images-thumbs&amp;n=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05998" y="5046182"/>
            <a:ext cx="2666898" cy="18118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1044" name="Picture 20" descr="https://avatars.mds.yandex.net/i?id=2751b6e98ce838172dd1e37583644bd70c42e2ab-9106703-images-thumbs&amp;n=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33522" y="3205718"/>
            <a:ext cx="3003525" cy="16526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44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idx="1"/>
          </p:nvPr>
        </p:nvPicPr>
        <p:blipFill>
          <a:blip r:embed="rId2"/>
          <a:stretch>
            <a:fillRect/>
          </a:stretch>
        </p:blipFill>
        <p:spPr>
          <a:xfrm>
            <a:off x="287384" y="235131"/>
            <a:ext cx="7158446" cy="6622869"/>
          </a:xfrm>
          <a:prstGeom prst="rect">
            <a:avLst/>
          </a:prstGeom>
        </p:spPr>
      </p:pic>
    </p:spTree>
    <p:extLst>
      <p:ext uri="{BB962C8B-B14F-4D97-AF65-F5344CB8AC3E}">
        <p14:creationId xmlns:p14="http://schemas.microsoft.com/office/powerpoint/2010/main" val="8479589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Calibri"/>
              </a:rPr>
              <a:t>                </a:t>
            </a:r>
            <a:r>
              <a:rPr lang="ru-RU" sz="6000" b="1" dirty="0" smtClean="0">
                <a:ln w="9525">
                  <a:solidFill>
                    <a:prstClr val="white"/>
                  </a:solidFill>
                  <a:prstDash val="solid"/>
                </a:ln>
                <a:solidFill>
                  <a:schemeClr val="tx1"/>
                </a:solidFill>
                <a:effectLst>
                  <a:outerShdw blurRad="12700" dist="38100" dir="2700000" algn="tl" rotWithShape="0">
                    <a:prstClr val="white">
                      <a:lumMod val="50000"/>
                    </a:prstClr>
                  </a:outerShdw>
                </a:effectLst>
                <a:latin typeface="Calibri"/>
              </a:rPr>
              <a:t>Тема урока:</a:t>
            </a:r>
            <a:endParaRPr lang="ru-RU" sz="6000" dirty="0">
              <a:solidFill>
                <a:schemeClr val="tx1"/>
              </a:solidFill>
            </a:endParaRPr>
          </a:p>
        </p:txBody>
      </p:sp>
      <p:sp>
        <p:nvSpPr>
          <p:cNvPr id="3" name="Объект 2"/>
          <p:cNvSpPr>
            <a:spLocks noGrp="1"/>
          </p:cNvSpPr>
          <p:nvPr>
            <p:ph idx="1"/>
          </p:nvPr>
        </p:nvSpPr>
        <p:spPr>
          <a:xfrm>
            <a:off x="827699" y="1853249"/>
            <a:ext cx="7623969" cy="4395158"/>
          </a:xfrm>
        </p:spPr>
        <p:txBody>
          <a:bodyPr>
            <a:normAutofit fontScale="85000" lnSpcReduction="20000"/>
          </a:bodyPr>
          <a:lstStyle/>
          <a:p>
            <a:pPr marL="0" indent="0">
              <a:buNone/>
            </a:pPr>
            <a:r>
              <a:rPr lang="ru-RU" dirty="0" smtClean="0"/>
              <a:t>                     </a:t>
            </a:r>
            <a:endParaRPr lang="ru-RU" b="1" dirty="0" smtClean="0">
              <a:effectLst>
                <a:outerShdw blurRad="38100" dist="38100" dir="2700000" algn="tl">
                  <a:srgbClr val="000000">
                    <a:alpha val="43137"/>
                  </a:srgbClr>
                </a:outerShdw>
              </a:effectLst>
            </a:endParaRPr>
          </a:p>
          <a:p>
            <a:pPr marL="0" indent="0" algn="just">
              <a:buNone/>
            </a:pPr>
            <a:r>
              <a:rPr lang="ru-RU" sz="3600" b="1" dirty="0" smtClean="0">
                <a:solidFill>
                  <a:schemeClr val="accent1">
                    <a:lumMod val="40000"/>
                    <a:lumOff val="60000"/>
                  </a:schemeClr>
                </a:solidFill>
                <a:effectLst>
                  <a:outerShdw blurRad="38100" dist="38100" dir="2700000" algn="tl">
                    <a:srgbClr val="000000">
                      <a:alpha val="43137"/>
                    </a:srgbClr>
                  </a:outerShdw>
                </a:effectLst>
              </a:rPr>
              <a:t>Работа </a:t>
            </a:r>
            <a:r>
              <a:rPr lang="ru-RU" sz="3600" b="1" dirty="0">
                <a:solidFill>
                  <a:schemeClr val="accent1">
                    <a:lumMod val="40000"/>
                    <a:lumOff val="60000"/>
                  </a:schemeClr>
                </a:solidFill>
                <a:effectLst>
                  <a:outerShdw blurRad="38100" dist="38100" dir="2700000" algn="tl">
                    <a:srgbClr val="000000">
                      <a:alpha val="43137"/>
                    </a:srgbClr>
                  </a:outerShdw>
                </a:effectLst>
              </a:rPr>
              <a:t>с концептом слова СВОБОДА с опорой на статью </a:t>
            </a:r>
            <a:r>
              <a:rPr lang="ru-RU" sz="3600" b="1" dirty="0" err="1" smtClean="0">
                <a:solidFill>
                  <a:schemeClr val="accent1">
                    <a:lumMod val="40000"/>
                    <a:lumOff val="60000"/>
                  </a:schemeClr>
                </a:solidFill>
                <a:effectLst>
                  <a:outerShdw blurRad="38100" dist="38100" dir="2700000" algn="tl">
                    <a:srgbClr val="000000">
                      <a:alpha val="43137"/>
                    </a:srgbClr>
                  </a:outerShdw>
                </a:effectLst>
              </a:rPr>
              <a:t>Д.С.Лихачева</a:t>
            </a:r>
            <a:r>
              <a:rPr lang="ru-RU" sz="3600" b="1" dirty="0" smtClean="0">
                <a:solidFill>
                  <a:schemeClr val="accent1">
                    <a:lumMod val="40000"/>
                    <a:lumOff val="60000"/>
                  </a:schemeClr>
                </a:solidFill>
                <a:effectLst>
                  <a:outerShdw blurRad="38100" dist="38100" dir="2700000" algn="tl">
                    <a:srgbClr val="000000">
                      <a:alpha val="43137"/>
                    </a:srgbClr>
                  </a:outerShdw>
                </a:effectLst>
              </a:rPr>
              <a:t> </a:t>
            </a:r>
            <a:r>
              <a:rPr lang="ru-RU" sz="3600" b="1" dirty="0">
                <a:solidFill>
                  <a:schemeClr val="accent1">
                    <a:lumMod val="40000"/>
                    <a:lumOff val="60000"/>
                  </a:schemeClr>
                </a:solidFill>
                <a:effectLst>
                  <a:outerShdw blurRad="38100" dist="38100" dir="2700000" algn="tl">
                    <a:srgbClr val="000000">
                      <a:alpha val="43137"/>
                    </a:srgbClr>
                  </a:outerShdw>
                </a:effectLst>
              </a:rPr>
              <a:t>«Культура и совесть</a:t>
            </a:r>
            <a:r>
              <a:rPr lang="ru-RU" sz="3600" b="1" dirty="0" smtClean="0">
                <a:solidFill>
                  <a:schemeClr val="accent1">
                    <a:lumMod val="40000"/>
                    <a:lumOff val="60000"/>
                  </a:schemeClr>
                </a:solidFill>
                <a:effectLst>
                  <a:outerShdw blurRad="38100" dist="38100" dir="2700000" algn="tl">
                    <a:srgbClr val="000000">
                      <a:alpha val="43137"/>
                    </a:srgbClr>
                  </a:outerShdw>
                </a:effectLst>
              </a:rPr>
              <a:t>».</a:t>
            </a:r>
          </a:p>
          <a:p>
            <a:pPr marL="0" indent="0" algn="just">
              <a:buNone/>
            </a:pPr>
            <a:endParaRPr lang="ru-RU" sz="3200" b="1" dirty="0" smtClean="0">
              <a:solidFill>
                <a:schemeClr val="accent1">
                  <a:lumMod val="40000"/>
                  <a:lumOff val="60000"/>
                </a:schemeClr>
              </a:solidFill>
            </a:endParaRPr>
          </a:p>
          <a:p>
            <a:pPr marL="0" indent="0" algn="just">
              <a:buNone/>
            </a:pPr>
            <a:r>
              <a:rPr lang="ru-RU" sz="3200" b="1" dirty="0" smtClean="0">
                <a:effectLst>
                  <a:outerShdw blurRad="38100" dist="38100" dir="2700000" algn="tl">
                    <a:srgbClr val="000000">
                      <a:alpha val="43137"/>
                    </a:srgbClr>
                  </a:outerShdw>
                </a:effectLst>
              </a:rPr>
              <a:t>Цель урока - выявить </a:t>
            </a:r>
            <a:r>
              <a:rPr lang="ru-RU" sz="3200" b="1" dirty="0">
                <a:effectLst>
                  <a:outerShdw blurRad="38100" dist="38100" dir="2700000" algn="tl">
                    <a:srgbClr val="000000">
                      <a:alpha val="43137"/>
                    </a:srgbClr>
                  </a:outerShdw>
                </a:effectLst>
              </a:rPr>
              <a:t>и описать особенности </a:t>
            </a:r>
            <a:r>
              <a:rPr lang="ru-RU" sz="3200" b="1" dirty="0" smtClean="0">
                <a:effectLst>
                  <a:outerShdw blurRad="38100" dist="38100" dir="2700000" algn="tl">
                    <a:srgbClr val="000000">
                      <a:alpha val="43137"/>
                    </a:srgbClr>
                  </a:outerShdw>
                </a:effectLst>
              </a:rPr>
              <a:t> </a:t>
            </a:r>
            <a:r>
              <a:rPr lang="ru-RU" sz="3200" b="1" dirty="0">
                <a:effectLst>
                  <a:outerShdw blurRad="38100" dist="38100" dir="2700000" algn="tl">
                    <a:srgbClr val="000000">
                      <a:alpha val="43137"/>
                    </a:srgbClr>
                  </a:outerShdw>
                </a:effectLst>
              </a:rPr>
              <a:t>концепта </a:t>
            </a:r>
            <a:r>
              <a:rPr lang="ru-RU" sz="3200" b="1" dirty="0" smtClean="0">
                <a:effectLst>
                  <a:outerShdw blurRad="38100" dist="38100" dir="2700000" algn="tl">
                    <a:srgbClr val="000000">
                      <a:alpha val="43137"/>
                    </a:srgbClr>
                  </a:outerShdw>
                </a:effectLst>
              </a:rPr>
              <a:t>СВОБОДА и сравнить с размышлениями </a:t>
            </a:r>
            <a:r>
              <a:rPr lang="ru-RU" sz="3200" b="1" dirty="0" err="1" smtClean="0">
                <a:effectLst>
                  <a:outerShdw blurRad="38100" dist="38100" dir="2700000" algn="tl">
                    <a:srgbClr val="000000">
                      <a:alpha val="43137"/>
                    </a:srgbClr>
                  </a:outerShdw>
                </a:effectLst>
              </a:rPr>
              <a:t>Д.С.Лихачева</a:t>
            </a:r>
            <a:r>
              <a:rPr lang="ru-RU" sz="3200" b="1" dirty="0">
                <a:effectLst>
                  <a:outerShdw blurRad="38100" dist="38100" dir="2700000" algn="tl">
                    <a:srgbClr val="000000">
                      <a:alpha val="43137"/>
                    </a:srgbClr>
                  </a:outerShdw>
                </a:effectLst>
              </a:rPr>
              <a:t> в статье </a:t>
            </a:r>
            <a:r>
              <a:rPr lang="ru-RU" sz="3200" b="1" dirty="0" smtClean="0">
                <a:effectLst>
                  <a:outerShdw blurRad="38100" dist="38100" dir="2700000" algn="tl">
                    <a:srgbClr val="000000">
                      <a:alpha val="43137"/>
                    </a:srgbClr>
                  </a:outerShdw>
                </a:effectLst>
              </a:rPr>
              <a:t> </a:t>
            </a:r>
            <a:r>
              <a:rPr lang="ru-RU" sz="3200" b="1" dirty="0">
                <a:effectLst>
                  <a:outerShdw blurRad="38100" dist="38100" dir="2700000" algn="tl">
                    <a:srgbClr val="000000">
                      <a:alpha val="43137"/>
                    </a:srgbClr>
                  </a:outerShdw>
                </a:effectLst>
              </a:rPr>
              <a:t>«Культура и совесть».</a:t>
            </a:r>
          </a:p>
          <a:p>
            <a:pPr marL="0" indent="0" algn="just">
              <a:buNone/>
            </a:pPr>
            <a:r>
              <a:rPr lang="ru-RU" sz="3200" b="1" dirty="0" smtClean="0">
                <a:effectLst>
                  <a:outerShdw blurRad="38100" dist="38100" dir="2700000" algn="tl">
                    <a:srgbClr val="000000">
                      <a:alpha val="43137"/>
                    </a:srgbClr>
                  </a:outerShdw>
                </a:effectLst>
              </a:rPr>
              <a:t> </a:t>
            </a:r>
            <a:endParaRPr lang="ru-RU" sz="3200" b="1" dirty="0"/>
          </a:p>
        </p:txBody>
      </p:sp>
    </p:spTree>
    <p:extLst>
      <p:ext uri="{BB962C8B-B14F-4D97-AF65-F5344CB8AC3E}">
        <p14:creationId xmlns:p14="http://schemas.microsoft.com/office/powerpoint/2010/main" val="22764398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943" y="452718"/>
            <a:ext cx="8516983" cy="1400530"/>
          </a:xfrm>
        </p:spPr>
        <p:txBody>
          <a:bodyPr/>
          <a:lstStyle/>
          <a:p>
            <a:r>
              <a:rPr lang="ru-RU" sz="4400" b="1" dirty="0">
                <a:solidFill>
                  <a:schemeClr val="tx1"/>
                </a:solidFill>
                <a:effectLst>
                  <a:outerShdw blurRad="38100" dist="38100" dir="2700000" algn="tl">
                    <a:srgbClr val="000000">
                      <a:alpha val="43137"/>
                    </a:srgbClr>
                  </a:outerShdw>
                </a:effectLst>
                <a:latin typeface="Calibri" panose="020F0502020204030204" pitchFamily="34" charset="0"/>
              </a:rPr>
              <a:t>Средства массовой информации </a:t>
            </a:r>
            <a:r>
              <a:rPr lang="ru-RU" sz="4400" b="1" dirty="0" smtClean="0">
                <a:solidFill>
                  <a:schemeClr val="tx1"/>
                </a:solidFill>
                <a:effectLst>
                  <a:outerShdw blurRad="38100" dist="38100" dir="2700000" algn="tl">
                    <a:srgbClr val="000000">
                      <a:alpha val="43137"/>
                    </a:srgbClr>
                  </a:outerShdw>
                </a:effectLst>
                <a:latin typeface="Calibri" panose="020F0502020204030204" pitchFamily="34" charset="0"/>
              </a:rPr>
              <a:t>     (СМИ) </a:t>
            </a:r>
            <a:br>
              <a:rPr lang="ru-RU" sz="4400" b="1" dirty="0" smtClean="0">
                <a:solidFill>
                  <a:schemeClr val="tx1"/>
                </a:solidFill>
                <a:effectLst>
                  <a:outerShdw blurRad="38100" dist="38100" dir="2700000" algn="tl">
                    <a:srgbClr val="000000">
                      <a:alpha val="43137"/>
                    </a:srgbClr>
                  </a:outerShdw>
                </a:effectLst>
                <a:latin typeface="Calibri" panose="020F0502020204030204" pitchFamily="34" charset="0"/>
              </a:rPr>
            </a:br>
            <a:r>
              <a:rPr lang="ru-RU" sz="4400" b="1" dirty="0">
                <a:solidFill>
                  <a:schemeClr val="tx1"/>
                </a:solidFill>
                <a:effectLst>
                  <a:outerShdw blurRad="38100" dist="38100" dir="2700000" algn="tl">
                    <a:srgbClr val="000000">
                      <a:alpha val="43137"/>
                    </a:srgbClr>
                  </a:outerShdw>
                </a:effectLst>
                <a:latin typeface="Calibri" panose="020F0502020204030204" pitchFamily="34" charset="0"/>
              </a:rPr>
              <a:t/>
            </a:r>
            <a:br>
              <a:rPr lang="ru-RU" sz="4400" b="1" dirty="0">
                <a:solidFill>
                  <a:schemeClr val="tx1"/>
                </a:solidFill>
                <a:effectLst>
                  <a:outerShdw blurRad="38100" dist="38100" dir="2700000" algn="tl">
                    <a:srgbClr val="000000">
                      <a:alpha val="43137"/>
                    </a:srgbClr>
                  </a:outerShdw>
                </a:effectLst>
                <a:latin typeface="Calibri" panose="020F0502020204030204" pitchFamily="34" charset="0"/>
              </a:rPr>
            </a:br>
            <a:endParaRPr lang="ru-RU" sz="4400" b="1" dirty="0">
              <a:solidFill>
                <a:schemeClr val="tx1"/>
              </a:solidFill>
              <a:effectLst>
                <a:outerShdw blurRad="38100" dist="38100" dir="2700000" algn="tl">
                  <a:srgbClr val="000000">
                    <a:alpha val="43137"/>
                  </a:srgbClr>
                </a:outerShdw>
              </a:effectLst>
              <a:latin typeface="Calibri" panose="020F0502020204030204" pitchFamily="34" charset="0"/>
            </a:endParaRPr>
          </a:p>
        </p:txBody>
      </p:sp>
      <p:pic>
        <p:nvPicPr>
          <p:cNvPr id="4098" name="Picture 2" descr="https://avatars.mds.yandex.net/i?id=14458229f8279d1714a86a4ffafce942c3c56479-5114744-images-thumbs&amp;n=13"/>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35932" y="1515291"/>
            <a:ext cx="2253174" cy="168856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95943" y="1985554"/>
            <a:ext cx="6662057" cy="5016758"/>
          </a:xfrm>
          <a:prstGeom prst="rect">
            <a:avLst/>
          </a:prstGeom>
        </p:spPr>
        <p:txBody>
          <a:bodyPr wrap="square">
            <a:spAutoFit/>
          </a:bodyPr>
          <a:lstStyle/>
          <a:p>
            <a:pPr>
              <a:spcAft>
                <a:spcPts val="0"/>
              </a:spcAft>
            </a:pPr>
            <a:r>
              <a:rPr lang="ru-RU" sz="1600" dirty="0">
                <a:latin typeface="Calibri" panose="020F0502020204030204" pitchFamily="34" charset="0"/>
                <a:ea typeface="Times New Roman" panose="02020603050405020304" pitchFamily="18" charset="0"/>
              </a:rPr>
              <a:t>1. Противоположность наказанию (лишению свободы), свобода понимается как возможность жить вне мест заключения: </a:t>
            </a:r>
            <a:r>
              <a:rPr lang="ru-RU" sz="1600" b="1" i="1" dirty="0">
                <a:solidFill>
                  <a:schemeClr val="accent1">
                    <a:lumMod val="20000"/>
                    <a:lumOff val="80000"/>
                  </a:schemeClr>
                </a:solidFill>
                <a:latin typeface="Calibri" panose="020F0502020204030204" pitchFamily="34" charset="0"/>
                <a:ea typeface="Times New Roman" panose="02020603050405020304" pitchFamily="18" charset="0"/>
              </a:rPr>
              <a:t>Суд освободил экс-главу Удмуртии от наказания из-за болезни</a:t>
            </a:r>
            <a:r>
              <a:rPr lang="ru-RU" sz="1600" dirty="0">
                <a:solidFill>
                  <a:schemeClr val="accent1">
                    <a:lumMod val="20000"/>
                    <a:lumOff val="80000"/>
                  </a:schemeClr>
                </a:solidFill>
                <a:latin typeface="Calibri" panose="020F0502020204030204" pitchFamily="34" charset="0"/>
                <a:ea typeface="Times New Roman" panose="02020603050405020304" pitchFamily="18" charset="0"/>
              </a:rPr>
              <a:t>  </a:t>
            </a:r>
            <a:endParaRPr lang="ru-RU" sz="1100" dirty="0">
              <a:solidFill>
                <a:schemeClr val="accent1">
                  <a:lumMod val="20000"/>
                  <a:lumOff val="80000"/>
                </a:schemeClr>
              </a:solidFill>
              <a:latin typeface="Calibri" panose="020F0502020204030204" pitchFamily="34" charset="0"/>
              <a:ea typeface="Times New Roman" panose="02020603050405020304" pitchFamily="18" charset="0"/>
            </a:endParaRPr>
          </a:p>
          <a:p>
            <a:pPr>
              <a:spcAft>
                <a:spcPts val="0"/>
              </a:spcAft>
            </a:pPr>
            <a:r>
              <a:rPr lang="ru-RU" sz="1600" dirty="0">
                <a:latin typeface="Calibri" panose="020F0502020204030204" pitchFamily="34" charset="0"/>
                <a:ea typeface="Times New Roman" panose="02020603050405020304" pitchFamily="18" charset="0"/>
              </a:rPr>
              <a:t> 2. Возможность действовать исходя из своих желаний и целей: </a:t>
            </a:r>
            <a:r>
              <a:rPr lang="ru-RU" sz="1600" b="1" i="1" dirty="0">
                <a:solidFill>
                  <a:schemeClr val="accent1">
                    <a:lumMod val="20000"/>
                    <a:lumOff val="80000"/>
                  </a:schemeClr>
                </a:solidFill>
                <a:latin typeface="Calibri" panose="020F0502020204030204" pitchFamily="34" charset="0"/>
                <a:ea typeface="Times New Roman" panose="02020603050405020304" pitchFamily="18" charset="0"/>
              </a:rPr>
              <a:t>Я ушла от мужа. Мне нужна была только моя свобода</a:t>
            </a:r>
            <a:r>
              <a:rPr lang="ru-RU" sz="1600" dirty="0">
                <a:solidFill>
                  <a:schemeClr val="accent1">
                    <a:lumMod val="20000"/>
                    <a:lumOff val="80000"/>
                  </a:schemeClr>
                </a:solidFill>
                <a:latin typeface="Calibri" panose="020F0502020204030204" pitchFamily="34" charset="0"/>
                <a:ea typeface="Times New Roman" panose="02020603050405020304" pitchFamily="18" charset="0"/>
              </a:rPr>
              <a:t>.</a:t>
            </a:r>
            <a:endParaRPr lang="ru-RU" sz="1100" dirty="0">
              <a:solidFill>
                <a:schemeClr val="accent1">
                  <a:lumMod val="20000"/>
                  <a:lumOff val="80000"/>
                </a:schemeClr>
              </a:solidFill>
              <a:latin typeface="Calibri" panose="020F0502020204030204" pitchFamily="34" charset="0"/>
              <a:ea typeface="Times New Roman" panose="02020603050405020304" pitchFamily="18" charset="0"/>
            </a:endParaRPr>
          </a:p>
          <a:p>
            <a:pPr>
              <a:spcAft>
                <a:spcPts val="0"/>
              </a:spcAft>
            </a:pPr>
            <a:r>
              <a:rPr lang="ru-RU" sz="1600" dirty="0">
                <a:latin typeface="Calibri" panose="020F0502020204030204" pitchFamily="34" charset="0"/>
                <a:ea typeface="Times New Roman" panose="02020603050405020304" pitchFamily="18" charset="0"/>
              </a:rPr>
              <a:t>3. Избавление от каких-либо обязанностей или обязательств (в том числе тех, которые человек определяет сам для себя): </a:t>
            </a:r>
            <a:r>
              <a:rPr lang="ru-RU" sz="1600" b="1" i="1" dirty="0">
                <a:solidFill>
                  <a:schemeClr val="accent1">
                    <a:lumMod val="20000"/>
                    <a:lumOff val="80000"/>
                  </a:schemeClr>
                </a:solidFill>
                <a:latin typeface="Calibri" panose="020F0502020204030204" pitchFamily="34" charset="0"/>
                <a:ea typeface="Times New Roman" panose="02020603050405020304" pitchFamily="18" charset="0"/>
              </a:rPr>
              <a:t>Бедных хотят освободить от налогов за счет богатых.</a:t>
            </a:r>
            <a:r>
              <a:rPr lang="ru-RU" sz="1600" dirty="0">
                <a:solidFill>
                  <a:schemeClr val="accent1">
                    <a:lumMod val="20000"/>
                    <a:lumOff val="80000"/>
                  </a:schemeClr>
                </a:solidFill>
                <a:latin typeface="Calibri" panose="020F0502020204030204" pitchFamily="34" charset="0"/>
                <a:ea typeface="Times New Roman" panose="02020603050405020304" pitchFamily="18" charset="0"/>
              </a:rPr>
              <a:t>   </a:t>
            </a:r>
            <a:endParaRPr lang="ru-RU" sz="1100" dirty="0">
              <a:solidFill>
                <a:schemeClr val="accent1">
                  <a:lumMod val="20000"/>
                  <a:lumOff val="80000"/>
                </a:schemeClr>
              </a:solidFill>
              <a:latin typeface="Calibri" panose="020F0502020204030204" pitchFamily="34" charset="0"/>
              <a:ea typeface="Times New Roman" panose="02020603050405020304" pitchFamily="18" charset="0"/>
            </a:endParaRPr>
          </a:p>
          <a:p>
            <a:pPr>
              <a:spcAft>
                <a:spcPts val="0"/>
              </a:spcAft>
            </a:pPr>
            <a:r>
              <a:rPr lang="ru-RU" sz="1600" dirty="0">
                <a:latin typeface="Calibri" panose="020F0502020204030204" pitchFamily="34" charset="0"/>
                <a:ea typeface="Times New Roman" panose="02020603050405020304" pitchFamily="18" charset="0"/>
              </a:rPr>
              <a:t>4. Политическая свобода: </a:t>
            </a:r>
            <a:r>
              <a:rPr lang="ru-RU" sz="1600" b="1" i="1" dirty="0">
                <a:solidFill>
                  <a:schemeClr val="accent1">
                    <a:lumMod val="20000"/>
                    <a:lumOff val="80000"/>
                  </a:schemeClr>
                </a:solidFill>
                <a:latin typeface="Calibri" panose="020F0502020204030204" pitchFamily="34" charset="0"/>
                <a:ea typeface="Times New Roman" panose="02020603050405020304" pitchFamily="18" charset="0"/>
              </a:rPr>
              <a:t>Я считаю, это нормально, ведь абсолютно полная свобода — это уже не свобода, а воля. Там, где нет правил, нет закона, там царит беззаконие.</a:t>
            </a:r>
            <a:r>
              <a:rPr lang="ru-RU" sz="1600" dirty="0">
                <a:solidFill>
                  <a:schemeClr val="accent1">
                    <a:lumMod val="20000"/>
                    <a:lumOff val="80000"/>
                  </a:schemeClr>
                </a:solidFill>
                <a:latin typeface="Calibri" panose="020F0502020204030204" pitchFamily="34" charset="0"/>
                <a:ea typeface="Times New Roman" panose="02020603050405020304" pitchFamily="18" charset="0"/>
              </a:rPr>
              <a:t>  </a:t>
            </a:r>
            <a:endParaRPr lang="ru-RU" sz="1100" dirty="0">
              <a:solidFill>
                <a:schemeClr val="accent1">
                  <a:lumMod val="20000"/>
                  <a:lumOff val="80000"/>
                </a:schemeClr>
              </a:solidFill>
              <a:latin typeface="Calibri" panose="020F0502020204030204" pitchFamily="34" charset="0"/>
              <a:ea typeface="Times New Roman" panose="02020603050405020304" pitchFamily="18" charset="0"/>
            </a:endParaRPr>
          </a:p>
          <a:p>
            <a:pPr>
              <a:spcAft>
                <a:spcPts val="0"/>
              </a:spcAft>
            </a:pPr>
            <a:r>
              <a:rPr lang="ru-RU" sz="1600" dirty="0">
                <a:latin typeface="Calibri" panose="020F0502020204030204" pitchFamily="34" charset="0"/>
                <a:ea typeface="Times New Roman" panose="02020603050405020304" pitchFamily="18" charset="0"/>
              </a:rPr>
              <a:t>5. Отсутствие критериев: </a:t>
            </a:r>
            <a:r>
              <a:rPr lang="ru-RU" sz="1600" b="1" i="1" dirty="0">
                <a:solidFill>
                  <a:schemeClr val="accent1">
                    <a:lumMod val="20000"/>
                    <a:lumOff val="80000"/>
                  </a:schemeClr>
                </a:solidFill>
                <a:latin typeface="Calibri" panose="020F0502020204030204" pitchFamily="34" charset="0"/>
                <a:ea typeface="Times New Roman" panose="02020603050405020304" pitchFamily="18" charset="0"/>
              </a:rPr>
              <a:t>Сделать это можно с помощью заявления в свободной форме, подав его в любом территориальном органе Пенсионного фонда</a:t>
            </a:r>
            <a:r>
              <a:rPr lang="ru-RU" sz="1600" dirty="0">
                <a:solidFill>
                  <a:schemeClr val="accent1">
                    <a:lumMod val="20000"/>
                    <a:lumOff val="80000"/>
                  </a:schemeClr>
                </a:solidFill>
                <a:latin typeface="Calibri" panose="020F0502020204030204" pitchFamily="34" charset="0"/>
                <a:ea typeface="Times New Roman" panose="02020603050405020304" pitchFamily="18" charset="0"/>
              </a:rPr>
              <a:t>  </a:t>
            </a:r>
            <a:endParaRPr lang="ru-RU" sz="1100" dirty="0">
              <a:solidFill>
                <a:schemeClr val="accent1">
                  <a:lumMod val="20000"/>
                  <a:lumOff val="80000"/>
                </a:schemeClr>
              </a:solidFill>
              <a:latin typeface="Calibri" panose="020F0502020204030204" pitchFamily="34" charset="0"/>
              <a:ea typeface="Times New Roman" panose="02020603050405020304" pitchFamily="18" charset="0"/>
            </a:endParaRPr>
          </a:p>
          <a:p>
            <a:pPr>
              <a:spcAft>
                <a:spcPts val="0"/>
              </a:spcAft>
            </a:pPr>
            <a:r>
              <a:rPr lang="ru-RU" sz="1600" dirty="0">
                <a:latin typeface="Calibri" panose="020F0502020204030204" pitchFamily="34" charset="0"/>
                <a:ea typeface="Times New Roman" panose="02020603050405020304" pitchFamily="18" charset="0"/>
              </a:rPr>
              <a:t>6. Наличие пустого, незанятого: </a:t>
            </a:r>
            <a:r>
              <a:rPr lang="ru-RU" sz="1600" b="1" i="1" dirty="0">
                <a:solidFill>
                  <a:schemeClr val="accent1">
                    <a:lumMod val="20000"/>
                    <a:lumOff val="80000"/>
                  </a:schemeClr>
                </a:solidFill>
                <a:latin typeface="Calibri" panose="020F0502020204030204" pitchFamily="34" charset="0"/>
                <a:ea typeface="Times New Roman" panose="02020603050405020304" pitchFamily="18" charset="0"/>
              </a:rPr>
              <a:t>Понять, что свободного места в жестком диске головного мозга не осталось, можно, когда человек не в силах запомнить три важных дела на день</a:t>
            </a:r>
            <a:r>
              <a:rPr lang="ru-RU" sz="1600" dirty="0">
                <a:solidFill>
                  <a:schemeClr val="accent1">
                    <a:lumMod val="20000"/>
                    <a:lumOff val="80000"/>
                  </a:schemeClr>
                </a:solidFill>
                <a:latin typeface="Calibri" panose="020F0502020204030204" pitchFamily="34" charset="0"/>
                <a:ea typeface="Times New Roman" panose="02020603050405020304" pitchFamily="18" charset="0"/>
              </a:rPr>
              <a:t>.  </a:t>
            </a:r>
            <a:endParaRPr lang="ru-RU" sz="1100" dirty="0">
              <a:solidFill>
                <a:schemeClr val="accent1">
                  <a:lumMod val="20000"/>
                  <a:lumOff val="80000"/>
                </a:schemeClr>
              </a:solidFill>
              <a:latin typeface="Calibri" panose="020F0502020204030204" pitchFamily="34" charset="0"/>
              <a:ea typeface="Times New Roman" panose="02020603050405020304" pitchFamily="18" charset="0"/>
            </a:endParaRPr>
          </a:p>
          <a:p>
            <a:pPr>
              <a:spcAft>
                <a:spcPts val="0"/>
              </a:spcAft>
            </a:pPr>
            <a:r>
              <a:rPr lang="ru-RU" sz="1600" dirty="0">
                <a:latin typeface="Calibri" panose="020F0502020204030204" pitchFamily="34" charset="0"/>
                <a:ea typeface="Times New Roman" panose="02020603050405020304" pitchFamily="18" charset="0"/>
              </a:rPr>
              <a:t>7. Отсутствие ограничений в движениях: </a:t>
            </a:r>
            <a:r>
              <a:rPr lang="ru-RU" sz="1600" b="1" i="1" dirty="0">
                <a:solidFill>
                  <a:schemeClr val="accent1">
                    <a:lumMod val="20000"/>
                    <a:lumOff val="80000"/>
                  </a:schemeClr>
                </a:solidFill>
                <a:latin typeface="Calibri" panose="020F0502020204030204" pitchFamily="34" charset="0"/>
                <a:ea typeface="Times New Roman" panose="02020603050405020304" pitchFamily="18" charset="0"/>
              </a:rPr>
              <a:t>В этом случае свободно двигается весь лицевой скелет, и это дает свободу движения всему черепу</a:t>
            </a:r>
            <a:r>
              <a:rPr lang="ru-RU" sz="1600" dirty="0">
                <a:solidFill>
                  <a:schemeClr val="accent1">
                    <a:lumMod val="20000"/>
                    <a:lumOff val="80000"/>
                  </a:schemeClr>
                </a:solidFill>
                <a:latin typeface="Calibri" panose="020F0502020204030204" pitchFamily="34" charset="0"/>
                <a:ea typeface="Times New Roman" panose="02020603050405020304" pitchFamily="18" charset="0"/>
              </a:rPr>
              <a:t>.</a:t>
            </a:r>
            <a:endParaRPr lang="ru-RU" sz="1100" dirty="0">
              <a:solidFill>
                <a:schemeClr val="accent1">
                  <a:lumMod val="20000"/>
                  <a:lumOff val="80000"/>
                </a:schemeClr>
              </a:solidFill>
              <a:effectLst/>
              <a:latin typeface="Calibri" panose="020F0502020204030204" pitchFamily="34" charset="0"/>
              <a:ea typeface="Times New Roman" panose="02020603050405020304" pitchFamily="18" charset="0"/>
            </a:endParaRPr>
          </a:p>
        </p:txBody>
      </p:sp>
      <p:pic>
        <p:nvPicPr>
          <p:cNvPr id="4100" name="Picture 4" descr="https://avatars.mds.yandex.net/i?id=de4c50ea99c5581b4353e5385c98d9d2c482eacd-7612999-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01093">
            <a:off x="6583479" y="3858060"/>
            <a:ext cx="2559047" cy="1970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90598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13509"/>
            <a:ext cx="7869891" cy="1024224"/>
          </a:xfrm>
        </p:spPr>
        <p:txBody>
          <a:bodyPr>
            <a:noAutofit/>
          </a:bodyPr>
          <a:lstStyle/>
          <a:p>
            <a:r>
              <a:rPr lang="ru-RU" b="1" dirty="0" smtClean="0">
                <a:effectLst>
                  <a:outerShdw blurRad="38100" dist="38100" dir="2700000" algn="tl">
                    <a:srgbClr val="000000">
                      <a:alpha val="43137"/>
                    </a:srgbClr>
                  </a:outerShdw>
                </a:effectLst>
                <a:latin typeface="+mn-lt"/>
              </a:rPr>
              <a:t>   </a:t>
            </a:r>
            <a:r>
              <a:rPr lang="ru-RU" sz="3600" b="1" dirty="0" smtClean="0">
                <a:effectLst>
                  <a:outerShdw blurRad="38100" dist="38100" dir="2700000" algn="tl">
                    <a:srgbClr val="000000">
                      <a:alpha val="43137"/>
                    </a:srgbClr>
                  </a:outerShdw>
                </a:effectLst>
                <a:latin typeface="+mn-lt"/>
              </a:rPr>
              <a:t>Толковый </a:t>
            </a:r>
            <a:r>
              <a:rPr lang="ru-RU" sz="3600" b="1" dirty="0">
                <a:effectLst>
                  <a:outerShdw blurRad="38100" dist="38100" dir="2700000" algn="tl">
                    <a:srgbClr val="000000">
                      <a:alpha val="43137"/>
                    </a:srgbClr>
                  </a:outerShdw>
                </a:effectLst>
                <a:latin typeface="+mn-lt"/>
              </a:rPr>
              <a:t>словарь живого великорусского языка </a:t>
            </a:r>
            <a:r>
              <a:rPr lang="ru-RU" sz="3600" b="1" dirty="0" err="1">
                <a:effectLst>
                  <a:outerShdw blurRad="38100" dist="38100" dir="2700000" algn="tl">
                    <a:srgbClr val="000000">
                      <a:alpha val="43137"/>
                    </a:srgbClr>
                  </a:outerShdw>
                </a:effectLst>
                <a:latin typeface="+mn-lt"/>
              </a:rPr>
              <a:t>В.И.Даля</a:t>
            </a:r>
            <a:endParaRPr lang="ru-RU" sz="3600" dirty="0">
              <a:effectLst>
                <a:outerShdw blurRad="38100" dist="38100" dir="2700000" algn="tl">
                  <a:srgbClr val="000000">
                    <a:alpha val="43137"/>
                  </a:srgbClr>
                </a:outerShdw>
              </a:effectLst>
              <a:latin typeface="+mn-lt"/>
            </a:endParaRPr>
          </a:p>
        </p:txBody>
      </p:sp>
      <p:sp>
        <p:nvSpPr>
          <p:cNvPr id="5" name="Прямоугольник 4"/>
          <p:cNvSpPr/>
          <p:nvPr/>
        </p:nvSpPr>
        <p:spPr>
          <a:xfrm>
            <a:off x="156754" y="1698171"/>
            <a:ext cx="7053943" cy="5078313"/>
          </a:xfrm>
          <a:prstGeom prst="rect">
            <a:avLst/>
          </a:prstGeom>
        </p:spPr>
        <p:txBody>
          <a:bodyPr wrap="square">
            <a:spAutoFit/>
          </a:bodyPr>
          <a:lstStyle/>
          <a:p>
            <a:pPr>
              <a:spcAft>
                <a:spcPts val="0"/>
              </a:spcAft>
            </a:pPr>
            <a:r>
              <a:rPr lang="ru-RU" b="1" dirty="0">
                <a:solidFill>
                  <a:schemeClr val="accent1">
                    <a:lumMod val="20000"/>
                    <a:lumOff val="8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СВОБОДА</a:t>
            </a:r>
            <a:r>
              <a:rPr lang="ru-RU" b="1" dirty="0">
                <a:latin typeface="Times New Roman" panose="02020603050405020304" pitchFamily="18" charset="0"/>
                <a:ea typeface="Times New Roman" panose="02020603050405020304" pitchFamily="18" charset="0"/>
              </a:rPr>
              <a:t> </a:t>
            </a:r>
            <a:r>
              <a:rPr lang="ru-RU" i="1" dirty="0">
                <a:ea typeface="Times New Roman" panose="02020603050405020304" pitchFamily="18" charset="0"/>
              </a:rPr>
              <a:t>жен. слобода </a:t>
            </a:r>
            <a:r>
              <a:rPr lang="ru-RU" i="1" dirty="0" err="1">
                <a:ea typeface="Times New Roman" panose="02020603050405020304" pitchFamily="18" charset="0"/>
              </a:rPr>
              <a:t>южн</a:t>
            </a:r>
            <a:r>
              <a:rPr lang="ru-RU" i="1" dirty="0">
                <a:ea typeface="Times New Roman" panose="02020603050405020304" pitchFamily="18" charset="0"/>
              </a:rPr>
              <a:t>., </a:t>
            </a:r>
            <a:r>
              <a:rPr lang="ru-RU" i="1" dirty="0" err="1">
                <a:ea typeface="Times New Roman" panose="02020603050405020304" pitchFamily="18" charset="0"/>
              </a:rPr>
              <a:t>зап.</a:t>
            </a:r>
            <a:r>
              <a:rPr lang="ru-RU" i="1" dirty="0">
                <a:ea typeface="Times New Roman" panose="02020603050405020304" pitchFamily="18" charset="0"/>
              </a:rPr>
              <a:t>, сев. </a:t>
            </a:r>
            <a:r>
              <a:rPr lang="ru-RU" i="1" dirty="0" err="1">
                <a:ea typeface="Times New Roman" panose="02020603050405020304" pitchFamily="18" charset="0"/>
              </a:rPr>
              <a:t>свободь</a:t>
            </a:r>
            <a:r>
              <a:rPr lang="ru-RU" i="1" dirty="0">
                <a:ea typeface="Times New Roman" panose="02020603050405020304" pitchFamily="18" charset="0"/>
              </a:rPr>
              <a:t> вост., сев. своя воля, простор, возможность действовать по-своему; отсутствие стесненья, неволи, рабства, подчинения чужой воле. Свобода понятие сравнительное; она может относиться до </a:t>
            </a:r>
            <a:r>
              <a:rPr lang="ru-RU" b="1" i="1" dirty="0">
                <a:ea typeface="Times New Roman" panose="02020603050405020304" pitchFamily="18" charset="0"/>
              </a:rPr>
              <a:t>простора частного, ограниченного, к известному делу относящийся</a:t>
            </a:r>
            <a:r>
              <a:rPr lang="ru-RU" i="1" dirty="0">
                <a:ea typeface="Times New Roman" panose="02020603050405020304" pitchFamily="18" charset="0"/>
              </a:rPr>
              <a:t>, или к разным степеням этого простора, и наконец к полному, необузданному произволу или самовольству. Свобода печати, отсутствие цензуры, но может быть ответ перед судом. Свобода мысли, безответственность за мысли, убеждения свои. Свобода слова, позволенье выражать мысли свои. Свобода крестьян противополагается рабству и крепостному быту. Выпустить пленника, пташку на свободу, на волю, на простор. Никакой </a:t>
            </a:r>
            <a:r>
              <a:rPr lang="ru-RU" i="1" dirty="0" err="1">
                <a:ea typeface="Times New Roman" panose="02020603050405020304" pitchFamily="18" charset="0"/>
              </a:rPr>
              <a:t>свободишки</a:t>
            </a:r>
            <a:r>
              <a:rPr lang="ru-RU" i="1" dirty="0">
                <a:ea typeface="Times New Roman" panose="02020603050405020304" pitchFamily="18" charset="0"/>
              </a:rPr>
              <a:t> нет, теснят всем, отовсюду.</a:t>
            </a:r>
            <a:endParaRPr lang="ru-RU" sz="1200" i="1" dirty="0">
              <a:ea typeface="Times New Roman" panose="02020603050405020304" pitchFamily="18" charset="0"/>
            </a:endParaRPr>
          </a:p>
          <a:p>
            <a:pPr>
              <a:spcAft>
                <a:spcPts val="0"/>
              </a:spcAft>
            </a:pPr>
            <a:r>
              <a:rPr lang="ru-RU" i="1" dirty="0">
                <a:ea typeface="Times New Roman" panose="02020603050405020304" pitchFamily="18" charset="0"/>
              </a:rPr>
              <a:t>*| </a:t>
            </a:r>
            <a:r>
              <a:rPr lang="ru-RU" i="1" dirty="0" err="1">
                <a:ea typeface="Times New Roman" panose="02020603050405020304" pitchFamily="18" charset="0"/>
              </a:rPr>
              <a:t>Свободь</a:t>
            </a:r>
            <a:r>
              <a:rPr lang="ru-RU" i="1" dirty="0">
                <a:ea typeface="Times New Roman" panose="02020603050405020304" pitchFamily="18" charset="0"/>
              </a:rPr>
              <a:t>, стар. слобода, подгородное поселенье и посад. </a:t>
            </a:r>
            <a:endParaRPr lang="ru-RU" sz="1200" i="1" dirty="0">
              <a:ea typeface="Times New Roman" panose="02020603050405020304" pitchFamily="18" charset="0"/>
            </a:endParaRPr>
          </a:p>
          <a:p>
            <a:pPr>
              <a:spcAft>
                <a:spcPts val="0"/>
              </a:spcAft>
            </a:pPr>
            <a:r>
              <a:rPr lang="ru-RU" i="1" dirty="0">
                <a:ea typeface="Times New Roman" panose="02020603050405020304" pitchFamily="18" charset="0"/>
              </a:rPr>
              <a:t>     </a:t>
            </a:r>
            <a:r>
              <a:rPr lang="ru-RU" i="1" dirty="0" smtClean="0">
                <a:ea typeface="Times New Roman" panose="02020603050405020304" pitchFamily="18" charset="0"/>
              </a:rPr>
              <a:t> </a:t>
            </a:r>
            <a:endParaRPr lang="ru-RU" sz="1200" i="1" dirty="0">
              <a:effectLst/>
              <a:ea typeface="Times New Roman" panose="02020603050405020304" pitchFamily="18" charset="0"/>
            </a:endParaRPr>
          </a:p>
        </p:txBody>
      </p:sp>
      <p:sp>
        <p:nvSpPr>
          <p:cNvPr id="6" name="Объект 5"/>
          <p:cNvSpPr>
            <a:spLocks noGrp="1"/>
          </p:cNvSpPr>
          <p:nvPr>
            <p:ph idx="1"/>
          </p:nvPr>
        </p:nvSpPr>
        <p:spPr/>
        <p:txBody>
          <a:bodyPr/>
          <a:lstStyle/>
          <a:p>
            <a:endParaRPr lang="ru-RU" dirty="0"/>
          </a:p>
        </p:txBody>
      </p:sp>
      <p:pic>
        <p:nvPicPr>
          <p:cNvPr id="3078" name="Picture 6" descr="https://avatars.mds.yandex.net/i?id=706c840ba9c367313819699a37dec960e35a1bc8-8436979-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8516" y="4770321"/>
            <a:ext cx="2145484" cy="2145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1595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Calibri"/>
              </a:rPr>
              <a:t> </a:t>
            </a:r>
            <a:r>
              <a:rPr lang="ru-RU" b="1" dirty="0" smtClean="0">
                <a:effectLst>
                  <a:outerShdw blurRad="38100" dist="38100" dir="2700000" algn="tl">
                    <a:srgbClr val="000000">
                      <a:alpha val="43137"/>
                    </a:srgbClr>
                  </a:outerShdw>
                </a:effectLst>
                <a:latin typeface="Calibri" panose="020F0502020204030204" pitchFamily="34" charset="0"/>
              </a:rPr>
              <a:t>Синонимы </a:t>
            </a:r>
            <a:r>
              <a:rPr lang="ru-RU" b="1" dirty="0">
                <a:effectLst>
                  <a:outerShdw blurRad="38100" dist="38100" dir="2700000" algn="tl">
                    <a:srgbClr val="000000">
                      <a:alpha val="43137"/>
                    </a:srgbClr>
                  </a:outerShdw>
                </a:effectLst>
                <a:latin typeface="Calibri" panose="020F0502020204030204" pitchFamily="34" charset="0"/>
              </a:rPr>
              <a:t>к слову СВОБОДА</a:t>
            </a:r>
            <a:endParaRPr lang="ru-RU" b="1" dirty="0">
              <a:effectLst>
                <a:outerShdw blurRad="38100" dist="38100" dir="2700000" algn="tl">
                  <a:srgbClr val="000000">
                    <a:alpha val="43137"/>
                  </a:srgbClr>
                </a:outerShdw>
              </a:effectLst>
              <a:latin typeface="Calibri" panose="020F0502020204030204" pitchFamily="34" charset="0"/>
            </a:endParaRPr>
          </a:p>
        </p:txBody>
      </p:sp>
      <p:sp>
        <p:nvSpPr>
          <p:cNvPr id="3" name="Объект 2"/>
          <p:cNvSpPr>
            <a:spLocks noGrp="1"/>
          </p:cNvSpPr>
          <p:nvPr>
            <p:ph idx="1"/>
          </p:nvPr>
        </p:nvSpPr>
        <p:spPr>
          <a:xfrm flipH="1">
            <a:off x="3304903" y="1280159"/>
            <a:ext cx="5538651" cy="6883053"/>
          </a:xfrm>
        </p:spPr>
        <p:txBody>
          <a:bodyPr>
            <a:normAutofit/>
          </a:bodyPr>
          <a:lstStyle/>
          <a:p>
            <a:pPr marL="0" indent="0">
              <a:buNone/>
            </a:pPr>
            <a:r>
              <a:rPr lang="ru-RU" sz="4800" b="1" dirty="0">
                <a:solidFill>
                  <a:schemeClr val="accent1">
                    <a:lumMod val="20000"/>
                    <a:lumOff val="80000"/>
                  </a:schemeClr>
                </a:solidFill>
              </a:rPr>
              <a:t>Воля, независимость, простор, лёгкость, </a:t>
            </a:r>
            <a:r>
              <a:rPr lang="ru-RU" sz="4800" b="1" dirty="0" smtClean="0">
                <a:solidFill>
                  <a:schemeClr val="accent1">
                    <a:lumMod val="20000"/>
                    <a:lumOff val="80000"/>
                  </a:schemeClr>
                </a:solidFill>
              </a:rPr>
              <a:t>раскованность, развязность</a:t>
            </a:r>
            <a:endParaRPr lang="ru-RU" sz="4800" b="1" dirty="0">
              <a:solidFill>
                <a:schemeClr val="accent1">
                  <a:lumMod val="20000"/>
                  <a:lumOff val="80000"/>
                </a:schemeClr>
              </a:solidFill>
            </a:endParaRPr>
          </a:p>
          <a:p>
            <a:pPr marL="0" indent="0">
              <a:buNone/>
            </a:pPr>
            <a:endParaRPr lang="ru-RU" dirty="0"/>
          </a:p>
        </p:txBody>
      </p:sp>
      <p:pic>
        <p:nvPicPr>
          <p:cNvPr id="5122" name="Picture 2" descr="https://avatars.mds.yandex.net/i?id=6a9e8dfc2e550fd9e627f47065f9b9ccfb85cc5d-9181437-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355" y="1280159"/>
            <a:ext cx="2625710" cy="1972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6316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effectLst>
                  <a:outerShdw blurRad="38100" dist="38100" dir="2700000" algn="tl">
                    <a:srgbClr val="000000">
                      <a:alpha val="43137"/>
                    </a:srgbClr>
                  </a:outerShdw>
                </a:effectLst>
                <a:latin typeface="Calibri" panose="020F0502020204030204" pitchFamily="34" charset="0"/>
              </a:rPr>
              <a:t>Антонимы  </a:t>
            </a:r>
            <a:r>
              <a:rPr lang="ru-RU" b="1" dirty="0">
                <a:effectLst>
                  <a:outerShdw blurRad="38100" dist="38100" dir="2700000" algn="tl">
                    <a:srgbClr val="000000">
                      <a:alpha val="43137"/>
                    </a:srgbClr>
                  </a:outerShdw>
                </a:effectLst>
                <a:latin typeface="Calibri" panose="020F0502020204030204" pitchFamily="34" charset="0"/>
              </a:rPr>
              <a:t>к слову СВОБОДА</a:t>
            </a:r>
            <a:endParaRPr lang="ru-RU" dirty="0"/>
          </a:p>
        </p:txBody>
      </p:sp>
      <p:pic>
        <p:nvPicPr>
          <p:cNvPr id="6146" name="Picture 2" descr="https://avatars.mds.yandex.net/i?id=7cca16494dfe0459301bb3d29cd36a39d3ec9dce-8281157-images-thumbs&amp;n=1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7023" y="1412842"/>
            <a:ext cx="2696806" cy="202102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991393" y="1593669"/>
            <a:ext cx="5199017" cy="4154984"/>
          </a:xfrm>
          <a:prstGeom prst="rect">
            <a:avLst/>
          </a:prstGeom>
        </p:spPr>
        <p:txBody>
          <a:bodyPr wrap="square">
            <a:spAutoFit/>
          </a:bodyPr>
          <a:lstStyle/>
          <a:p>
            <a:pPr>
              <a:spcAft>
                <a:spcPts val="0"/>
              </a:spcAft>
            </a:pPr>
            <a:r>
              <a:rPr lang="ru-RU" sz="4400" b="1" dirty="0">
                <a:solidFill>
                  <a:schemeClr val="accent1">
                    <a:lumMod val="20000"/>
                    <a:lumOff val="80000"/>
                  </a:schemeClr>
                </a:solidFill>
                <a:latin typeface="Times New Roman" panose="02020603050405020304" pitchFamily="18" charset="0"/>
                <a:ea typeface="Times New Roman" panose="02020603050405020304" pitchFamily="18" charset="0"/>
              </a:rPr>
              <a:t>Гнет, иго, кабала, неволя, несвобода, рабство, тюрьма, угнетение, заточение, зависимость.</a:t>
            </a:r>
            <a:endParaRPr lang="ru-RU" sz="3200" b="1" dirty="0">
              <a:solidFill>
                <a:schemeClr val="accent1">
                  <a:lumMod val="20000"/>
                  <a:lumOff val="80000"/>
                </a:schemeClr>
              </a:solidFill>
              <a:effectLst/>
              <a:latin typeface="Courier New" panose="02070309020205020404" pitchFamily="49" charset="0"/>
              <a:ea typeface="Times New Roman" panose="02020603050405020304" pitchFamily="18" charset="0"/>
            </a:endParaRPr>
          </a:p>
        </p:txBody>
      </p:sp>
    </p:spTree>
    <p:extLst>
      <p:ext uri="{BB962C8B-B14F-4D97-AF65-F5344CB8AC3E}">
        <p14:creationId xmlns:p14="http://schemas.microsoft.com/office/powerpoint/2010/main" val="32270113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4709" y="452718"/>
            <a:ext cx="7183187" cy="1400530"/>
          </a:xfrm>
        </p:spPr>
        <p:txBody>
          <a:bodyPr/>
          <a:lstStyle/>
          <a:p>
            <a:r>
              <a:rPr lang="ru-RU" b="1" dirty="0" smtClean="0">
                <a:effectLst>
                  <a:outerShdw blurRad="38100" dist="38100" dir="2700000" algn="tl">
                    <a:srgbClr val="000000">
                      <a:alpha val="43137"/>
                    </a:srgbClr>
                  </a:outerShdw>
                </a:effectLst>
                <a:latin typeface="Calibri" panose="020F0502020204030204" pitchFamily="34" charset="0"/>
              </a:rPr>
              <a:t>   Этимология слова </a:t>
            </a:r>
            <a:r>
              <a:rPr lang="ru-RU" b="1" dirty="0">
                <a:effectLst>
                  <a:outerShdw blurRad="38100" dist="38100" dir="2700000" algn="tl">
                    <a:srgbClr val="000000">
                      <a:alpha val="43137"/>
                    </a:srgbClr>
                  </a:outerShdw>
                </a:effectLst>
                <a:latin typeface="Calibri" panose="020F0502020204030204" pitchFamily="34" charset="0"/>
              </a:rPr>
              <a:t>СВОБОДА</a:t>
            </a:r>
            <a:endParaRPr lang="ru-RU" dirty="0"/>
          </a:p>
        </p:txBody>
      </p:sp>
      <p:pic>
        <p:nvPicPr>
          <p:cNvPr id="7170" name="Picture 2" descr="https://avatars.mds.yandex.net/i?id=3c6a0c5d4700b7701f37f9e0afc55afb-5430057-images-thumbs&amp;n=1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2279" y="1305342"/>
            <a:ext cx="2378279" cy="178231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286000" y="1305342"/>
            <a:ext cx="6518366" cy="4955203"/>
          </a:xfrm>
          <a:prstGeom prst="rect">
            <a:avLst/>
          </a:prstGeom>
        </p:spPr>
        <p:txBody>
          <a:bodyPr wrap="square">
            <a:spAutoFit/>
          </a:bodyPr>
          <a:lstStyle/>
          <a:p>
            <a:pPr>
              <a:spcAft>
                <a:spcPts val="0"/>
              </a:spcAft>
            </a:pPr>
            <a:r>
              <a:rPr lang="ru-RU" sz="2400" b="1" dirty="0">
                <a:solidFill>
                  <a:schemeClr val="accent1">
                    <a:lumMod val="20000"/>
                    <a:lumOff val="80000"/>
                  </a:schemeClr>
                </a:solidFill>
                <a:latin typeface="Times New Roman" panose="02020603050405020304" pitchFamily="18" charset="0"/>
                <a:ea typeface="Times New Roman" panose="02020603050405020304" pitchFamily="18" charset="0"/>
                <a:hlinkClick r:id="rId3"/>
              </a:rPr>
              <a:t>Этимологический онлайн-словарь Крыловой </a:t>
            </a:r>
            <a:r>
              <a:rPr lang="ru-RU" sz="2400" b="1" i="1" dirty="0">
                <a:solidFill>
                  <a:schemeClr val="accent1">
                    <a:lumMod val="20000"/>
                    <a:lumOff val="80000"/>
                  </a:schemeClr>
                </a:solidFill>
                <a:latin typeface="Times New Roman" panose="02020603050405020304" pitchFamily="18" charset="0"/>
                <a:ea typeface="Times New Roman" panose="02020603050405020304" pitchFamily="18" charset="0"/>
                <a:hlinkClick r:id="rId3"/>
              </a:rPr>
              <a:t>Г. А.</a:t>
            </a:r>
            <a:endParaRPr lang="ru-RU" sz="1600" dirty="0">
              <a:solidFill>
                <a:schemeClr val="accent1">
                  <a:lumMod val="20000"/>
                  <a:lumOff val="80000"/>
                </a:schemeClr>
              </a:solidFill>
              <a:latin typeface="Courier New" panose="02070309020205020404" pitchFamily="49" charset="0"/>
              <a:ea typeface="Times New Roman" panose="02020603050405020304" pitchFamily="18" charset="0"/>
            </a:endParaRPr>
          </a:p>
          <a:p>
            <a:pPr>
              <a:spcAft>
                <a:spcPts val="0"/>
              </a:spcAft>
            </a:pPr>
            <a:r>
              <a:rPr lang="ru-RU" sz="2400" b="1" dirty="0">
                <a:latin typeface="Times New Roman" panose="02020603050405020304" pitchFamily="18" charset="0"/>
                <a:ea typeface="Times New Roman" panose="02020603050405020304" pitchFamily="18" charset="0"/>
              </a:rPr>
              <a:t>Свобо́да</a:t>
            </a:r>
            <a:r>
              <a:rPr lang="ru-RU" sz="2400" dirty="0">
                <a:latin typeface="Times New Roman" panose="02020603050405020304" pitchFamily="18" charset="0"/>
                <a:ea typeface="Times New Roman" panose="02020603050405020304" pitchFamily="18" charset="0"/>
              </a:rPr>
              <a:t>. Общеславянское слово, восходящее к той же основе, что и особенность, особа, </a:t>
            </a:r>
            <a:r>
              <a:rPr lang="ru-RU" sz="2400" u="sng" dirty="0">
                <a:solidFill>
                  <a:srgbClr val="0000FF"/>
                </a:solidFill>
                <a:latin typeface="Times New Roman" panose="02020603050405020304" pitchFamily="18" charset="0"/>
                <a:ea typeface="Times New Roman" panose="02020603050405020304" pitchFamily="18" charset="0"/>
                <a:hlinkClick r:id="rId4"/>
              </a:rPr>
              <a:t>свой</a:t>
            </a:r>
            <a:r>
              <a:rPr lang="ru-RU" sz="2400" dirty="0">
                <a:latin typeface="Times New Roman" panose="02020603050405020304" pitchFamily="18" charset="0"/>
                <a:ea typeface="Times New Roman" panose="02020603050405020304" pitchFamily="18" charset="0"/>
              </a:rPr>
              <a:t>.</a:t>
            </a:r>
            <a:endParaRPr lang="ru-RU" sz="1600" dirty="0">
              <a:latin typeface="Courier New" panose="02070309020205020404" pitchFamily="49" charset="0"/>
              <a:ea typeface="Times New Roman" panose="02020603050405020304" pitchFamily="18" charset="0"/>
            </a:endParaRPr>
          </a:p>
          <a:p>
            <a:pPr>
              <a:spcAft>
                <a:spcPts val="0"/>
              </a:spcAft>
            </a:pPr>
            <a:r>
              <a:rPr lang="ru-RU" sz="2400" b="1" dirty="0">
                <a:solidFill>
                  <a:schemeClr val="accent1">
                    <a:lumMod val="20000"/>
                    <a:lumOff val="80000"/>
                  </a:schemeClr>
                </a:solidFill>
                <a:latin typeface="Times New Roman" panose="02020603050405020304" pitchFamily="18" charset="0"/>
                <a:ea typeface="Times New Roman" panose="02020603050405020304" pitchFamily="18" charset="0"/>
                <a:hlinkClick r:id="rId5"/>
              </a:rPr>
              <a:t>Этимологический онлайн-словарь Успенского Л. В.</a:t>
            </a:r>
            <a:endParaRPr lang="ru-RU" sz="1600" dirty="0">
              <a:solidFill>
                <a:schemeClr val="accent1">
                  <a:lumMod val="20000"/>
                  <a:lumOff val="80000"/>
                </a:schemeClr>
              </a:solidFill>
              <a:latin typeface="Courier New" panose="02070309020205020404" pitchFamily="49" charset="0"/>
              <a:ea typeface="Times New Roman" panose="02020603050405020304" pitchFamily="18" charset="0"/>
            </a:endParaRPr>
          </a:p>
          <a:p>
            <a:pPr>
              <a:spcAft>
                <a:spcPts val="0"/>
              </a:spcAft>
            </a:pPr>
            <a:r>
              <a:rPr lang="ru-RU" sz="2400" i="1" dirty="0">
                <a:latin typeface="Times New Roman" panose="02020603050405020304" pitchFamily="18" charset="0"/>
                <a:ea typeface="Times New Roman" panose="02020603050405020304" pitchFamily="18" charset="0"/>
              </a:rPr>
              <a:t> </a:t>
            </a:r>
            <a:r>
              <a:rPr lang="ru-RU" sz="2400" b="1" dirty="0">
                <a:latin typeface="Times New Roman" panose="02020603050405020304" pitchFamily="18" charset="0"/>
                <a:ea typeface="Times New Roman" panose="02020603050405020304" pitchFamily="18" charset="0"/>
              </a:rPr>
              <a:t>Свобо́да. </a:t>
            </a:r>
            <a:r>
              <a:rPr lang="ru-RU" sz="2400" dirty="0">
                <a:latin typeface="Times New Roman" panose="02020603050405020304" pitchFamily="18" charset="0"/>
                <a:ea typeface="Times New Roman" panose="02020603050405020304" pitchFamily="18" charset="0"/>
              </a:rPr>
              <a:t>Слово это близко к «свой» и к корню «</a:t>
            </a:r>
            <a:r>
              <a:rPr lang="ru-RU" sz="2400" dirty="0" err="1">
                <a:latin typeface="Times New Roman" panose="02020603050405020304" pitchFamily="18" charset="0"/>
                <a:ea typeface="Times New Roman" panose="02020603050405020304" pitchFamily="18" charset="0"/>
              </a:rPr>
              <a:t>соб</a:t>
            </a:r>
            <a:r>
              <a:rPr lang="ru-RU" sz="2400" dirty="0">
                <a:latin typeface="Times New Roman" panose="02020603050405020304" pitchFamily="18" charset="0"/>
                <a:ea typeface="Times New Roman" panose="02020603050405020304" pitchFamily="18" charset="0"/>
              </a:rPr>
              <a:t>-» («особый», «собственный»). В начале своей жизни оно значило примерно: состояние того, кто является своим собственным, т.е. ничей раб, не невольник. А «-ода» — здесь старый суффикс, такой же, как в «</a:t>
            </a:r>
            <a:r>
              <a:rPr lang="ru-RU" sz="2400" u="sng" dirty="0">
                <a:solidFill>
                  <a:srgbClr val="0000FF"/>
                </a:solidFill>
                <a:latin typeface="Times New Roman" panose="02020603050405020304" pitchFamily="18" charset="0"/>
                <a:ea typeface="Times New Roman" panose="02020603050405020304" pitchFamily="18" charset="0"/>
                <a:hlinkClick r:id="rId6"/>
              </a:rPr>
              <a:t>ягода</a:t>
            </a:r>
            <a:r>
              <a:rPr lang="ru-RU" sz="2400" dirty="0">
                <a:latin typeface="Times New Roman" panose="02020603050405020304" pitchFamily="18" charset="0"/>
                <a:ea typeface="Times New Roman" panose="02020603050405020304" pitchFamily="18" charset="0"/>
              </a:rPr>
              <a:t>»</a:t>
            </a:r>
            <a:endParaRPr lang="ru-RU" sz="1600" dirty="0">
              <a:latin typeface="Courier New" panose="02070309020205020404" pitchFamily="49" charset="0"/>
              <a:ea typeface="Times New Roman" panose="02020603050405020304" pitchFamily="18" charset="0"/>
            </a:endParaRPr>
          </a:p>
          <a:p>
            <a:pPr>
              <a:spcAft>
                <a:spcPts val="0"/>
              </a:spcAft>
            </a:pPr>
            <a:r>
              <a:rPr lang="ru-RU" sz="2400" dirty="0">
                <a:latin typeface="Times New Roman" panose="02020603050405020304" pitchFamily="18" charset="0"/>
                <a:ea typeface="Times New Roman" panose="02020603050405020304" pitchFamily="18" charset="0"/>
              </a:rPr>
              <a:t> </a:t>
            </a:r>
            <a:endParaRPr lang="ru-RU" sz="1600" dirty="0">
              <a:effectLst/>
              <a:latin typeface="Courier New" panose="02070309020205020404" pitchFamily="49" charset="0"/>
              <a:ea typeface="Times New Roman" panose="02020603050405020304" pitchFamily="18" charset="0"/>
            </a:endParaRPr>
          </a:p>
        </p:txBody>
      </p:sp>
    </p:spTree>
    <p:extLst>
      <p:ext uri="{BB962C8B-B14F-4D97-AF65-F5344CB8AC3E}">
        <p14:creationId xmlns:p14="http://schemas.microsoft.com/office/powerpoint/2010/main" val="39389163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effectLst>
                  <a:outerShdw blurRad="38100" dist="38100" dir="2700000" algn="tl">
                    <a:srgbClr val="000000">
                      <a:alpha val="43137"/>
                    </a:srgbClr>
                  </a:outerShdw>
                </a:effectLst>
                <a:latin typeface="Calibri" panose="020F0502020204030204" pitchFamily="34" charset="0"/>
              </a:rPr>
              <a:t>   Пословицы  о  СВОБОДЕ</a:t>
            </a:r>
            <a:endParaRPr lang="ru-RU" dirty="0"/>
          </a:p>
        </p:txBody>
      </p:sp>
      <p:sp>
        <p:nvSpPr>
          <p:cNvPr id="3" name="Объект 2"/>
          <p:cNvSpPr>
            <a:spLocks noGrp="1"/>
          </p:cNvSpPr>
          <p:nvPr>
            <p:ph idx="1"/>
          </p:nvPr>
        </p:nvSpPr>
        <p:spPr>
          <a:xfrm>
            <a:off x="849086" y="1188721"/>
            <a:ext cx="7498080" cy="5059686"/>
          </a:xfrm>
        </p:spPr>
        <p:txBody>
          <a:bodyPr>
            <a:normAutofit fontScale="92500" lnSpcReduction="20000"/>
          </a:bodyPr>
          <a:lstStyle/>
          <a:p>
            <a:r>
              <a:rPr lang="ru-RU" sz="2800" dirty="0"/>
              <a:t>Своя воля всего дороже.</a:t>
            </a:r>
          </a:p>
          <a:p>
            <a:r>
              <a:rPr lang="ru-RU" sz="2800" dirty="0"/>
              <a:t>Знание не только свет, но и свобода.</a:t>
            </a:r>
          </a:p>
          <a:p>
            <a:r>
              <a:rPr lang="ru-RU" sz="2800" dirty="0"/>
              <a:t>Хорошо птичке в золотой клетке, а того лучше на зеленой ветке.</a:t>
            </a:r>
          </a:p>
          <a:p>
            <a:r>
              <a:rPr lang="ru-RU" sz="2800" dirty="0"/>
              <a:t>Свободный человек — страх не ведает.</a:t>
            </a:r>
          </a:p>
          <a:p>
            <a:r>
              <a:rPr lang="ru-RU" sz="2800" dirty="0"/>
              <a:t>Где власть народа, там победа и свобода.</a:t>
            </a:r>
          </a:p>
          <a:p>
            <a:r>
              <a:rPr lang="ru-RU" sz="2800" dirty="0"/>
              <a:t>Кабы воля, так был бы и вольный свет.</a:t>
            </a:r>
          </a:p>
          <a:p>
            <a:r>
              <a:rPr lang="ru-RU" sz="2800" dirty="0"/>
              <a:t>Воля портит, а неволя учит. </a:t>
            </a:r>
          </a:p>
          <a:p>
            <a:r>
              <a:rPr lang="ru-RU" sz="2800" dirty="0"/>
              <a:t>Воля губит, неволя изводит.</a:t>
            </a:r>
          </a:p>
          <a:p>
            <a:r>
              <a:rPr lang="ru-RU" sz="2800" dirty="0"/>
              <a:t>Хороша воля с умом да с деньгами.</a:t>
            </a:r>
          </a:p>
          <a:p>
            <a:r>
              <a:rPr lang="ru-RU" sz="2800" dirty="0"/>
              <a:t>Плохая воля все-таки лучше неволи.</a:t>
            </a:r>
          </a:p>
          <a:p>
            <a:pPr marL="0" indent="0">
              <a:buNone/>
            </a:pPr>
            <a:endParaRPr lang="ru-RU" dirty="0"/>
          </a:p>
        </p:txBody>
      </p:sp>
    </p:spTree>
    <p:extLst>
      <p:ext uri="{BB962C8B-B14F-4D97-AF65-F5344CB8AC3E}">
        <p14:creationId xmlns:p14="http://schemas.microsoft.com/office/powerpoint/2010/main" val="6824647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effectLst>
                  <a:outerShdw blurRad="38100" dist="38100" dir="2700000" algn="tl">
                    <a:srgbClr val="000000">
                      <a:alpha val="43137"/>
                    </a:srgbClr>
                  </a:outerShdw>
                </a:effectLst>
                <a:latin typeface="Calibri" panose="020F0502020204030204" pitchFamily="34" charset="0"/>
              </a:rPr>
              <a:t>     Афоризмы  </a:t>
            </a:r>
            <a:r>
              <a:rPr lang="ru-RU" b="1" dirty="0">
                <a:effectLst>
                  <a:outerShdw blurRad="38100" dist="38100" dir="2700000" algn="tl">
                    <a:srgbClr val="000000">
                      <a:alpha val="43137"/>
                    </a:srgbClr>
                  </a:outerShdw>
                </a:effectLst>
                <a:latin typeface="Calibri" panose="020F0502020204030204" pitchFamily="34" charset="0"/>
              </a:rPr>
              <a:t>о  СВОБОДЕ</a:t>
            </a:r>
            <a:endParaRPr lang="ru-RU" dirty="0"/>
          </a:p>
        </p:txBody>
      </p:sp>
      <p:sp>
        <p:nvSpPr>
          <p:cNvPr id="3" name="Объект 2"/>
          <p:cNvSpPr>
            <a:spLocks noGrp="1"/>
          </p:cNvSpPr>
          <p:nvPr>
            <p:ph idx="1"/>
          </p:nvPr>
        </p:nvSpPr>
        <p:spPr>
          <a:xfrm>
            <a:off x="653143" y="1306287"/>
            <a:ext cx="8007531" cy="5264330"/>
          </a:xfrm>
        </p:spPr>
        <p:txBody>
          <a:bodyPr>
            <a:normAutofit/>
          </a:bodyPr>
          <a:lstStyle/>
          <a:p>
            <a:r>
              <a:rPr lang="ru-RU" sz="2400" b="1" dirty="0">
                <a:solidFill>
                  <a:schemeClr val="accent1">
                    <a:lumMod val="20000"/>
                    <a:lumOff val="80000"/>
                  </a:schemeClr>
                </a:solidFill>
              </a:rPr>
              <a:t>Свобода</a:t>
            </a:r>
            <a:r>
              <a:rPr lang="ru-RU" sz="2400" dirty="0"/>
              <a:t> не в том, чтоб не сдерживать себя, а в том, чтоб владеть собой.</a:t>
            </a:r>
          </a:p>
          <a:p>
            <a:pPr marL="0" indent="0">
              <a:buNone/>
            </a:pPr>
            <a:r>
              <a:rPr lang="ru-RU" sz="2400" dirty="0"/>
              <a:t>                         Ф. М. Достоевский</a:t>
            </a:r>
          </a:p>
          <a:p>
            <a:pPr marL="0" indent="0">
              <a:buNone/>
            </a:pPr>
            <a:r>
              <a:rPr lang="ru-RU" sz="2400" dirty="0"/>
              <a:t> </a:t>
            </a:r>
          </a:p>
          <a:p>
            <a:r>
              <a:rPr lang="ru-RU" sz="2400" dirty="0"/>
              <a:t>Совесть не только ангел-хранитель человеческой чести, — это рулевой его </a:t>
            </a:r>
            <a:r>
              <a:rPr lang="ru-RU" sz="2400" b="1" dirty="0">
                <a:solidFill>
                  <a:schemeClr val="accent1">
                    <a:lumMod val="20000"/>
                    <a:lumOff val="80000"/>
                  </a:schemeClr>
                </a:solidFill>
              </a:rPr>
              <a:t>свободы</a:t>
            </a:r>
            <a:r>
              <a:rPr lang="ru-RU" sz="2400" dirty="0"/>
              <a:t>, она заботится о том, чтобы свобода не превращалась в произвол, но указывала человеку его настоящую дорогу в запутанных обстоятельствах жизни, особенно современной.</a:t>
            </a:r>
            <a:br>
              <a:rPr lang="ru-RU" sz="2400" dirty="0"/>
            </a:br>
            <a:r>
              <a:rPr lang="ru-RU" sz="2400" dirty="0"/>
              <a:t>                              Д. С. Лихачёв</a:t>
            </a:r>
          </a:p>
          <a:p>
            <a:pPr marL="0" indent="0">
              <a:buNone/>
            </a:pPr>
            <a:endParaRPr lang="ru-RU" sz="2400" dirty="0"/>
          </a:p>
        </p:txBody>
      </p:sp>
    </p:spTree>
    <p:extLst>
      <p:ext uri="{BB962C8B-B14F-4D97-AF65-F5344CB8AC3E}">
        <p14:creationId xmlns:p14="http://schemas.microsoft.com/office/powerpoint/2010/main" val="32252703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1.-Цвета-флага+.jpg"/>
          <p:cNvPicPr>
            <a:picLocks noGrp="1"/>
          </p:cNvPicPr>
          <p:nvPr>
            <p:ph idx="1"/>
          </p:nvPr>
        </p:nvPicPr>
        <p:blipFill>
          <a:blip r:embed="rId2"/>
          <a:stretch>
            <a:fillRect/>
          </a:stretch>
        </p:blipFill>
        <p:spPr>
          <a:xfrm>
            <a:off x="300445" y="574767"/>
            <a:ext cx="8569235" cy="5773782"/>
          </a:xfrm>
          <a:prstGeom prst="rect">
            <a:avLst/>
          </a:prstGeom>
        </p:spPr>
      </p:pic>
    </p:spTree>
    <p:extLst>
      <p:ext uri="{BB962C8B-B14F-4D97-AF65-F5344CB8AC3E}">
        <p14:creationId xmlns:p14="http://schemas.microsoft.com/office/powerpoint/2010/main" val="42807217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4709" y="452718"/>
            <a:ext cx="7705701" cy="1400530"/>
          </a:xfrm>
        </p:spPr>
        <p:txBody>
          <a:bodyPr/>
          <a:lstStyle/>
          <a:p>
            <a:r>
              <a:rPr lang="ru-RU" b="1" dirty="0" smtClean="0">
                <a:effectLst>
                  <a:outerShdw blurRad="38100" dist="38100" dir="2700000" algn="tl">
                    <a:srgbClr val="000000">
                      <a:alpha val="43137"/>
                    </a:srgbClr>
                  </a:outerShdw>
                </a:effectLst>
                <a:latin typeface="Calibri" panose="020F0502020204030204" pitchFamily="34" charset="0"/>
              </a:rPr>
              <a:t>Цитаты </a:t>
            </a:r>
            <a:r>
              <a:rPr lang="ru-RU" b="1" dirty="0" err="1" smtClean="0">
                <a:effectLst>
                  <a:outerShdw blurRad="38100" dist="38100" dir="2700000" algn="tl">
                    <a:srgbClr val="000000">
                      <a:alpha val="43137"/>
                    </a:srgbClr>
                  </a:outerShdw>
                </a:effectLst>
                <a:latin typeface="Calibri" panose="020F0502020204030204" pitchFamily="34" charset="0"/>
              </a:rPr>
              <a:t>Д.С.Лихачева</a:t>
            </a:r>
            <a:r>
              <a:rPr lang="ru-RU" b="1" dirty="0" smtClean="0">
                <a:effectLst>
                  <a:outerShdw blurRad="38100" dist="38100" dir="2700000" algn="tl">
                    <a:srgbClr val="000000">
                      <a:alpha val="43137"/>
                    </a:srgbClr>
                  </a:outerShdw>
                </a:effectLst>
                <a:latin typeface="Calibri" panose="020F0502020204030204" pitchFamily="34" charset="0"/>
              </a:rPr>
              <a:t> </a:t>
            </a:r>
            <a:r>
              <a:rPr lang="ru-RU" b="1" dirty="0">
                <a:effectLst>
                  <a:outerShdw blurRad="38100" dist="38100" dir="2700000" algn="tl">
                    <a:srgbClr val="000000">
                      <a:alpha val="43137"/>
                    </a:srgbClr>
                  </a:outerShdw>
                </a:effectLst>
                <a:latin typeface="Calibri" panose="020F0502020204030204" pitchFamily="34" charset="0"/>
              </a:rPr>
              <a:t>из статьи «Культура и совесть  о </a:t>
            </a:r>
            <a:r>
              <a:rPr lang="ru-RU" b="1" dirty="0" smtClean="0">
                <a:effectLst>
                  <a:outerShdw blurRad="38100" dist="38100" dir="2700000" algn="tl">
                    <a:srgbClr val="000000">
                      <a:alpha val="43137"/>
                    </a:srgbClr>
                  </a:outerShdw>
                </a:effectLst>
                <a:latin typeface="Calibri" panose="020F0502020204030204" pitchFamily="34" charset="0"/>
              </a:rPr>
              <a:t>СВОБОДЕ</a:t>
            </a:r>
            <a:endParaRPr lang="ru-RU" dirty="0"/>
          </a:p>
        </p:txBody>
      </p:sp>
      <p:sp>
        <p:nvSpPr>
          <p:cNvPr id="3" name="Объект 2"/>
          <p:cNvSpPr>
            <a:spLocks noGrp="1"/>
          </p:cNvSpPr>
          <p:nvPr>
            <p:ph idx="1"/>
          </p:nvPr>
        </p:nvSpPr>
        <p:spPr>
          <a:xfrm>
            <a:off x="827699" y="2052925"/>
            <a:ext cx="7623969" cy="4195481"/>
          </a:xfrm>
        </p:spPr>
        <p:txBody>
          <a:bodyPr>
            <a:normAutofit/>
          </a:bodyPr>
          <a:lstStyle/>
          <a:p>
            <a:r>
              <a:rPr lang="ru-RU" dirty="0"/>
              <a:t>«Если человек считает, что он свободен, означает ли это, что он может делать все, что ему угодно?»</a:t>
            </a:r>
          </a:p>
          <a:p>
            <a:pPr marL="0" indent="0">
              <a:buNone/>
            </a:pPr>
            <a:r>
              <a:rPr lang="ru-RU" dirty="0" smtClean="0"/>
              <a:t>                                    Д.С.Лихачев</a:t>
            </a:r>
          </a:p>
          <a:p>
            <a:r>
              <a:rPr lang="ru-RU" dirty="0"/>
              <a:t>«Свобода выдвигает свои «нельзя», — и не потому, что что-то произвольно запрещено, а потому, что корыстные соображения и побуждения сами по себе не могут принадлежать свободе.»</a:t>
            </a:r>
          </a:p>
          <a:p>
            <a:pPr marL="0" indent="0">
              <a:buNone/>
            </a:pPr>
            <a:r>
              <a:rPr lang="ru-RU" dirty="0"/>
              <a:t>                                  </a:t>
            </a:r>
            <a:r>
              <a:rPr lang="ru-RU" dirty="0" smtClean="0"/>
              <a:t>Д.С.Лихачев</a:t>
            </a:r>
          </a:p>
          <a:p>
            <a:r>
              <a:rPr lang="ru-RU" dirty="0"/>
              <a:t>«Строек свободы человека — его совесть.»</a:t>
            </a:r>
          </a:p>
          <a:p>
            <a:pPr marL="0" indent="0">
              <a:buNone/>
            </a:pPr>
            <a:r>
              <a:rPr lang="ru-RU" dirty="0"/>
              <a:t>            </a:t>
            </a:r>
            <a:r>
              <a:rPr lang="ru-RU" dirty="0" smtClean="0"/>
              <a:t>                      Д.С</a:t>
            </a:r>
            <a:r>
              <a:rPr lang="ru-RU" dirty="0"/>
              <a:t>. Лихачев</a:t>
            </a:r>
          </a:p>
          <a:p>
            <a:pPr marL="0" indent="0">
              <a:buNone/>
            </a:pPr>
            <a:endParaRPr lang="ru-RU" dirty="0"/>
          </a:p>
          <a:p>
            <a:pPr marL="0" indent="0">
              <a:buNone/>
            </a:pPr>
            <a:endParaRPr lang="ru-RU" dirty="0"/>
          </a:p>
        </p:txBody>
      </p:sp>
    </p:spTree>
    <p:extLst>
      <p:ext uri="{BB962C8B-B14F-4D97-AF65-F5344CB8AC3E}">
        <p14:creationId xmlns:p14="http://schemas.microsoft.com/office/powerpoint/2010/main" val="13332994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6600" b="1" dirty="0" smtClean="0">
                <a:effectLst>
                  <a:outerShdw blurRad="38100" dist="38100" dir="2700000" algn="tl">
                    <a:srgbClr val="000000">
                      <a:alpha val="43137"/>
                    </a:srgbClr>
                  </a:outerShdw>
                </a:effectLst>
                <a:latin typeface="Calibri" panose="020F0502020204030204" pitchFamily="34" charset="0"/>
              </a:rPr>
              <a:t>             Вывод</a:t>
            </a:r>
            <a:endParaRPr lang="ru-RU" sz="6600" b="1" dirty="0">
              <a:effectLst>
                <a:outerShdw blurRad="38100" dist="38100" dir="2700000" algn="tl">
                  <a:srgbClr val="000000">
                    <a:alpha val="43137"/>
                  </a:srgbClr>
                </a:outerShdw>
              </a:effectLst>
              <a:latin typeface="Calibri" panose="020F0502020204030204" pitchFamily="34" charset="0"/>
            </a:endParaRPr>
          </a:p>
        </p:txBody>
      </p:sp>
      <p:sp>
        <p:nvSpPr>
          <p:cNvPr id="3" name="Объект 2"/>
          <p:cNvSpPr>
            <a:spLocks noGrp="1"/>
          </p:cNvSpPr>
          <p:nvPr>
            <p:ph idx="1"/>
          </p:nvPr>
        </p:nvSpPr>
        <p:spPr>
          <a:xfrm>
            <a:off x="836022" y="1410789"/>
            <a:ext cx="6703331" cy="4837617"/>
          </a:xfrm>
        </p:spPr>
        <p:txBody>
          <a:bodyPr>
            <a:noAutofit/>
          </a:bodyPr>
          <a:lstStyle/>
          <a:p>
            <a:pPr marL="0" indent="0">
              <a:buNone/>
            </a:pPr>
            <a:r>
              <a:rPr lang="ru-RU" sz="11500" b="1" dirty="0" smtClean="0">
                <a:effectLst>
                  <a:outerShdw blurRad="38100" dist="38100" dir="2700000" algn="tl">
                    <a:srgbClr val="000000">
                      <a:alpha val="43137"/>
                    </a:srgbClr>
                  </a:outerShdw>
                </a:effectLst>
                <a:latin typeface="Calibri" panose="020F0502020204030204" pitchFamily="34" charset="0"/>
              </a:rPr>
              <a:t>СВОБОДА     = СОВЕСТЬ</a:t>
            </a:r>
            <a:endParaRPr lang="ru-RU" sz="11500" b="1" dirty="0">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25769586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4700</TotalTime>
  <Words>680</Words>
  <Application>Microsoft Office PowerPoint</Application>
  <PresentationFormat>Экран (4:3)</PresentationFormat>
  <Paragraphs>56</Paragraphs>
  <Slides>14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14</vt:i4>
      </vt:variant>
    </vt:vector>
  </HeadingPairs>
  <TitlesOfParts>
    <vt:vector size="21" baseType="lpstr">
      <vt:lpstr>Arial</vt:lpstr>
      <vt:lpstr>Calibri</vt:lpstr>
      <vt:lpstr>Century Gothic</vt:lpstr>
      <vt:lpstr>Courier New</vt:lpstr>
      <vt:lpstr>Times New Roman</vt:lpstr>
      <vt:lpstr>Wingdings 3</vt:lpstr>
      <vt:lpstr>Ион</vt:lpstr>
      <vt:lpstr>          Д.С.Лихачев</vt:lpstr>
      <vt:lpstr>           КРОССЕНС</vt:lpstr>
      <vt:lpstr>Презентация PowerPoint</vt:lpstr>
      <vt:lpstr>                Тема урока:</vt:lpstr>
      <vt:lpstr>Средства массовой информации      (СМИ)   </vt:lpstr>
      <vt:lpstr>   Толковый словарь живого великорусского языка В.И.Даля</vt:lpstr>
      <vt:lpstr> Синонимы к слову СВОБОДА</vt:lpstr>
      <vt:lpstr>Антонимы  к слову СВОБОДА</vt:lpstr>
      <vt:lpstr>   Этимология слова СВОБОДА</vt:lpstr>
      <vt:lpstr>   Пословицы  о  СВОБОДЕ</vt:lpstr>
      <vt:lpstr>     Афоризмы  о  СВОБОДЕ</vt:lpstr>
      <vt:lpstr>Презентация PowerPoint</vt:lpstr>
      <vt:lpstr>Цитаты Д.С.Лихачева из статьи «Культура и совесть  о СВОБОДЕ</vt:lpstr>
      <vt:lpstr>             Вывод</vt:lpstr>
    </vt:vector>
  </TitlesOfParts>
  <Company>PJSC "New Engineering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Markasian, Pavel (KIEVH)</dc:creator>
  <cp:lastModifiedBy>Ученик</cp:lastModifiedBy>
  <cp:revision>100</cp:revision>
  <dcterms:created xsi:type="dcterms:W3CDTF">2016-11-18T14:12:19Z</dcterms:created>
  <dcterms:modified xsi:type="dcterms:W3CDTF">2023-04-07T14:37:38Z</dcterms:modified>
</cp:coreProperties>
</file>