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0"/>
  </p:notesMasterIdLst>
  <p:handoutMasterIdLst>
    <p:handoutMasterId r:id="rId11"/>
  </p:handoutMasterIdLst>
  <p:sldIdLst>
    <p:sldId id="337" r:id="rId2"/>
    <p:sldId id="371" r:id="rId3"/>
    <p:sldId id="330" r:id="rId4"/>
    <p:sldId id="421" r:id="rId5"/>
    <p:sldId id="462" r:id="rId6"/>
    <p:sldId id="464" r:id="rId7"/>
    <p:sldId id="463" r:id="rId8"/>
    <p:sldId id="42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4050" userDrawn="1">
          <p15:clr>
            <a:srgbClr val="A4A3A4"/>
          </p15:clr>
        </p15:guide>
        <p15:guide id="4" pos="384" userDrawn="1">
          <p15:clr>
            <a:srgbClr val="A4A3A4"/>
          </p15:clr>
        </p15:guide>
        <p15:guide id="5" pos="7311" userDrawn="1">
          <p15:clr>
            <a:srgbClr val="A4A3A4"/>
          </p15:clr>
        </p15:guide>
        <p15:guide id="6" orient="horz" pos="270" userDrawn="1">
          <p15:clr>
            <a:srgbClr val="A4A3A4"/>
          </p15:clr>
        </p15:guide>
        <p15:guide id="7" orient="horz" pos="572" userDrawn="1">
          <p15:clr>
            <a:srgbClr val="A4A3A4"/>
          </p15:clr>
        </p15:guide>
        <p15:guide id="8" pos="439" userDrawn="1">
          <p15:clr>
            <a:srgbClr val="A4A3A4"/>
          </p15:clr>
        </p15:guide>
        <p15:guide id="9" orient="horz" pos="9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876"/>
    <a:srgbClr val="0266A4"/>
    <a:srgbClr val="02A1E1"/>
    <a:srgbClr val="000066"/>
    <a:srgbClr val="0099CC"/>
    <a:srgbClr val="0066CC"/>
    <a:srgbClr val="6699FF"/>
    <a:srgbClr val="5B9BD5"/>
    <a:srgbClr val="ED6000"/>
    <a:srgbClr val="64BC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32" autoAdjust="0"/>
    <p:restoredTop sz="96404" autoAdjust="0"/>
  </p:normalViewPr>
  <p:slideViewPr>
    <p:cSldViewPr snapToGrid="0" showGuides="1">
      <p:cViewPr>
        <p:scale>
          <a:sx n="80" d="100"/>
          <a:sy n="80" d="100"/>
        </p:scale>
        <p:origin x="542" y="62"/>
      </p:cViewPr>
      <p:guideLst>
        <p:guide pos="3840"/>
        <p:guide orient="horz" pos="4050"/>
        <p:guide pos="384"/>
        <p:guide pos="7311"/>
        <p:guide orient="horz" pos="270"/>
        <p:guide orient="horz" pos="572"/>
        <p:guide pos="439"/>
        <p:guide orient="horz" pos="95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CC504-147A-4B6D-B4D5-F847B6FB9ABD}" type="datetimeFigureOut">
              <a:rPr lang="ru-RU" smtClean="0"/>
              <a:t>15.04.2023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E9AB6-9168-4309-A639-5E1EAE80E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353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1B4B7-E51D-4147-B677-627F0B0CC8A7}" type="datetimeFigureOut">
              <a:rPr lang="ru-RU" smtClean="0"/>
              <a:pPr/>
              <a:t>15.04.2023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D2360-B8FA-4AD3-BEEB-EDFB924A140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0739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50850" y="1241425"/>
            <a:ext cx="59563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A04CB-7D6A-4652-B478-D112F84C9ED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470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D2360-B8FA-4AD3-BEEB-EDFB924A140F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6376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D2360-B8FA-4AD3-BEEB-EDFB924A140F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373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22E-29EB-422B-8F5D-030D4CEF8F9A}" type="datetimeFigureOut">
              <a:rPr lang="ru-RU" smtClean="0"/>
              <a:pPr/>
              <a:t>15.04.2023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44B0-63B1-4296-89D9-5E6E5094D25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6814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22E-29EB-422B-8F5D-030D4CEF8F9A}" type="datetimeFigureOut">
              <a:rPr lang="ru-RU" smtClean="0"/>
              <a:pPr/>
              <a:t>15.04.2023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44B0-63B1-4296-89D9-5E6E5094D25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679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22E-29EB-422B-8F5D-030D4CEF8F9A}" type="datetimeFigureOut">
              <a:rPr lang="ru-RU" smtClean="0"/>
              <a:pPr/>
              <a:t>15.04.2023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44B0-63B1-4296-89D9-5E6E5094D25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007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22E-29EB-422B-8F5D-030D4CEF8F9A}" type="datetimeFigureOut">
              <a:rPr lang="ru-RU" smtClean="0"/>
              <a:pPr/>
              <a:t>15.04.2023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44B0-63B1-4296-89D9-5E6E5094D25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362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22E-29EB-422B-8F5D-030D4CEF8F9A}" type="datetimeFigureOut">
              <a:rPr lang="ru-RU" smtClean="0"/>
              <a:pPr/>
              <a:t>15.04.2023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44B0-63B1-4296-89D9-5E6E5094D25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297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22E-29EB-422B-8F5D-030D4CEF8F9A}" type="datetimeFigureOut">
              <a:rPr lang="ru-RU" smtClean="0"/>
              <a:pPr/>
              <a:t>15.04.2023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44B0-63B1-4296-89D9-5E6E5094D25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118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22E-29EB-422B-8F5D-030D4CEF8F9A}" type="datetimeFigureOut">
              <a:rPr lang="ru-RU" smtClean="0"/>
              <a:pPr/>
              <a:t>15.04.2023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44B0-63B1-4296-89D9-5E6E5094D25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0855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22E-29EB-422B-8F5D-030D4CEF8F9A}" type="datetimeFigureOut">
              <a:rPr lang="ru-RU" smtClean="0"/>
              <a:pPr/>
              <a:t>15.04.2023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44B0-63B1-4296-89D9-5E6E5094D25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3702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22E-29EB-422B-8F5D-030D4CEF8F9A}" type="datetimeFigureOut">
              <a:rPr lang="ru-RU" smtClean="0"/>
              <a:pPr/>
              <a:t>15.04.2023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44B0-63B1-4296-89D9-5E6E5094D25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876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22E-29EB-422B-8F5D-030D4CEF8F9A}" type="datetimeFigureOut">
              <a:rPr lang="ru-RU" smtClean="0"/>
              <a:pPr/>
              <a:t>15.04.2023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44B0-63B1-4296-89D9-5E6E5094D25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7694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22E-29EB-422B-8F5D-030D4CEF8F9A}" type="datetimeFigureOut">
              <a:rPr lang="ru-RU" smtClean="0"/>
              <a:pPr/>
              <a:t>15.04.2023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44B0-63B1-4296-89D9-5E6E5094D25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991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 and two 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747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BB22E-29EB-422B-8F5D-030D4CEF8F9A}" type="datetimeFigureOut">
              <a:rPr lang="ru-RU" smtClean="0"/>
              <a:pPr/>
              <a:t>15.04.2023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644B0-63B1-4296-89D9-5E6E5094D25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9441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479" r="13"/>
          <a:stretch/>
        </p:blipFill>
        <p:spPr>
          <a:xfrm>
            <a:off x="1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5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9800" y="2"/>
            <a:ext cx="7772400" cy="2204865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rgbClr val="002060"/>
                </a:solidFill>
              </a:rPr>
              <a:t/>
            </a:r>
            <a:br>
              <a:rPr lang="ru-RU" sz="4400" dirty="0">
                <a:solidFill>
                  <a:srgbClr val="002060"/>
                </a:solidFill>
              </a:rPr>
            </a:b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9898" y="1340770"/>
            <a:ext cx="216734" cy="385333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752899" y="5045568"/>
            <a:ext cx="5343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Голованов Владимир Владимирович,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победитель Международного фестиваля учителей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30" y="2"/>
            <a:ext cx="1404052" cy="6919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06" y="6287204"/>
            <a:ext cx="11006987" cy="46445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7" t="322" r="14023" b="-322"/>
          <a:stretch/>
        </p:blipFill>
        <p:spPr>
          <a:xfrm>
            <a:off x="6905625" y="157115"/>
            <a:ext cx="4972050" cy="4888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75841" y="460811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Шандренкова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Надежда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Германовна, 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дважды победитель Всероссийской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экспедиции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«Моя страна – моя Россия»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t="-634" r="19267"/>
          <a:stretch/>
        </p:blipFill>
        <p:spPr>
          <a:xfrm>
            <a:off x="145630" y="133350"/>
            <a:ext cx="6497060" cy="447674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/>
          <a:srcRect l="27668" t="69938" r="59021" b="22700"/>
          <a:stretch/>
        </p:blipFill>
        <p:spPr>
          <a:xfrm>
            <a:off x="3758064" y="3104970"/>
            <a:ext cx="2884626" cy="87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A451AFC9-A15D-40BF-A6EF-12CDB1DBD382}"/>
              </a:ext>
            </a:extLst>
          </p:cNvPr>
          <p:cNvSpPr/>
          <p:nvPr/>
        </p:nvSpPr>
        <p:spPr>
          <a:xfrm>
            <a:off x="1284817" y="206427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нравственности </a:t>
            </a:r>
            <a:endParaRPr lang="ru-RU" sz="3600" b="1" dirty="0" smtClean="0">
              <a:solidFill>
                <a:srgbClr val="25387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Дмитрия Сергеевича </a:t>
            </a:r>
            <a:r>
              <a:rPr lang="ru-RU" sz="3600" b="1" dirty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Лихачева </a:t>
            </a:r>
            <a:endParaRPr lang="ru-RU" sz="3600" b="1" dirty="0">
              <a:solidFill>
                <a:srgbClr val="25387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06" y="6183994"/>
            <a:ext cx="11006987" cy="46445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451AFC9-A15D-40BF-A6EF-12CDB1DBD382}"/>
              </a:ext>
            </a:extLst>
          </p:cNvPr>
          <p:cNvSpPr/>
          <p:nvPr/>
        </p:nvSpPr>
        <p:spPr>
          <a:xfrm>
            <a:off x="5133002" y="4222170"/>
            <a:ext cx="67550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Шандренкова</a:t>
            </a:r>
            <a:r>
              <a:rPr lang="ru-RU" sz="2400" dirty="0" smtClean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Надежда Германовна, </a:t>
            </a:r>
          </a:p>
          <a:p>
            <a:r>
              <a:rPr lang="ru-RU" sz="2400" dirty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русского языка и </a:t>
            </a:r>
            <a:r>
              <a:rPr lang="ru-RU" sz="2400" dirty="0" smtClean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литературы,</a:t>
            </a:r>
            <a:endParaRPr lang="ru-RU" sz="2400" dirty="0">
              <a:solidFill>
                <a:srgbClr val="25387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Голованов Владимир Владимирович, </a:t>
            </a:r>
          </a:p>
          <a:p>
            <a:r>
              <a:rPr lang="ru-RU" sz="2400" dirty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истории и обществознания,</a:t>
            </a:r>
          </a:p>
          <a:p>
            <a:r>
              <a:rPr lang="ru-RU" sz="2400" dirty="0" smtClean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400" dirty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«Многопрофильный лицей № 37» НМР РТ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050" y="267008"/>
            <a:ext cx="1963007" cy="189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3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/>
        </p:nvSpPr>
        <p:spPr bwMode="auto">
          <a:xfrm>
            <a:off x="5907050" y="2560443"/>
            <a:ext cx="6282483" cy="1533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6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Истоки нравственности</a:t>
            </a:r>
            <a:endParaRPr lang="ru-RU" sz="66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49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A451AFC9-A15D-40BF-A6EF-12CDB1DBD382}"/>
              </a:ext>
            </a:extLst>
          </p:cNvPr>
          <p:cNvSpPr/>
          <p:nvPr/>
        </p:nvSpPr>
        <p:spPr>
          <a:xfrm>
            <a:off x="1523999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нравственности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Дмитрия Сергеевича Лихачева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06" y="6183994"/>
            <a:ext cx="11006987" cy="4644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1717" t="34966" r="41842" b="20147"/>
          <a:stretch/>
        </p:blipFill>
        <p:spPr>
          <a:xfrm>
            <a:off x="127336" y="636598"/>
            <a:ext cx="4085161" cy="28305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" t="3288"/>
          <a:stretch/>
        </p:blipFill>
        <p:spPr>
          <a:xfrm>
            <a:off x="4288241" y="637386"/>
            <a:ext cx="7782349" cy="565942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7335" y="3911057"/>
            <a:ext cx="4085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Древние </a:t>
            </a:r>
            <a:r>
              <a:rPr lang="ru-RU" sz="2400" i="1" dirty="0" smtClean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летописи - это памятники </a:t>
            </a:r>
            <a:r>
              <a:rPr lang="ru-RU" sz="2400" i="1" dirty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литературы, </a:t>
            </a:r>
            <a:endParaRPr lang="ru-RU" sz="2400" i="1" dirty="0" smtClean="0">
              <a:solidFill>
                <a:srgbClr val="25387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i="1" dirty="0" smtClean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i="1" dirty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истории. </a:t>
            </a:r>
          </a:p>
        </p:txBody>
      </p:sp>
    </p:spTree>
    <p:extLst>
      <p:ext uri="{BB962C8B-B14F-4D97-AF65-F5344CB8AC3E}">
        <p14:creationId xmlns:p14="http://schemas.microsoft.com/office/powerpoint/2010/main" val="280611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988290"/>
              </p:ext>
            </p:extLst>
          </p:nvPr>
        </p:nvGraphicFramePr>
        <p:xfrm>
          <a:off x="240030" y="908526"/>
          <a:ext cx="11723370" cy="5596556"/>
        </p:xfrm>
        <a:graphic>
          <a:graphicData uri="http://schemas.openxmlformats.org/drawingml/2006/table">
            <a:tbl>
              <a:tblPr bandRow="1"/>
              <a:tblGrid>
                <a:gridCol w="8957305">
                  <a:extLst>
                    <a:ext uri="{9D8B030D-6E8A-4147-A177-3AD203B41FA5}">
                      <a16:colId xmlns:a16="http://schemas.microsoft.com/office/drawing/2014/main" val="1376016775"/>
                    </a:ext>
                  </a:extLst>
                </a:gridCol>
                <a:gridCol w="2766065">
                  <a:extLst>
                    <a:ext uri="{9D8B030D-6E8A-4147-A177-3AD203B41FA5}">
                      <a16:colId xmlns:a16="http://schemas.microsoft.com/office/drawing/2014/main" val="3515621940"/>
                    </a:ext>
                  </a:extLst>
                </a:gridCol>
              </a:tblGrid>
              <a:tr h="665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r>
                        <a:rPr lang="en-US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нет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337625"/>
                  </a:ext>
                </a:extLst>
              </a:tr>
              <a:tr h="918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Лихачевых пожертвовал крупную сумму на построение часовни Александра Свирского в Петербурге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2310816"/>
                  </a:ext>
                </a:extLst>
              </a:tr>
              <a:tr h="564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Д.С. Лихачев учился в гимназии Человеколюбивого общества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589682"/>
                  </a:ext>
                </a:extLst>
              </a:tr>
              <a:tr h="11268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Д.С. Лихачев поступил учиться в восемь лет, и сразу в старший приготовительный класс. 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558250"/>
                  </a:ext>
                </a:extLst>
              </a:tr>
              <a:tr h="665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Д.С. Лихачев был единственным ребенком в семье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96296"/>
                  </a:ext>
                </a:extLst>
              </a:tr>
              <a:tr h="13515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Д.С. Лихачев не хотел ходить в школу и по вечерам, становясь на колени, чтобы повторять вслед за матерью слова молитв, еще прибавлял от себя, утыкаясь в подушку: «Боженька, сделай так, чтоб я заболел».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966657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20844" y="139412"/>
            <a:ext cx="105058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Сергеевич Лихачев – педагог нравственности</a:t>
            </a:r>
          </a:p>
        </p:txBody>
      </p:sp>
    </p:spTree>
    <p:extLst>
      <p:ext uri="{BB962C8B-B14F-4D97-AF65-F5344CB8AC3E}">
        <p14:creationId xmlns:p14="http://schemas.microsoft.com/office/powerpoint/2010/main" val="70835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A451AFC9-A15D-40BF-A6EF-12CDB1DBD382}"/>
              </a:ext>
            </a:extLst>
          </p:cNvPr>
          <p:cNvSpPr/>
          <p:nvPr/>
        </p:nvSpPr>
        <p:spPr>
          <a:xfrm>
            <a:off x="1523999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нравственности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Дмитрия Сергеевича Лихачева </a:t>
            </a:r>
            <a:endParaRPr lang="ru-RU" sz="1400" b="1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06" y="6183994"/>
            <a:ext cx="11006987" cy="4644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0050" y="391856"/>
            <a:ext cx="116042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Понять Лихачева – означает понять лучшее, что есть в России, понять те крупицы хорошего и ценного, что есть в нас самих</a:t>
            </a:r>
            <a:r>
              <a:rPr lang="ru-RU" sz="2800" i="1" dirty="0" smtClean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algn="r"/>
            <a:r>
              <a:rPr lang="ru-RU" sz="2800" i="1" dirty="0" smtClean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А.С</a:t>
            </a:r>
            <a:r>
              <a:rPr lang="ru-RU" sz="2800" i="1" dirty="0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i="1" dirty="0" err="1">
                <a:solidFill>
                  <a:srgbClr val="2538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Запесоцкий</a:t>
            </a:r>
            <a:endParaRPr lang="ru-RU" sz="2800" dirty="0">
              <a:solidFill>
                <a:srgbClr val="25387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488" y="1593195"/>
            <a:ext cx="1759538" cy="28073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452" y="3492013"/>
            <a:ext cx="1799078" cy="273815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875" y="2004943"/>
            <a:ext cx="2214250" cy="221425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671" y="3499617"/>
            <a:ext cx="1769424" cy="277769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967" y="3317924"/>
            <a:ext cx="1729883" cy="284689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1" y="1593785"/>
            <a:ext cx="1769424" cy="278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7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665" t="23522" r="49792" b="14074"/>
          <a:stretch/>
        </p:blipFill>
        <p:spPr>
          <a:xfrm flipH="1">
            <a:off x="5238749" y="0"/>
            <a:ext cx="695325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" y="0"/>
            <a:ext cx="12186960" cy="68585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7700" y="624185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Если жить только для себя, то от прожитого не останется и следа. Если жить для других, то другие сберегут то, чему служил, чему отдавал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силы.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(Д.С. Лихачев)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47475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14647</TotalTime>
  <Words>244</Words>
  <Application>Microsoft Office PowerPoint</Application>
  <PresentationFormat>Широкоэкранный</PresentationFormat>
  <Paragraphs>37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User</cp:lastModifiedBy>
  <cp:revision>236</cp:revision>
  <dcterms:created xsi:type="dcterms:W3CDTF">2023-02-07T06:58:04Z</dcterms:created>
  <dcterms:modified xsi:type="dcterms:W3CDTF">2023-04-14T23:50:15Z</dcterms:modified>
</cp:coreProperties>
</file>