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75" r:id="rId11"/>
    <p:sldId id="276" r:id="rId12"/>
    <p:sldId id="277" r:id="rId13"/>
    <p:sldId id="278" r:id="rId14"/>
    <p:sldId id="264" r:id="rId15"/>
    <p:sldId id="26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9" r:id="rId24"/>
  </p:sldIdLst>
  <p:sldSz cx="9144000" cy="5143500" type="screen16x9"/>
  <p:notesSz cx="6858000" cy="9144000"/>
  <p:embeddedFontLst>
    <p:embeddedFont>
      <p:font typeface="Roboto Light" panose="02000000000000000000" pitchFamily="2" charset="0"/>
      <p:regular r:id="rId26"/>
      <p: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8A4D565-EE41-4F9A-9F40-97C0299B10BF}">
  <a:tblStyle styleId="{D8A4D565-EE41-4F9A-9F40-97C0299B10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966" y="-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59003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73a0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73a0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73a0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73a0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28dccc5fe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28dccc5fe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8dccc5fe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8dccc5fe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28dccc5fe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28dccc5fe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8dccc5fe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28dccc5fe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28dccc5fe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28dccc5fe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c6f73a04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c6f73a04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6f73a04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6f73a04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28dccc5fe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28dccc5fe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28dccc5fe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28dccc5fe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6f73a04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6f73a04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6f73a04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6f73a04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6f73a04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6f73a04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28dccc5fe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28dccc5fe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6f73a04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c6f73a04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rgbClr val="D9EAD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img_url=http://2.bp.blogspot.com/-AtxnRAue2_E/VDQZp-7m3iI/AAAAAAAAGUU/qSNCSf3PL7E/s1600/172_176_DIALOG-XXvek-3.jpg&amp;lr=11122&amp;p=1&amp;pos=15&amp;rpt=simage&amp;source=serp&amp;text=&#1076;%20&#1089;%20&#1083;&#1080;&#1093;&#1072;&#1095;&#1077;&#1074;%20&#1082;&#1072;&#1088;&#1090;&#1080;&#1085;&#1082;&#1080;" TargetMode="External"/><Relationship Id="rId2" Type="http://schemas.openxmlformats.org/officeDocument/2006/relationships/hyperlink" Target="https://yandex.ru/images/search?img_url=http://radiovera.ru/wp-content/uploads/2015/12/Dmitriy-Lihachev1.jpg&amp;lr=11122&amp;pos=14&amp;rpt=simage&amp;source=serp&amp;text=&#1076;%20&#1089;%20&#1083;&#1080;&#1093;&#1072;&#1095;&#1077;&#1074;%20&#1082;&#1072;&#1088;&#1090;&#1080;&#1085;&#1082;&#1080;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andex.ru/images/search?img_url=http://vfotoshope.ru/wp-content/uploads/2020/11/ayfon-iphone-telefon-kamera.jpg&amp;lr=11122&amp;p=3&amp;pos=26&amp;rpt=simage&amp;source=serp&amp;stype=image&amp;text=&#1082;&#1072;&#1088;&#1090;&#1080;&#1085;&#1082;&#1072;%20&#1090;&#1077;&#1083;&#1077;&#1092;&#1086;&#1085;%20&#1089;&#1085;&#1080;&#1084;&#1072;&#1077;&#1090;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138" y="365300"/>
            <a:ext cx="7993725" cy="441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163" y="228600"/>
            <a:ext cx="6543675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715650" y="609600"/>
            <a:ext cx="5428200" cy="390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 dirty="0">
                <a:solidFill>
                  <a:schemeClr val="dk2"/>
                </a:solidFill>
              </a:rPr>
              <a:t>   Дмитрий Сергеевич   Лихачёв </a:t>
            </a:r>
            <a:endParaRPr sz="3700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 dirty="0">
                <a:solidFill>
                  <a:schemeClr val="dk2"/>
                </a:solidFill>
              </a:rPr>
              <a:t>(</a:t>
            </a:r>
            <a:r>
              <a:rPr lang="ru" sz="3500" dirty="0">
                <a:solidFill>
                  <a:schemeClr val="dk2"/>
                </a:solidFill>
              </a:rPr>
              <a:t>28.11-1906 - 30.09.1999)</a:t>
            </a:r>
            <a:endParaRPr sz="3500" dirty="0">
              <a:solidFill>
                <a:schemeClr val="dk2"/>
              </a:solidFill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822" y="316089"/>
            <a:ext cx="3121712" cy="4504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715650" y="609600"/>
            <a:ext cx="5428200" cy="390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>
                <a:solidFill>
                  <a:schemeClr val="dk2"/>
                </a:solidFill>
              </a:rPr>
              <a:t>1941 год.  Кандидатская диссертация “Новгородские летописные своды XII века”.</a:t>
            </a:r>
            <a:endParaRPr sz="23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>
                <a:solidFill>
                  <a:schemeClr val="dk2"/>
                </a:solidFill>
              </a:rPr>
              <a:t>1947 год. Монография “Очерки по истории </a:t>
            </a:r>
            <a:r>
              <a:rPr lang="ru" sz="2300" dirty="0" smtClean="0">
                <a:solidFill>
                  <a:schemeClr val="dk2"/>
                </a:solidFill>
              </a:rPr>
              <a:t>литературных </a:t>
            </a:r>
            <a:r>
              <a:rPr lang="ru" sz="2300" dirty="0">
                <a:solidFill>
                  <a:schemeClr val="dk2"/>
                </a:solidFill>
              </a:rPr>
              <a:t>форм летописания XI-XVI веков”</a:t>
            </a:r>
            <a:endParaRPr sz="23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>
                <a:solidFill>
                  <a:schemeClr val="dk2"/>
                </a:solidFill>
              </a:rPr>
              <a:t>Переводчик “Слова о полку Игореве”, “Повести временных лет”, “Поучений Владимира Мономаха” и других текстов древнерусской литературы.</a:t>
            </a:r>
            <a:endParaRPr sz="2300" dirty="0">
              <a:solidFill>
                <a:schemeClr val="dk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90" y="338668"/>
            <a:ext cx="3314738" cy="4526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715650" y="609600"/>
            <a:ext cx="5259017" cy="390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dk2"/>
                </a:solidFill>
              </a:rPr>
              <a:t>“Он вводил нас в мир высокой русской культуры”.</a:t>
            </a:r>
            <a:endParaRPr sz="2800" dirty="0">
              <a:solidFill>
                <a:schemeClr val="dk2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dk2"/>
                </a:solidFill>
              </a:rPr>
              <a:t>Даниил Гранин, </a:t>
            </a:r>
            <a:r>
              <a:rPr lang="ru" sz="2800" dirty="0" smtClean="0">
                <a:solidFill>
                  <a:schemeClr val="dk2"/>
                </a:solidFill>
              </a:rPr>
              <a:t>советский и  </a:t>
            </a:r>
            <a:r>
              <a:rPr lang="ru" sz="2800" dirty="0">
                <a:solidFill>
                  <a:schemeClr val="dk2"/>
                </a:solidFill>
              </a:rPr>
              <a:t>русский </a:t>
            </a:r>
            <a:r>
              <a:rPr lang="ru" sz="2800" dirty="0" smtClean="0">
                <a:solidFill>
                  <a:schemeClr val="dk2"/>
                </a:solidFill>
              </a:rPr>
              <a:t>писатель, общественный деятель </a:t>
            </a:r>
            <a:endParaRPr sz="2800" dirty="0">
              <a:solidFill>
                <a:schemeClr val="dk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8" y="349957"/>
            <a:ext cx="3273778" cy="447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715650" y="609600"/>
            <a:ext cx="5428200" cy="390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dk2"/>
                </a:solidFill>
              </a:rPr>
              <a:t>…ценностями являются не только материальные памятники, но и добрые обычаи, представления о добром и красивом, традиции гостеприимства, приветливости. Ценностями является язык, накопленные литературные произведения. </a:t>
            </a:r>
            <a:endParaRPr sz="2800" dirty="0">
              <a:solidFill>
                <a:schemeClr val="dk2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chemeClr val="dk2"/>
                </a:solidFill>
              </a:rPr>
              <a:t>Д.С.Лихачёв.</a:t>
            </a:r>
            <a:endParaRPr sz="2700" dirty="0">
              <a:solidFill>
                <a:schemeClr val="dk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81" y="417689"/>
            <a:ext cx="3141149" cy="4289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163" y="228600"/>
            <a:ext cx="6543675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Тема урока</a:t>
            </a:r>
            <a:b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200" dirty="0" err="1" smtClean="0">
                <a:solidFill>
                  <a:schemeClr val="bg2">
                    <a:lumMod val="50000"/>
                  </a:schemeClr>
                </a:solidFill>
              </a:rPr>
              <a:t>Д.С.Лихачев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– ученый, публицист, общественный деятель, интеллигент. «Письма о добром и прекрасном»  - как диалог с молодежью.</a:t>
            </a:r>
          </a:p>
        </p:txBody>
      </p:sp>
    </p:spTree>
    <p:extLst>
      <p:ext uri="{BB962C8B-B14F-4D97-AF65-F5344CB8AC3E}">
        <p14:creationId xmlns:p14="http://schemas.microsoft.com/office/powerpoint/2010/main" val="144281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Письма о добром и прекрасном</a:t>
            </a: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46 писем - обращений к молодым читателям</a:t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0700" y="0"/>
            <a:ext cx="4833299" cy="5143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6088" y="261834"/>
            <a:ext cx="728436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первое. Большое в малом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второе. Молодость – вся жизнь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третье. Самое большое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четвёртое. Самая большая ценность – жизнь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пятое. В чём смысл жизни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шестое. Цель и самооценка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седьмое. Что объединяет людей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восьмое. Быть весёлым, но не смешным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девятое. Когда следует обижаться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десятое. Честь истинная и ложная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одиннадцатое. Про карьеризм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двенадцатое. Человек должен быть интеллигентен</a:t>
            </a:r>
            <a:endParaRPr lang="ru-RU" sz="20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0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6088" y="261834"/>
            <a:ext cx="672972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тринадцатое. О воспитанности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четырнадцатое. О дурных и хороших влияниях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пятнадцатое. Про зависть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шестнадцатое. О жадности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семнадцатое. Уметь спорить с достоинством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восемнадцатое. Искусство ошибаться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девятнадцатое. Как говорить?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двадцатое. Как выступать?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первое. Как писать?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второе. Любите читать!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третье. О личных библиотеках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четвёртое. Будем счастливыми</a:t>
            </a:r>
            <a:endParaRPr lang="ru-RU" sz="20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4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6088" y="261834"/>
            <a:ext cx="776526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пятое. По велению совести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шестое. Учитесь учиться!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седьмое.  Четвёртое измерение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восьмое. Быть вместе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двадцать девятое. Путешествуйте!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тридцатое. Нравственные вершины и отношение к ним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первое. Круг нравственной осёдлости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второе. Понимать искусство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третье. О человеческом в искусстве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четвёртое. О русской природе</a:t>
            </a:r>
            <a:endParaRPr lang="ru-RU" sz="20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8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6088" y="261834"/>
            <a:ext cx="832792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 тридцать пятое. О русской пейзажной живописи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шестое. Природа других стран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седьмое. Ансамбли памятников искусства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восьмое. Сады и парки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тридцать девятое. Природа России и Пушкин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сороковое. О памяти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первое. Память культуры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второе. Уметь заметить красоту наших городов и сёл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третье. Ещё о памятниках прошлого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четвёртое. Об искусстве слова и филологии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пятое. Космический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</a:rPr>
              <a:t>Э</a:t>
            </a:r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рмитаж</a:t>
            </a:r>
          </a:p>
          <a:p>
            <a:r>
              <a:rPr lang="ru-RU" sz="20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Письмо сорок шестое. Путями доброты</a:t>
            </a:r>
            <a:endParaRPr lang="ru-RU" sz="20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5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00000"/>
                </a:solidFill>
                <a:hlinkClick r:id="rId3" action="ppaction://hlinksldjump"/>
              </a:rPr>
              <a:t>Собери идеи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500" dirty="0"/>
              <a:t>Что, на ваш взгляд, Д.С.Лихачёв обсуждает  с юношеством?</a:t>
            </a:r>
            <a:endParaRPr sz="2500" dirty="0"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98587" y="4500154"/>
            <a:ext cx="645413" cy="612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Письмо 19 “Как говорить?”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500"/>
              <a:t>Запишите не менее 3 вопросов к тексту.</a:t>
            </a:r>
            <a:endParaRPr sz="2500"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9539" y="4298118"/>
            <a:ext cx="606490" cy="630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Образуй пару. Поделись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130625" y="1770750"/>
            <a:ext cx="8897100" cy="32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1.Почему письмо начинается с размышлений об одежде, о манере одеваться, о хорошем вкусе?</a:t>
            </a: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2.Почему грубость, по мнению Д.С.Лихачёва, признак слабости? Совпадает ли это с вашими представлениями и жизненными наблюдениями?</a:t>
            </a: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3.Чем вы объясните такое широкое распространение грубости в языке взрослых и ваших ровесников?</a:t>
            </a: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4.Почему грубость в языке оскорбительна прежде всего для того, кто бранится по поводу и без повода?</a:t>
            </a:r>
            <a:endParaRPr sz="2100" dirty="0"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857" y="4473385"/>
            <a:ext cx="503854" cy="57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Google Shape;141;p25"/>
          <p:cNvGraphicFramePr/>
          <p:nvPr/>
        </p:nvGraphicFramePr>
        <p:xfrm>
          <a:off x="110950" y="919475"/>
          <a:ext cx="8753775" cy="3108900"/>
        </p:xfrm>
        <a:graphic>
          <a:graphicData uri="http://schemas.openxmlformats.org/drawingml/2006/table">
            <a:tbl>
              <a:tblPr>
                <a:noFill/>
                <a:tableStyleId>{D8A4D565-EE41-4F9A-9F40-97C0299B10BF}</a:tableStyleId>
              </a:tblPr>
              <a:tblGrid>
                <a:gridCol w="2917925"/>
                <a:gridCol w="2917925"/>
                <a:gridCol w="2917925"/>
              </a:tblGrid>
              <a:tr h="1036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язык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нравственность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вкус человека</a:t>
                      </a:r>
                      <a:endParaRPr sz="2400"/>
                    </a:p>
                  </a:txBody>
                  <a:tcPr marL="91425" marR="91425" marT="91425" marB="91425"/>
                </a:tc>
              </a:tr>
              <a:tr h="1036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неряшливость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слабость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слово</a:t>
                      </a:r>
                      <a:endParaRPr sz="2400"/>
                    </a:p>
                  </a:txBody>
                  <a:tcPr marL="91425" marR="91425" marT="91425" marB="91425"/>
                </a:tc>
              </a:tr>
              <a:tr h="1036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невоспитанность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прозвище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/>
                        <a:t>поведение</a:t>
                      </a:r>
                      <a:endParaRPr sz="24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42" name="Google Shape;142;p25"/>
          <p:cNvSpPr txBox="1"/>
          <p:nvPr/>
        </p:nvSpPr>
        <p:spPr>
          <a:xfrm>
            <a:off x="111000" y="4028375"/>
            <a:ext cx="8753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Roboto"/>
                <a:ea typeface="Roboto"/>
                <a:cs typeface="Roboto"/>
                <a:sym typeface="Roboto"/>
              </a:rPr>
              <a:t>Пример.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Roboto"/>
                <a:ea typeface="Roboto"/>
                <a:cs typeface="Roboto"/>
                <a:sym typeface="Roboto"/>
              </a:rPr>
              <a:t>Грубость в языке показывает слабость человека - такое поведение отталкивает.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403950" y="242375"/>
            <a:ext cx="7755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latin typeface="Roboto"/>
                <a:ea typeface="Roboto"/>
                <a:cs typeface="Roboto"/>
                <a:sym typeface="Roboto"/>
              </a:rPr>
              <a:t>Приём “Крестики-нолики”</a:t>
            </a:r>
            <a:endParaRPr sz="3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 idx="4294967295"/>
          </p:nvPr>
        </p:nvSpPr>
        <p:spPr>
          <a:xfrm>
            <a:off x="773700" y="1420091"/>
            <a:ext cx="7596600" cy="7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cxnSp>
        <p:nvCxnSpPr>
          <p:cNvPr id="149" name="Google Shape;149;p26"/>
          <p:cNvCxnSpPr/>
          <p:nvPr/>
        </p:nvCxnSpPr>
        <p:spPr>
          <a:xfrm>
            <a:off x="4295550" y="2693400"/>
            <a:ext cx="552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26"/>
          <p:cNvSpPr txBox="1">
            <a:spLocks noGrp="1"/>
          </p:cNvSpPr>
          <p:nvPr>
            <p:ph type="body" idx="4294967295"/>
          </p:nvPr>
        </p:nvSpPr>
        <p:spPr>
          <a:xfrm>
            <a:off x="773700" y="2961650"/>
            <a:ext cx="7596600" cy="5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0350" y="91113"/>
            <a:ext cx="6081994" cy="4961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Напиши пост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900" dirty="0">
                <a:solidFill>
                  <a:schemeClr val="dk2"/>
                </a:solidFill>
              </a:rPr>
              <a:t>Представьте, что вы ведёте свой блог, где рассказываете о том, что было интересного в школе.  Каким будет ваш пост после нашего урока? </a:t>
            </a:r>
            <a:r>
              <a:rPr lang="ru" sz="1900" dirty="0" smtClean="0">
                <a:solidFill>
                  <a:schemeClr val="dk2"/>
                </a:solidFill>
              </a:rPr>
              <a:t>Запишите.</a:t>
            </a:r>
            <a:endParaRPr sz="1900" dirty="0">
              <a:solidFill>
                <a:schemeClr val="dk2"/>
              </a:solidFill>
            </a:endParaRPr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56" y="1881539"/>
            <a:ext cx="3749444" cy="3003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138" y="365300"/>
            <a:ext cx="7993725" cy="44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828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 smtClean="0">
                <a:solidFill>
                  <a:srgbClr val="000000"/>
                </a:solidFill>
              </a:rPr>
              <a:t>“Я буду счастлив, если читатель,… найдет в моих письмах хотя бы часть того, с чем он сможет согласиться” (Д.С.Лихачёв)</a:t>
            </a:r>
            <a:endParaRPr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/>
                </a:solidFill>
              </a:rPr>
              <a:t>Использованные ресурсы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778" y="846668"/>
            <a:ext cx="85118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Фото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Д.С.Лихачёва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.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://yandex.ru/images/search?img_url=http%3A%2F%2Fradiovera.ru%2Fwp-content%2Fuploads%2F2015%2F12%2FDmitriy-Lihachev1.jpg&amp;lr=11122&amp;pos=14&amp;rpt=simage&amp;source=serp&amp;text=</a:t>
            </a:r>
            <a:r>
              <a:rPr lang="ru-RU" dirty="0" smtClean="0">
                <a:hlinkClick r:id="rId2"/>
              </a:rPr>
              <a:t>д%20с%20лихачев%20картинки</a:t>
            </a:r>
            <a:endParaRPr lang="ru-RU" dirty="0" smtClean="0"/>
          </a:p>
          <a:p>
            <a:r>
              <a:rPr lang="ru-RU" dirty="0" smtClean="0"/>
              <a:t>2. Фото </a:t>
            </a:r>
            <a:r>
              <a:rPr lang="ru-RU" dirty="0" err="1" smtClean="0"/>
              <a:t>Д.С.Лихачёва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https://yandex.ru/images/search?img_url=http%3A%2F%2F2.bp.blogspot.com%2F-AtxnRAue2_E%2FVDQZp-7m3iI%2FAAAAAAAAGUU%2FqSNCSf3PL7E%2Fs1600%2F172_176_DIALOG-XXvek-3.jpg&amp;lr=11122&amp;p=1&amp;pos=15&amp;rpt=simage&amp;source=serp&amp;text=</a:t>
            </a:r>
            <a:r>
              <a:rPr lang="ru-RU" dirty="0" smtClean="0">
                <a:hlinkClick r:id="rId3"/>
              </a:rPr>
              <a:t>д%20с%20лихачев%20картинки</a:t>
            </a:r>
            <a:endParaRPr lang="ru-RU" dirty="0" smtClean="0"/>
          </a:p>
          <a:p>
            <a:r>
              <a:rPr lang="ru-RU" dirty="0" smtClean="0"/>
              <a:t>3. Фото телефона</a:t>
            </a:r>
          </a:p>
          <a:p>
            <a:r>
              <a:rPr lang="en-US" dirty="0">
                <a:hlinkClick r:id="rId4"/>
              </a:rPr>
              <a:t>https://yandex.ru/images/search?img_url=http%3A%2F%2Fvfotoshope.ru%2Fwp-content%2Fuploads%2F2020%2F11%2Fayfon-iphone-telefon-kamera.jpg&amp;lr=11122&amp;p=3&amp;pos=26&amp;rpt=simage&amp;source=serp&amp;stype=image&amp;text=</a:t>
            </a:r>
            <a:r>
              <a:rPr lang="ru-RU" dirty="0" smtClean="0">
                <a:hlinkClick r:id="rId4"/>
              </a:rPr>
              <a:t>картинка%20телефон%20снимает</a:t>
            </a:r>
            <a:endParaRPr lang="ru-RU" dirty="0" smtClean="0"/>
          </a:p>
          <a:p>
            <a:r>
              <a:rPr lang="ru-RU" dirty="0" smtClean="0"/>
              <a:t>4. Фото из личного архива. Болдино.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51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22489" y="3014134"/>
            <a:ext cx="82634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Презентация подготовлена </a:t>
            </a:r>
          </a:p>
          <a:p>
            <a:pPr algn="r"/>
            <a:r>
              <a:rPr lang="ru-RU" sz="1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учителем русского языка и литературы</a:t>
            </a:r>
          </a:p>
          <a:p>
            <a:pPr algn="r"/>
            <a:r>
              <a:rPr lang="ru-RU" sz="1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 Щукиной Е.С., </a:t>
            </a:r>
          </a:p>
          <a:p>
            <a:pPr algn="r"/>
            <a:r>
              <a:rPr lang="ru-RU" sz="1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МБОУ СОШ №3, город Бугульма,</a:t>
            </a:r>
          </a:p>
          <a:p>
            <a:pPr algn="r"/>
            <a:r>
              <a:rPr lang="ru-RU" sz="1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 Республика Татарстан</a:t>
            </a:r>
            <a:endParaRPr lang="ru-RU" sz="18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588897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675</Words>
  <Application>Microsoft Office PowerPoint</Application>
  <PresentationFormat>Экран (16:9)</PresentationFormat>
  <Paragraphs>95</Paragraphs>
  <Slides>23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Roboto Light</vt:lpstr>
      <vt:lpstr>Roboto</vt:lpstr>
      <vt:lpstr>Material</vt:lpstr>
      <vt:lpstr>Презентация PowerPoint</vt:lpstr>
      <vt:lpstr>Презентация PowerPoint</vt:lpstr>
      <vt:lpstr>   Дмитрий Сергеевич   Лихачёв  (28.11-1906 - 30.09.1999)</vt:lpstr>
      <vt:lpstr>1941 год.  Кандидатская диссертация “Новгородские летописные своды XII века”. 1947 год. Монография “Очерки по истории литературных форм летописания XI-XVI веков” Переводчик “Слова о полку Игореве”, “Повести временных лет”, “Поучений Владимира Мономаха” и других текстов древнерусской литературы.</vt:lpstr>
      <vt:lpstr>“Он вводил нас в мир высокой русской культуры”. Даниил Гранин, советский и  русский писатель, общественный деятель </vt:lpstr>
      <vt:lpstr>…ценностями являются не только материальные памятники, но и добрые обычаи, представления о добром и красивом, традиции гостеприимства, приветливости. Ценностями является язык, накопленные литературные произведения.  Д.С.Лихачёв.</vt:lpstr>
      <vt:lpstr>Презентация PowerPoint</vt:lpstr>
      <vt:lpstr>Тема урока  Д.С.Лихачев – ученый, публицист, общественный деятель, интеллигент. «Письма о добром и прекрасном»  - как диалог с молодежью.</vt:lpstr>
      <vt:lpstr>Письма о добром и прекрасном</vt:lpstr>
      <vt:lpstr>Презентация PowerPoint</vt:lpstr>
      <vt:lpstr>Презентация PowerPoint</vt:lpstr>
      <vt:lpstr>Презентация PowerPoint</vt:lpstr>
      <vt:lpstr>Презентация PowerPoint</vt:lpstr>
      <vt:lpstr>Собери идеи</vt:lpstr>
      <vt:lpstr>Письмо 19 “Как говорить?”</vt:lpstr>
      <vt:lpstr>Образуй пару. Поделись</vt:lpstr>
      <vt:lpstr>Презентация PowerPoint</vt:lpstr>
      <vt:lpstr>Презентация PowerPoint</vt:lpstr>
      <vt:lpstr>Напиши пост</vt:lpstr>
      <vt:lpstr>Презентация PowerPoint</vt:lpstr>
      <vt:lpstr>“Я буду счастлив, если читатель,… найдет в моих письмах хотя бы часть того, с чем он сможет согласиться” (Д.С.Лихачёв)</vt:lpstr>
      <vt:lpstr>Использованные ресурсы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9</cp:revision>
  <dcterms:modified xsi:type="dcterms:W3CDTF">2023-04-01T13:58:56Z</dcterms:modified>
</cp:coreProperties>
</file>