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notesSlides/notesSlide2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27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3.xml" ContentType="application/vnd.openxmlformats-officedocument.presentationml.notesSlide+xml"/>
  <Default Extension="png" ContentType="image/png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9"/>
  </p:notesMasterIdLst>
  <p:sldIdLst>
    <p:sldId id="256" r:id="rId2"/>
    <p:sldId id="259" r:id="rId3"/>
    <p:sldId id="260" r:id="rId4"/>
    <p:sldId id="261" r:id="rId5"/>
    <p:sldId id="262" r:id="rId6"/>
    <p:sldId id="264" r:id="rId7"/>
    <p:sldId id="263" r:id="rId8"/>
    <p:sldId id="265" r:id="rId9"/>
    <p:sldId id="267" r:id="rId10"/>
    <p:sldId id="266" r:id="rId11"/>
    <p:sldId id="257" r:id="rId12"/>
    <p:sldId id="258" r:id="rId13"/>
    <p:sldId id="268" r:id="rId14"/>
    <p:sldId id="269" r:id="rId15"/>
    <p:sldId id="272" r:id="rId16"/>
    <p:sldId id="270" r:id="rId17"/>
    <p:sldId id="271" r:id="rId18"/>
    <p:sldId id="273" r:id="rId19"/>
    <p:sldId id="280" r:id="rId20"/>
    <p:sldId id="281" r:id="rId21"/>
    <p:sldId id="274" r:id="rId22"/>
    <p:sldId id="275" r:id="rId23"/>
    <p:sldId id="276" r:id="rId24"/>
    <p:sldId id="277" r:id="rId25"/>
    <p:sldId id="278" r:id="rId26"/>
    <p:sldId id="279" r:id="rId27"/>
    <p:sldId id="282" r:id="rId28"/>
  </p:sldIdLst>
  <p:sldSz cx="9144000" cy="5143500" type="screen16x9"/>
  <p:notesSz cx="6858000" cy="9144000"/>
  <p:defaultTextStyle>
    <a:defPPr>
      <a:defRPr lang="en-US"/>
    </a:defPPr>
    <a:lvl1pPr marL="0" algn="l" defTabSz="914400" rtl="0" latinLnBrk="0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latinLnBrk="0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latinLnBrk="0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latinLnBrk="0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latinLnBrk="0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latinLnBrk="0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latinLnBrk="0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latinLnBrk="0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latinLnBrk="0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340" autoAdjust="0"/>
    <p:restoredTop sz="94660"/>
  </p:normalViewPr>
  <p:slideViewPr>
    <p:cSldViewPr>
      <p:cViewPr>
        <p:scale>
          <a:sx n="90" d="100"/>
          <a:sy n="90" d="100"/>
        </p:scale>
        <p:origin x="-96" y="-810"/>
      </p:cViewPr>
      <p:guideLst>
        <p:guide orient="horz" pos="162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4E29740-7A3C-4704-8BA4-FC695C8A5990}" type="datetimeFigureOut">
              <a:rPr lang="ru-RU" smtClean="0"/>
              <a:pPr/>
              <a:t>04.04.2023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23CE37D-0F94-4DB7-A709-925F2A12A7D4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23CE37D-0F94-4DB7-A709-925F2A12A7D4}" type="slidenum">
              <a:rPr lang="ru-RU" smtClean="0"/>
              <a:pPr/>
              <a:t>4</a:t>
            </a:fld>
            <a:endParaRPr lang="ru-RU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ru-RU" dirty="0" smtClean="0"/>
              <a:t>Ответ: 124.</a:t>
            </a:r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23CE37D-0F94-4DB7-A709-925F2A12A7D4}" type="slidenum">
              <a:rPr lang="ru-RU" smtClean="0"/>
              <a:pPr/>
              <a:t>5</a:t>
            </a:fld>
            <a:endParaRPr lang="ru-RU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ru-RU" dirty="0" smtClean="0"/>
              <a:t>145</a:t>
            </a:r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23CE37D-0F94-4DB7-A709-925F2A12A7D4}" type="slidenum">
              <a:rPr lang="ru-RU" smtClean="0"/>
              <a:pPr/>
              <a:t>6</a:t>
            </a:fld>
            <a:endParaRPr lang="ru-RU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ru-RU" dirty="0" smtClean="0"/>
              <a:t>11221.</a:t>
            </a:r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23CE37D-0F94-4DB7-A709-925F2A12A7D4}" type="slidenum">
              <a:rPr lang="ru-RU" smtClean="0"/>
              <a:pPr/>
              <a:t>7</a:t>
            </a:fld>
            <a:endParaRPr lang="ru-RU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23CE37D-0F94-4DB7-A709-925F2A12A7D4}" type="slidenum">
              <a:rPr lang="ru-RU" smtClean="0"/>
              <a:pPr/>
              <a:t>22</a:t>
            </a:fld>
            <a:endParaRPr lang="ru-RU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597819"/>
            <a:ext cx="7772400" cy="1102519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2914650"/>
            <a:ext cx="6400800" cy="131445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AF463A-BC7C-46EE-9F1E-7F377CCA4891}" type="datetimeFigureOut">
              <a:rPr lang="en-US" smtClean="0"/>
              <a:pPr/>
              <a:t>4/4/2023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AF463A-BC7C-46EE-9F1E-7F377CCA4891}" type="datetimeFigureOut">
              <a:rPr lang="en-US" smtClean="0"/>
              <a:pPr/>
              <a:t>4/4/2023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3305176"/>
            <a:ext cx="7772400" cy="1021556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180035"/>
            <a:ext cx="7772400" cy="1125140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AF463A-BC7C-46EE-9F1E-7F377CCA4891}" type="datetimeFigureOut">
              <a:rPr lang="en-US" smtClean="0"/>
              <a:pPr/>
              <a:t>4/4/2023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200151"/>
            <a:ext cx="4038600" cy="3394472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200151"/>
            <a:ext cx="4038600" cy="3394472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AF463A-BC7C-46EE-9F1E-7F377CCA4891}" type="datetimeFigureOut">
              <a:rPr lang="en-US" smtClean="0"/>
              <a:pPr/>
              <a:t>4/4/2023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151335"/>
            <a:ext cx="4040188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1631156"/>
            <a:ext cx="4040188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6" y="1151335"/>
            <a:ext cx="4041775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6" y="1631156"/>
            <a:ext cx="4041775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AF463A-BC7C-46EE-9F1E-7F377CCA4891}" type="datetimeFigureOut">
              <a:rPr lang="en-US" smtClean="0"/>
              <a:pPr/>
              <a:t>4/4/2023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AF463A-BC7C-46EE-9F1E-7F377CCA4891}" type="datetimeFigureOut">
              <a:rPr lang="en-US" smtClean="0"/>
              <a:pPr/>
              <a:t>4/4/2023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AF463A-BC7C-46EE-9F1E-7F377CCA4891}" type="datetimeFigureOut">
              <a:rPr lang="en-US" smtClean="0"/>
              <a:pPr/>
              <a:t>4/4/2023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1" y="204787"/>
            <a:ext cx="3008313" cy="8715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04788"/>
            <a:ext cx="5111750" cy="438983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1" y="1076326"/>
            <a:ext cx="3008313" cy="351829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AF463A-BC7C-46EE-9F1E-7F377CCA4891}" type="datetimeFigureOut">
              <a:rPr lang="en-US" smtClean="0"/>
              <a:pPr/>
              <a:t>4/4/2023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3600450"/>
            <a:ext cx="5486400" cy="425054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459581"/>
            <a:ext cx="5486400" cy="30861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4025503"/>
            <a:ext cx="5486400" cy="60364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AF463A-BC7C-46EE-9F1E-7F377CCA4891}" type="datetimeFigureOut">
              <a:rPr lang="en-US" smtClean="0"/>
              <a:pPr/>
              <a:t>4/4/2023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AF463A-BC7C-46EE-9F1E-7F377CCA4891}" type="datetimeFigureOut">
              <a:rPr lang="en-US" smtClean="0"/>
              <a:pPr/>
              <a:t>4/4/2023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05979"/>
            <a:ext cx="2057400" cy="4388644"/>
          </a:xfrm>
        </p:spPr>
        <p:txBody>
          <a:bodyPr vert="eaVert"/>
          <a:lstStyle/>
          <a:p>
            <a:r>
              <a:rPr lang="en-US" smtClean="0"/>
              <a:t>Click to add title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05979"/>
            <a:ext cx="6019800" cy="4388644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AF463A-BC7C-46EE-9F1E-7F377CCA4891}" type="datetimeFigureOut">
              <a:rPr lang="en-US" smtClean="0"/>
              <a:pPr/>
              <a:t>4/4/2023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05979"/>
            <a:ext cx="8229600" cy="85725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200151"/>
            <a:ext cx="8229600" cy="339447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4767263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EAF463A-BC7C-46EE-9F1E-7F377CCA4891}" type="datetimeFigureOut">
              <a:rPr lang="en-US" smtClean="0"/>
              <a:pPr/>
              <a:t>4/4/2023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4767263"/>
            <a:ext cx="2895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4767263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latinLnBrk="0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latinLnBrk="0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latinLnBrk="0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latinLnBrk="0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latinLnBrk="0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latinLnBrk="0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latinLnBrk="0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latinLnBrk="0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latinLnBrk="0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latinLnBrk="0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latinLnBrk="0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latinLnBrk="0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latinLnBrk="0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latinLnBrk="0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latinLnBrk="0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latinLnBrk="0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latinLnBrk="0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latinLnBrk="0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latinLnBrk="0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4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6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6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6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2.jpeg"/><Relationship Id="rId4" Type="http://schemas.openxmlformats.org/officeDocument/2006/relationships/image" Target="../media/image11.jpeg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ru-RU" dirty="0" smtClean="0"/>
              <a:t>Образование в жизни человека</a:t>
            </a:r>
            <a:endParaRPr lang="ru-RU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ru-RU" dirty="0" smtClean="0"/>
              <a:t>10 класс</a:t>
            </a:r>
            <a:endParaRPr lang="ru-RU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/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Образование – 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609600" y="1047750"/>
            <a:ext cx="8229600" cy="3394472"/>
          </a:xfrm>
        </p:spPr>
        <p:txBody>
          <a:bodyPr/>
          <a:lstStyle/>
          <a:p>
            <a:pPr indent="0">
              <a:spcBef>
                <a:spcPts val="0"/>
              </a:spcBef>
              <a:buNone/>
            </a:pPr>
            <a:r>
              <a:rPr kumimoji="1" lang="ru-RU" dirty="0" smtClean="0">
                <a:latin typeface="Times New Roman" pitchFamily="18" charset="0"/>
                <a:cs typeface="Times New Roman" pitchFamily="18" charset="0"/>
              </a:rPr>
              <a:t>целенаправленный процесс воспитания и обучения в интересах человека, общества, государства, сопровождающийся констатацией достижения гражданином (обучающимся) установленных государством образовательных уровней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/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Самообразование – 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609600" y="971550"/>
            <a:ext cx="8229600" cy="3394472"/>
          </a:xfrm>
        </p:spPr>
        <p:txBody>
          <a:bodyPr>
            <a:normAutofit fontScale="92500" lnSpcReduction="10000"/>
          </a:bodyPr>
          <a:lstStyle/>
          <a:p>
            <a:pPr indent="0">
              <a:spcBef>
                <a:spcPts val="0"/>
              </a:spcBef>
              <a:buNone/>
            </a:pPr>
            <a:r>
              <a:rPr kumimoji="1" lang="ru-RU" dirty="0" smtClean="0">
                <a:latin typeface="Times New Roman" pitchFamily="18" charset="0"/>
                <a:cs typeface="Times New Roman" pitchFamily="18" charset="0"/>
              </a:rPr>
              <a:t>форма индивидуальной деятельности человека, которая мотивирована его собственными и личностными интересами и потребностями и направлена на приобретение необходимого багажа знаний, навыков и умений и их усовершенствование, а также на развитие и усовершенствование им качеств своей личности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/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Воспитание – 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609600" y="1047750"/>
            <a:ext cx="8229600" cy="3394472"/>
          </a:xfrm>
        </p:spPr>
        <p:txBody>
          <a:bodyPr>
            <a:normAutofit/>
          </a:bodyPr>
          <a:lstStyle/>
          <a:p>
            <a:pPr indent="0">
              <a:spcBef>
                <a:spcPts val="0"/>
              </a:spcBef>
              <a:buNone/>
            </a:pPr>
            <a:r>
              <a:rPr kumimoji="1" lang="ru-RU" dirty="0" smtClean="0">
                <a:latin typeface="Times New Roman" pitchFamily="18" charset="0"/>
                <a:cs typeface="Times New Roman" pitchFamily="18" charset="0"/>
              </a:rPr>
              <a:t>целенаправленный сознательно организованный процесс по формированию определённых качеств личности и морально-нравственного облика.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05979"/>
            <a:ext cx="8229600" cy="689371"/>
          </a:xfrm>
        </p:spPr>
        <p:txBody>
          <a:bodyPr/>
          <a:lstStyle/>
          <a:p>
            <a:pPr algn="l"/>
            <a:r>
              <a:rPr lang="ru-RU" sz="3600" dirty="0" smtClean="0">
                <a:latin typeface="Times New Roman" pitchFamily="18" charset="0"/>
                <a:cs typeface="Times New Roman" pitchFamily="18" charset="0"/>
              </a:rPr>
              <a:t>Выберите верные суждения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152400" y="895350"/>
            <a:ext cx="8763000" cy="4038600"/>
          </a:xfrm>
        </p:spPr>
        <p:txBody>
          <a:bodyPr>
            <a:normAutofit fontScale="77500" lnSpcReduction="20000"/>
          </a:bodyPr>
          <a:lstStyle/>
          <a:p>
            <a:pPr>
              <a:buNone/>
            </a:pP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1)  Функция социализации является одной из основных для образовательных организаций.</a:t>
            </a:r>
          </a:p>
          <a:p>
            <a:pPr>
              <a:buNone/>
            </a:pP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2)  Система образования реализует определённый общественный заказ.</a:t>
            </a:r>
          </a:p>
          <a:p>
            <a:pPr>
              <a:buNone/>
            </a:pP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3)  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Гуманитаризация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образования проявляется в сокращении учебного времени на историческое образование.</a:t>
            </a:r>
          </a:p>
          <a:p>
            <a:pPr>
              <a:buNone/>
            </a:pP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4)  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Гуманизация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образования предполагает учёт индивидуальных особенностей школьников.</a:t>
            </a:r>
          </a:p>
          <a:p>
            <a:pPr>
              <a:buNone/>
            </a:pP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5)  Образование, в отличие от других форм духовной культуры, способно оказывать эмоциональное воздействие на человека.</a:t>
            </a:r>
          </a:p>
          <a:p>
            <a:pPr>
              <a:buNone/>
            </a:pP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mph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4000"/>
                                  </p:iterate>
                                  <p:childTnLst>
                                    <p:set>
                                      <p:cBhvr override="childStyle">
                                        <p:cTn id="6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style.textDecorationUnderline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8" presetClass="emph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4000"/>
                                  </p:iterate>
                                  <p:childTnLst>
                                    <p:set>
                                      <p:cBhvr override="childStyle">
                                        <p:cTn id="10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style.textDecorationUnderline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9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14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8" presetClass="emph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4000"/>
                                  </p:iterate>
                                  <p:childTnLst>
                                    <p:set>
                                      <p:cBhvr override="childStyl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style.textDecorationUnderline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9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23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sz="3600" dirty="0" smtClean="0">
                <a:latin typeface="Times New Roman" pitchFamily="18" charset="0"/>
                <a:cs typeface="Times New Roman" pitchFamily="18" charset="0"/>
              </a:rPr>
              <a:t>Выберите верные суждения об образовании 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152400" y="1047750"/>
            <a:ext cx="8839200" cy="4095750"/>
          </a:xfrm>
        </p:spPr>
        <p:txBody>
          <a:bodyPr>
            <a:normAutofit fontScale="85000" lnSpcReduction="20000"/>
          </a:bodyPr>
          <a:lstStyle/>
          <a:p>
            <a:pPr marL="514350" indent="-514350">
              <a:buNone/>
            </a:pP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1) Образование способствует развитию личности ребенка.</a:t>
            </a:r>
          </a:p>
          <a:p>
            <a:pPr marL="514350" indent="-514350">
              <a:buNone/>
            </a:pP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2) Принцип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гуманитаризации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образования предусматривает углубленное изучение в школе точных наук.</a:t>
            </a:r>
          </a:p>
          <a:p>
            <a:pPr marL="514350" indent="-514350">
              <a:buNone/>
            </a:pP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3) Современные достижения науки могут быть освоены человеком без среднего образования.</a:t>
            </a:r>
          </a:p>
          <a:p>
            <a:pPr marL="514350" indent="-514350">
              <a:buNone/>
            </a:pP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4) Институт образования выполняет функцию коммуникации между поколениями.</a:t>
            </a:r>
          </a:p>
          <a:p>
            <a:pPr marL="514350" indent="-514350">
              <a:buNone/>
            </a:pP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5) Отличительной чертой современного образования становится его непрерывность на протяжении всей жизни.</a:t>
            </a:r>
          </a:p>
          <a:p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mph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4000"/>
                                  </p:iterate>
                                  <p:childTnLst>
                                    <p:set>
                                      <p:cBhvr override="childStyle">
                                        <p:cTn id="6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style.textDecorationUnderline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9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10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9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15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8" presetClass="emph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4000"/>
                                  </p:iterate>
                                  <p:childTnLst>
                                    <p:set>
                                      <p:cBhvr override="childStyl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style.textDecorationUnderline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8" presetClass="emph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4000"/>
                                  </p:iterate>
                                  <p:childTnLst>
                                    <p:set>
                                      <p:cBhvr override="childStyle">
                                        <p:cTn id="24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style.textDecorationUnderline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title"/>
          </p:nvPr>
        </p:nvSpPr>
        <p:spPr>
          <a:xfrm>
            <a:off x="457200" y="205979"/>
            <a:ext cx="8229600" cy="536971"/>
          </a:xfrm>
        </p:spPr>
        <p:txBody>
          <a:bodyPr>
            <a:normAutofit fontScale="90000"/>
          </a:bodyPr>
          <a:lstStyle/>
          <a:p>
            <a:r>
              <a:rPr lang="ru-RU" sz="3600" dirty="0" smtClean="0">
                <a:latin typeface="Times New Roman" pitchFamily="18" charset="0"/>
                <a:cs typeface="Times New Roman" pitchFamily="18" charset="0"/>
              </a:rPr>
              <a:t>Установите соответствие 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5" name="Содержимое 4"/>
          <p:cNvSpPr>
            <a:spLocks noGrp="1"/>
          </p:cNvSpPr>
          <p:nvPr>
            <p:ph sz="half" idx="1"/>
          </p:nvPr>
        </p:nvSpPr>
        <p:spPr>
          <a:xfrm>
            <a:off x="228600" y="895350"/>
            <a:ext cx="5715000" cy="4248150"/>
          </a:xfrm>
        </p:spPr>
        <p:txBody>
          <a:bodyPr>
            <a:normAutofit fontScale="77500" lnSpcReduction="20000"/>
          </a:bodyPr>
          <a:lstStyle/>
          <a:p>
            <a:pPr algn="ctr">
              <a:buNone/>
            </a:pPr>
            <a:r>
              <a:rPr lang="ru-RU" sz="3100" dirty="0" smtClean="0">
                <a:latin typeface="Times New Roman" pitchFamily="18" charset="0"/>
                <a:cs typeface="Times New Roman" pitchFamily="18" charset="0"/>
              </a:rPr>
              <a:t>ХАРАКТЕРИСТИКИ</a:t>
            </a:r>
          </a:p>
          <a:p>
            <a:pPr>
              <a:buNone/>
            </a:pPr>
            <a:r>
              <a:rPr lang="ru-RU" sz="3100" dirty="0" smtClean="0">
                <a:latin typeface="Times New Roman" pitchFamily="18" charset="0"/>
                <a:cs typeface="Times New Roman" pitchFamily="18" charset="0"/>
              </a:rPr>
              <a:t>A)  формирование интеллектуального и нравственного потенциала общества и государства</a:t>
            </a:r>
          </a:p>
          <a:p>
            <a:pPr>
              <a:buNone/>
            </a:pPr>
            <a:r>
              <a:rPr lang="ru-RU" sz="3100" dirty="0" smtClean="0">
                <a:latin typeface="Times New Roman" pitchFamily="18" charset="0"/>
                <a:cs typeface="Times New Roman" pitchFamily="18" charset="0"/>
              </a:rPr>
              <a:t>Б)  воспроизводство профессиональных кадров</a:t>
            </a:r>
          </a:p>
          <a:p>
            <a:pPr>
              <a:buNone/>
            </a:pPr>
            <a:r>
              <a:rPr lang="ru-RU" sz="3100" dirty="0" smtClean="0">
                <a:latin typeface="Times New Roman" pitchFamily="18" charset="0"/>
                <a:cs typeface="Times New Roman" pitchFamily="18" charset="0"/>
              </a:rPr>
              <a:t>B)  развитие умений, способностей, интересов</a:t>
            </a:r>
          </a:p>
          <a:p>
            <a:pPr>
              <a:buNone/>
            </a:pPr>
            <a:r>
              <a:rPr lang="ru-RU" sz="3100" dirty="0" smtClean="0">
                <a:latin typeface="Times New Roman" pitchFamily="18" charset="0"/>
                <a:cs typeface="Times New Roman" pitchFamily="18" charset="0"/>
              </a:rPr>
              <a:t>Г)  освоение научных знаний, приобретение опыта и навыков</a:t>
            </a:r>
          </a:p>
          <a:p>
            <a:pPr>
              <a:buNone/>
            </a:pPr>
            <a:r>
              <a:rPr lang="ru-RU" sz="3100" dirty="0" smtClean="0">
                <a:latin typeface="Times New Roman" pitchFamily="18" charset="0"/>
                <a:cs typeface="Times New Roman" pitchFamily="18" charset="0"/>
              </a:rPr>
              <a:t>Д)  трансляция и распространение культуры в обществе</a:t>
            </a:r>
          </a:p>
          <a:p>
            <a:endParaRPr lang="ru-RU" dirty="0" smtClean="0"/>
          </a:p>
          <a:p>
            <a:endParaRPr lang="ru-RU" dirty="0"/>
          </a:p>
        </p:txBody>
      </p:sp>
      <p:sp>
        <p:nvSpPr>
          <p:cNvPr id="6" name="Содержимое 5"/>
          <p:cNvSpPr>
            <a:spLocks noGrp="1"/>
          </p:cNvSpPr>
          <p:nvPr>
            <p:ph sz="half" idx="2"/>
          </p:nvPr>
        </p:nvSpPr>
        <p:spPr>
          <a:xfrm>
            <a:off x="6019800" y="1047750"/>
            <a:ext cx="3124200" cy="3810000"/>
          </a:xfrm>
        </p:spPr>
        <p:txBody>
          <a:bodyPr>
            <a:normAutofit fontScale="77500" lnSpcReduction="20000"/>
          </a:bodyPr>
          <a:lstStyle/>
          <a:p>
            <a:pPr algn="ctr">
              <a:buNone/>
            </a:pPr>
            <a:r>
              <a:rPr lang="ru-RU" sz="3200" dirty="0" smtClean="0">
                <a:latin typeface="Times New Roman" pitchFamily="18" charset="0"/>
                <a:cs typeface="Times New Roman" pitchFamily="18" charset="0"/>
              </a:rPr>
              <a:t>ФУНКЦИИ ОБРАЗОВАНИЯ</a:t>
            </a:r>
          </a:p>
          <a:p>
            <a:pPr>
              <a:buNone/>
            </a:pPr>
            <a:r>
              <a:rPr lang="ru-RU" sz="3200" dirty="0" smtClean="0">
                <a:latin typeface="Times New Roman" pitchFamily="18" charset="0"/>
                <a:cs typeface="Times New Roman" pitchFamily="18" charset="0"/>
              </a:rPr>
              <a:t>1)  социальные</a:t>
            </a:r>
          </a:p>
          <a:p>
            <a:pPr>
              <a:buNone/>
            </a:pPr>
            <a:r>
              <a:rPr lang="ru-RU" sz="3200" dirty="0" smtClean="0">
                <a:latin typeface="Times New Roman" pitchFamily="18" charset="0"/>
                <a:cs typeface="Times New Roman" pitchFamily="18" charset="0"/>
              </a:rPr>
              <a:t>2)  личностные</a:t>
            </a:r>
            <a:endParaRPr lang="ru-RU" sz="3200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Заголовок 5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ru-RU" sz="3200" dirty="0" smtClean="0">
                <a:latin typeface="Times New Roman" pitchFamily="18" charset="0"/>
                <a:cs typeface="Times New Roman" pitchFamily="18" charset="0"/>
              </a:rPr>
              <a:t>Ранжирование значения обучения в школе </a:t>
            </a:r>
            <a:endParaRPr lang="ru-RU" sz="3200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4" name="Рисунок 3" descr="Рисунок1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6727"/>
            <a:ext cx="9144000" cy="5070046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3600" dirty="0" smtClean="0">
                <a:latin typeface="Times New Roman" pitchFamily="18" charset="0"/>
                <a:cs typeface="Times New Roman" pitchFamily="18" charset="0"/>
              </a:rPr>
              <a:t>Качества современного специалиста</a:t>
            </a:r>
            <a:endParaRPr lang="ru-RU" sz="3600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4" name="Рисунок 3" descr="Рисунок2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805" y="0"/>
            <a:ext cx="9112389" cy="51435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Рисунок 3" descr="Рисунок3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29460"/>
            <a:ext cx="9144000" cy="5084579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5" name="Содержимое 4" descr="Рисунок1.jpg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457200" y="0"/>
            <a:ext cx="7779828" cy="5143500"/>
          </a:xfr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953000" y="285750"/>
            <a:ext cx="4191000" cy="3581399"/>
          </a:xfrm>
        </p:spPr>
        <p:txBody>
          <a:bodyPr>
            <a:normAutofit fontScale="92500" lnSpcReduction="20000"/>
          </a:bodyPr>
          <a:lstStyle/>
          <a:p>
            <a:pPr>
              <a:buNone/>
            </a:pP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Дмитрий Сергеевич </a:t>
            </a: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родился 12.11.1906 года в Санкт-Петербурге в семье инженера-электрика</a:t>
            </a:r>
          </a:p>
          <a:p>
            <a:pPr>
              <a:buNone/>
            </a:pP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В 1928 году </a:t>
            </a:r>
            <a:r>
              <a:rPr lang="ru-RU" dirty="0" smtClean="0"/>
              <a:t>–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 окончил Ленинградский государственный университет.</a:t>
            </a:r>
          </a:p>
          <a:p>
            <a:pPr>
              <a:buNone/>
            </a:pP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5" name="Содержимое 2"/>
          <p:cNvSpPr txBox="1">
            <a:spLocks/>
          </p:cNvSpPr>
          <p:nvPr/>
        </p:nvSpPr>
        <p:spPr>
          <a:xfrm>
            <a:off x="381000" y="3714750"/>
            <a:ext cx="8763000" cy="16764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>
              <a:buNone/>
            </a:pP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8 февраля </a:t>
            </a:r>
            <a:r>
              <a:rPr lang="ru-RU" sz="2800" dirty="0" smtClean="0"/>
              <a:t>–</a:t>
            </a: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 арестован за участие в студенческом кружке «Космическая академия наук», осужден на 5 лет за контрреволюционную деятельность.</a:t>
            </a:r>
          </a:p>
        </p:txBody>
      </p:sp>
      <p:pic>
        <p:nvPicPr>
          <p:cNvPr id="6" name="Рисунок 5" descr="Рисунок1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8600" y="209550"/>
            <a:ext cx="4651248" cy="3523488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2"/>
          <a:srcRect l="21250" t="30273" r="17500" b="36914"/>
          <a:stretch>
            <a:fillRect/>
          </a:stretch>
        </p:blipFill>
        <p:spPr bwMode="auto">
          <a:xfrm>
            <a:off x="381000" y="209550"/>
            <a:ext cx="7086600" cy="303711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3349227"/>
            <a:ext cx="8686800" cy="1794273"/>
          </a:xfrm>
          <a:solidFill>
            <a:schemeClr val="bg1">
              <a:alpha val="72000"/>
            </a:schemeClr>
          </a:solidFill>
        </p:spPr>
        <p:txBody>
          <a:bodyPr>
            <a:normAutofit fontScale="85000" lnSpcReduction="10000"/>
          </a:bodyPr>
          <a:lstStyle/>
          <a:p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В Соловецком лагере особого назначения в Дмитрий Сергеевич написал свою первую научную работу «Картежные игры уголовников», опубликованную </a:t>
            </a:r>
          </a:p>
          <a:p>
            <a:pPr indent="0">
              <a:spcBef>
                <a:spcPts val="0"/>
              </a:spcBef>
              <a:buNone/>
            </a:pP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в 1930 году в журнале «Соловецкие острова» 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0" y="361950"/>
            <a:ext cx="6781800" cy="3810000"/>
          </a:xfrm>
          <a:solidFill>
            <a:schemeClr val="bg1">
              <a:alpha val="71000"/>
            </a:schemeClr>
          </a:solidFill>
        </p:spPr>
        <p:txBody>
          <a:bodyPr>
            <a:normAutofit/>
          </a:bodyPr>
          <a:lstStyle/>
          <a:p>
            <a:pPr indent="0">
              <a:buNone/>
            </a:pP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После освобождения в 1932 году работал литературным  редактором, </a:t>
            </a:r>
          </a:p>
          <a:p>
            <a:pPr indent="0">
              <a:spcBef>
                <a:spcPts val="0"/>
              </a:spcBef>
              <a:buNone/>
            </a:pP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учёным корректором </a:t>
            </a:r>
          </a:p>
          <a:p>
            <a:pPr indent="0">
              <a:spcBef>
                <a:spcPts val="0"/>
              </a:spcBef>
              <a:buNone/>
            </a:pP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и продолжал научные исследования.</a:t>
            </a:r>
          </a:p>
        </p:txBody>
      </p:sp>
      <p:pic>
        <p:nvPicPr>
          <p:cNvPr id="4" name="Рисунок 3" descr="Рисунок2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67200" y="1504950"/>
            <a:ext cx="4724400" cy="3419856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Содержимое 2"/>
          <p:cNvSpPr>
            <a:spLocks noGrp="1"/>
          </p:cNvSpPr>
          <p:nvPr>
            <p:ph idx="1"/>
          </p:nvPr>
        </p:nvSpPr>
        <p:spPr>
          <a:xfrm>
            <a:off x="381000" y="361950"/>
            <a:ext cx="5029200" cy="3394472"/>
          </a:xfrm>
        </p:spPr>
        <p:txBody>
          <a:bodyPr>
            <a:normAutofit lnSpcReduction="10000"/>
          </a:bodyPr>
          <a:lstStyle/>
          <a:p>
            <a:pPr indent="0">
              <a:spcBef>
                <a:spcPts val="0"/>
              </a:spcBef>
              <a:buNone/>
            </a:pP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Дмитрий Сергеевич Лихачёв - автор фундаментальных трудов, посвящённых истории русской литературы и русской культуры.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5" name="Рисунок 4" descr="Рисунок3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29041" y="92176"/>
            <a:ext cx="4065607" cy="4917974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228600" y="285750"/>
            <a:ext cx="8915400" cy="4857750"/>
          </a:xfrm>
        </p:spPr>
        <p:txBody>
          <a:bodyPr>
            <a:normAutofit fontScale="85000" lnSpcReduction="10000"/>
          </a:bodyPr>
          <a:lstStyle/>
          <a:p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Академик АН СССР (1970); член-корреспондент 1953). </a:t>
            </a:r>
          </a:p>
          <a:p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Герой Социалистического Труда (1986). </a:t>
            </a:r>
          </a:p>
          <a:p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Лауреат Государственной премии СССР (1969),</a:t>
            </a:r>
          </a:p>
          <a:p>
            <a:pPr indent="0">
              <a:spcBef>
                <a:spcPts val="0"/>
              </a:spcBef>
              <a:buNone/>
            </a:pP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 Сталинской премии второй степени (1952) и Государственных премий РФ (1993; 1999 — посмертно). </a:t>
            </a:r>
          </a:p>
          <a:p>
            <a:pPr indent="-457200">
              <a:spcBef>
                <a:spcPts val="0"/>
              </a:spcBef>
            </a:pP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Кавалер ордена Святого апостола Андрея Первозванного (1998). </a:t>
            </a:r>
          </a:p>
          <a:p>
            <a:pPr indent="-457200">
              <a:spcBef>
                <a:spcPts val="0"/>
              </a:spcBef>
            </a:pP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Член Союза писателей СССР с 1956 года. </a:t>
            </a:r>
          </a:p>
          <a:p>
            <a:pPr indent="-457200">
              <a:spcBef>
                <a:spcPts val="0"/>
              </a:spcBef>
            </a:pP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Член-корреспондент Британской академии (1976), </a:t>
            </a:r>
          </a:p>
          <a:p>
            <a:pPr indent="0">
              <a:spcBef>
                <a:spcPts val="0"/>
              </a:spcBef>
              <a:buNone/>
            </a:pP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иностранный член Американского философского общества (1992).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Рисунок 9" descr="Рисунок4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81000" y="1885950"/>
            <a:ext cx="1914144" cy="3066288"/>
          </a:xfrm>
          <a:prstGeom prst="rect">
            <a:avLst/>
          </a:prstGeom>
        </p:spPr>
      </p:pic>
      <p:pic>
        <p:nvPicPr>
          <p:cNvPr id="9" name="Рисунок 8" descr="Рисунок5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514600" y="1885950"/>
            <a:ext cx="1853184" cy="2968752"/>
          </a:xfrm>
          <a:prstGeom prst="rect">
            <a:avLst/>
          </a:prstGeom>
        </p:spPr>
      </p:pic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361950"/>
            <a:ext cx="8229600" cy="2209799"/>
          </a:xfrm>
          <a:solidFill>
            <a:schemeClr val="bg1">
              <a:alpha val="53000"/>
            </a:schemeClr>
          </a:solidFill>
        </p:spPr>
        <p:txBody>
          <a:bodyPr/>
          <a:lstStyle/>
          <a:p>
            <a:pPr>
              <a:buNone/>
            </a:pP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На протяжении всех лет своей деятельности являлся активным защитником культуры, </a:t>
            </a:r>
          </a:p>
          <a:p>
            <a:pPr indent="0">
              <a:spcBef>
                <a:spcPts val="0"/>
              </a:spcBef>
              <a:buNone/>
            </a:pP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пропагандистом нравственности и </a:t>
            </a:r>
          </a:p>
          <a:p>
            <a:pPr indent="0">
              <a:spcBef>
                <a:spcPts val="0"/>
              </a:spcBef>
              <a:buNone/>
            </a:pP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духовности.</a:t>
            </a:r>
          </a:p>
          <a:p>
            <a:endParaRPr lang="ru-RU" dirty="0"/>
          </a:p>
        </p:txBody>
      </p:sp>
      <p:pic>
        <p:nvPicPr>
          <p:cNvPr id="7" name="Рисунок 6" descr="Рисунок7.jp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858000" y="1885950"/>
            <a:ext cx="1993392" cy="3054096"/>
          </a:xfrm>
          <a:prstGeom prst="rect">
            <a:avLst/>
          </a:prstGeom>
        </p:spPr>
      </p:pic>
      <p:pic>
        <p:nvPicPr>
          <p:cNvPr id="8" name="Рисунок 7" descr="Рисунок6.jp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648200" y="1885950"/>
            <a:ext cx="1840992" cy="298704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5" name="Содержимое 4" descr="Рисунок2.jpg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656755" y="0"/>
            <a:ext cx="7711485" cy="5143500"/>
          </a:xfrm>
        </p:spPr>
      </p:pic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>
              <a:lnSpc>
                <a:spcPct val="85000"/>
              </a:lnSpc>
            </a:pPr>
            <a:r>
              <a:rPr lang="ru-RU" sz="3200" dirty="0" smtClean="0">
                <a:latin typeface="Times New Roman" pitchFamily="18" charset="0"/>
                <a:cs typeface="Times New Roman" pitchFamily="18" charset="0"/>
              </a:rPr>
              <a:t>Почему ко всем предметам школьной программы нужно относиться ответственно?</a:t>
            </a:r>
            <a:endParaRPr lang="ru-RU" sz="32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04800" y="1200150"/>
            <a:ext cx="8610600" cy="3943350"/>
          </a:xfrm>
        </p:spPr>
        <p:txBody>
          <a:bodyPr>
            <a:normAutofit/>
          </a:bodyPr>
          <a:lstStyle/>
          <a:p>
            <a:pPr marL="514350" indent="-514350">
              <a:lnSpc>
                <a:spcPct val="90000"/>
              </a:lnSpc>
              <a:spcBef>
                <a:spcPts val="300"/>
              </a:spcBef>
              <a:buNone/>
            </a:pP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1) Благодаря </a:t>
            </a:r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[</a:t>
            </a: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исторической</a:t>
            </a:r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]</a:t>
            </a: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 памяти мы можем предугадывать будущее</a:t>
            </a:r>
          </a:p>
          <a:p>
            <a:pPr marL="514350" indent="-514350">
              <a:lnSpc>
                <a:spcPct val="90000"/>
              </a:lnSpc>
              <a:spcBef>
                <a:spcPts val="300"/>
              </a:spcBef>
              <a:buNone/>
            </a:pP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2) Школа формирует научное мышление, которое позволяет быстро осваивать новые специальности</a:t>
            </a:r>
          </a:p>
          <a:p>
            <a:pPr marL="514350" indent="-514350">
              <a:lnSpc>
                <a:spcPct val="90000"/>
              </a:lnSpc>
              <a:spcBef>
                <a:spcPts val="300"/>
              </a:spcBef>
              <a:buNone/>
            </a:pP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3) Узкая специализация мешает обдуманной и ответственной смелости поступков и решений</a:t>
            </a:r>
          </a:p>
          <a:p>
            <a:pPr marL="514350" indent="-514350">
              <a:lnSpc>
                <a:spcPct val="90000"/>
              </a:lnSpc>
              <a:spcBef>
                <a:spcPts val="300"/>
              </a:spcBef>
              <a:buNone/>
            </a:pPr>
            <a:endParaRPr lang="ru-RU" sz="2800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>
              <a:lnSpc>
                <a:spcPct val="85000"/>
              </a:lnSpc>
            </a:pPr>
            <a:r>
              <a:rPr lang="ru-RU" sz="3200" dirty="0" smtClean="0">
                <a:latin typeface="Times New Roman" pitchFamily="18" charset="0"/>
                <a:cs typeface="Times New Roman" pitchFamily="18" charset="0"/>
              </a:rPr>
              <a:t>Почему ко всем предметам школьной программы нужно относиться ответственно?</a:t>
            </a:r>
            <a:endParaRPr lang="ru-RU" sz="32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04800" y="1200150"/>
            <a:ext cx="8610600" cy="3943350"/>
          </a:xfrm>
        </p:spPr>
        <p:txBody>
          <a:bodyPr>
            <a:normAutofit lnSpcReduction="10000"/>
          </a:bodyPr>
          <a:lstStyle/>
          <a:p>
            <a:pPr marL="514350" indent="-514350">
              <a:lnSpc>
                <a:spcPct val="90000"/>
              </a:lnSpc>
              <a:spcBef>
                <a:spcPts val="300"/>
              </a:spcBef>
              <a:buNone/>
            </a:pP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4) Попробуйте любить все предметы, они делают окружающий мир большим и интересным</a:t>
            </a:r>
          </a:p>
          <a:p>
            <a:pPr marL="514350" indent="-514350">
              <a:lnSpc>
                <a:spcPct val="90000"/>
              </a:lnSpc>
              <a:spcBef>
                <a:spcPts val="300"/>
              </a:spcBef>
              <a:buNone/>
            </a:pP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5) Если вам что-то не нравится в каком-либо предмете –  напрягитесь и постарайтесь найти в нём источник радости – </a:t>
            </a:r>
            <a:r>
              <a:rPr lang="ru-RU" sz="2800" dirty="0" err="1" smtClean="0">
                <a:latin typeface="Times New Roman" pitchFamily="18" charset="0"/>
                <a:cs typeface="Times New Roman" pitchFamily="18" charset="0"/>
              </a:rPr>
              <a:t>радости</a:t>
            </a: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 приобретения нового.</a:t>
            </a:r>
          </a:p>
          <a:p>
            <a:pPr marL="514350" indent="-514350">
              <a:lnSpc>
                <a:spcPct val="90000"/>
              </a:lnSpc>
              <a:spcBef>
                <a:spcPts val="300"/>
              </a:spcBef>
              <a:buNone/>
            </a:pP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6) Самая большая ценность народа – его язык, на котором он пишет, говорит, думает. Если вы хотите быть по-настоящему интеллигентным, образованным и культурным человеком, то обращайте внимание на свой язык</a:t>
            </a:r>
            <a:endParaRPr lang="ru-RU" sz="2800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 descr="3.jpg"/>
          <p:cNvPicPr/>
          <p:nvPr/>
        </p:nvPicPr>
        <p:blipFill>
          <a:blip r:embed="rId2"/>
          <a:stretch>
            <a:fillRect/>
          </a:stretch>
        </p:blipFill>
        <p:spPr>
          <a:xfrm>
            <a:off x="304800" y="361950"/>
            <a:ext cx="5867400" cy="4495800"/>
          </a:xfrm>
          <a:prstGeom prst="rect">
            <a:avLst/>
          </a:prstGeom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-228600" y="0"/>
            <a:ext cx="7162800" cy="1219200"/>
          </a:xfrm>
        </p:spPr>
        <p:txBody>
          <a:bodyPr>
            <a:normAutofit/>
          </a:bodyPr>
          <a:lstStyle/>
          <a:p>
            <a:r>
              <a:rPr lang="ru-RU" sz="40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Учитесь </a:t>
            </a:r>
            <a:r>
              <a:rPr lang="ru-RU" sz="4000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любить </a:t>
            </a:r>
            <a:r>
              <a:rPr lang="ru-RU" sz="40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учиться</a:t>
            </a:r>
            <a:r>
              <a:rPr lang="ru-RU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!</a:t>
            </a:r>
            <a:endParaRPr lang="ru-RU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5943600" y="2724150"/>
            <a:ext cx="3200400" cy="2209800"/>
          </a:xfrm>
        </p:spPr>
        <p:txBody>
          <a:bodyPr>
            <a:normAutofit/>
          </a:bodyPr>
          <a:lstStyle/>
          <a:p>
            <a:pPr algn="ctr">
              <a:buNone/>
            </a:pPr>
            <a:r>
              <a:rPr lang="ru-RU" i="1" dirty="0" smtClean="0">
                <a:latin typeface="Times New Roman" pitchFamily="18" charset="0"/>
                <a:cs typeface="Times New Roman" pitchFamily="18" charset="0"/>
              </a:rPr>
              <a:t>П. Решетников Опять двойка.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 descr="5.jpg"/>
          <p:cNvPicPr/>
          <p:nvPr/>
        </p:nvPicPr>
        <p:blipFill>
          <a:blip r:embed="rId3"/>
          <a:stretch>
            <a:fillRect/>
          </a:stretch>
        </p:blipFill>
        <p:spPr>
          <a:xfrm>
            <a:off x="304800" y="209550"/>
            <a:ext cx="7162800" cy="4648200"/>
          </a:xfrm>
          <a:prstGeom prst="rect">
            <a:avLst/>
          </a:prstGeom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04800" y="0"/>
            <a:ext cx="7162800" cy="1219200"/>
          </a:xfrm>
          <a:solidFill>
            <a:schemeClr val="bg1">
              <a:alpha val="38000"/>
            </a:schemeClr>
          </a:solidFill>
        </p:spPr>
        <p:txBody>
          <a:bodyPr>
            <a:normAutofit fontScale="90000"/>
          </a:bodyPr>
          <a:lstStyle/>
          <a:p>
            <a:pPr>
              <a:lnSpc>
                <a:spcPct val="80000"/>
              </a:lnSpc>
            </a:pPr>
            <a:r>
              <a:rPr lang="ru-RU" sz="4000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Нет несчастнее человека ленивого, вечно избегающего труда, усилий...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6324600" y="4019550"/>
            <a:ext cx="2819400" cy="914400"/>
          </a:xfrm>
          <a:solidFill>
            <a:schemeClr val="bg1">
              <a:alpha val="65000"/>
            </a:schemeClr>
          </a:solidFill>
        </p:spPr>
        <p:txBody>
          <a:bodyPr>
            <a:normAutofit/>
          </a:bodyPr>
          <a:lstStyle/>
          <a:p>
            <a:pPr algn="ctr">
              <a:lnSpc>
                <a:spcPct val="80000"/>
              </a:lnSpc>
              <a:spcBef>
                <a:spcPts val="0"/>
              </a:spcBef>
              <a:buNone/>
            </a:pPr>
            <a:r>
              <a:rPr lang="ru-RU" i="1" dirty="0" smtClean="0">
                <a:latin typeface="Times New Roman" pitchFamily="18" charset="0"/>
                <a:cs typeface="Times New Roman" pitchFamily="18" charset="0"/>
              </a:rPr>
              <a:t>В. А. Цветков. </a:t>
            </a:r>
            <a:r>
              <a:rPr lang="ru-RU" i="1" dirty="0" smtClean="0">
                <a:latin typeface="Times New Roman" pitchFamily="18" charset="0"/>
                <a:cs typeface="Times New Roman" pitchFamily="18" charset="0"/>
              </a:rPr>
              <a:t>"</a:t>
            </a:r>
            <a:r>
              <a:rPr lang="ru-RU" i="1" dirty="0" smtClean="0">
                <a:latin typeface="Times New Roman" pitchFamily="18" charset="0"/>
                <a:cs typeface="Times New Roman" pitchFamily="18" charset="0"/>
              </a:rPr>
              <a:t>Не решила</a:t>
            </a:r>
            <a:r>
              <a:rPr lang="ru-RU" i="1" dirty="0" smtClean="0">
                <a:latin typeface="Times New Roman" pitchFamily="18" charset="0"/>
                <a:cs typeface="Times New Roman" pitchFamily="18" charset="0"/>
              </a:rPr>
              <a:t>"</a:t>
            </a:r>
            <a:endParaRPr lang="ru-RU" i="1" dirty="0" smtClean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 descr="6.jpg"/>
          <p:cNvPicPr/>
          <p:nvPr/>
        </p:nvPicPr>
        <p:blipFill>
          <a:blip r:embed="rId2"/>
          <a:stretch>
            <a:fillRect/>
          </a:stretch>
        </p:blipFill>
        <p:spPr>
          <a:xfrm>
            <a:off x="304800" y="285750"/>
            <a:ext cx="6781800" cy="4648200"/>
          </a:xfrm>
          <a:prstGeom prst="rect">
            <a:avLst/>
          </a:prstGeom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81000" y="2952750"/>
            <a:ext cx="5181600" cy="1828800"/>
          </a:xfrm>
          <a:solidFill>
            <a:schemeClr val="accent1">
              <a:lumMod val="50000"/>
              <a:alpha val="27000"/>
            </a:schemeClr>
          </a:solidFill>
        </p:spPr>
        <p:txBody>
          <a:bodyPr>
            <a:normAutofit/>
          </a:bodyPr>
          <a:lstStyle/>
          <a:p>
            <a:pPr>
              <a:lnSpc>
                <a:spcPct val="80000"/>
              </a:lnSpc>
            </a:pPr>
            <a:r>
              <a:rPr lang="ru-RU" sz="40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Университет …учит всегда многомерности жизни и творчества</a:t>
            </a:r>
            <a:endParaRPr lang="ru-RU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5943600" y="285750"/>
            <a:ext cx="3200400" cy="914400"/>
          </a:xfrm>
          <a:solidFill>
            <a:schemeClr val="bg1">
              <a:alpha val="59000"/>
            </a:schemeClr>
          </a:solidFill>
        </p:spPr>
        <p:txBody>
          <a:bodyPr>
            <a:normAutofit/>
          </a:bodyPr>
          <a:lstStyle/>
          <a:p>
            <a:pPr algn="ctr">
              <a:lnSpc>
                <a:spcPct val="80000"/>
              </a:lnSpc>
              <a:buNone/>
            </a:pPr>
            <a:r>
              <a:rPr lang="ru-RU" i="1" dirty="0" smtClean="0">
                <a:latin typeface="Times New Roman" pitchFamily="18" charset="0"/>
                <a:cs typeface="Times New Roman" pitchFamily="18" charset="0"/>
              </a:rPr>
              <a:t>Г. А. Смирнова Теоретики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Рисунок 5" descr="2.jpg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228600" y="209550"/>
            <a:ext cx="6553200" cy="4724400"/>
          </a:xfrm>
          <a:prstGeom prst="rect">
            <a:avLst/>
          </a:prstGeom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04800" y="209550"/>
            <a:ext cx="6248400" cy="1219200"/>
          </a:xfrm>
          <a:solidFill>
            <a:schemeClr val="bg1">
              <a:alpha val="38000"/>
            </a:schemeClr>
          </a:solidFill>
        </p:spPr>
        <p:txBody>
          <a:bodyPr>
            <a:normAutofit/>
          </a:bodyPr>
          <a:lstStyle/>
          <a:p>
            <a:pPr>
              <a:lnSpc>
                <a:spcPct val="80000"/>
              </a:lnSpc>
            </a:pPr>
            <a:r>
              <a:rPr lang="ru-RU" sz="4000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Умейте читать с интересом и не торопясь.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6324600" y="4019550"/>
            <a:ext cx="2819400" cy="914400"/>
          </a:xfrm>
          <a:solidFill>
            <a:schemeClr val="bg1">
              <a:alpha val="65000"/>
            </a:schemeClr>
          </a:solidFill>
        </p:spPr>
        <p:txBody>
          <a:bodyPr>
            <a:normAutofit/>
          </a:bodyPr>
          <a:lstStyle/>
          <a:p>
            <a:pPr algn="ctr">
              <a:lnSpc>
                <a:spcPct val="80000"/>
              </a:lnSpc>
              <a:spcBef>
                <a:spcPts val="0"/>
              </a:spcBef>
              <a:buNone/>
            </a:pPr>
            <a:r>
              <a:rPr lang="ru-RU" i="1" dirty="0" smtClean="0">
                <a:latin typeface="Times New Roman" pitchFamily="18" charset="0"/>
                <a:cs typeface="Times New Roman" pitchFamily="18" charset="0"/>
              </a:rPr>
              <a:t>А. Дейнека </a:t>
            </a:r>
          </a:p>
          <a:p>
            <a:pPr algn="ctr">
              <a:lnSpc>
                <a:spcPct val="80000"/>
              </a:lnSpc>
              <a:spcBef>
                <a:spcPts val="0"/>
              </a:spcBef>
              <a:buNone/>
            </a:pPr>
            <a:r>
              <a:rPr lang="ru-RU" i="1" dirty="0" smtClean="0">
                <a:latin typeface="Times New Roman" pitchFamily="18" charset="0"/>
                <a:cs typeface="Times New Roman" pitchFamily="18" charset="0"/>
              </a:rPr>
              <a:t>На учёбе.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724400" y="3790950"/>
            <a:ext cx="3581400" cy="990600"/>
          </a:xfrm>
          <a:solidFill>
            <a:schemeClr val="bg1">
              <a:alpha val="65000"/>
            </a:schemeClr>
          </a:solidFill>
        </p:spPr>
        <p:txBody>
          <a:bodyPr>
            <a:normAutofit/>
          </a:bodyPr>
          <a:lstStyle/>
          <a:p>
            <a:pPr algn="ctr">
              <a:lnSpc>
                <a:spcPct val="80000"/>
              </a:lnSpc>
              <a:spcBef>
                <a:spcPts val="0"/>
              </a:spcBef>
              <a:buNone/>
            </a:pPr>
            <a:r>
              <a:rPr lang="ru-RU" i="1" dirty="0" smtClean="0">
                <a:latin typeface="Times New Roman" pitchFamily="18" charset="0"/>
                <a:cs typeface="Times New Roman" pitchFamily="18" charset="0"/>
              </a:rPr>
              <a:t>Богданов-Бельский Сельская школа</a:t>
            </a:r>
          </a:p>
        </p:txBody>
      </p:sp>
      <p:pic>
        <p:nvPicPr>
          <p:cNvPr id="6" name="Рисунок 5" descr="4.jpg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609600" y="285750"/>
            <a:ext cx="3974059" cy="4648200"/>
          </a:xfrm>
          <a:prstGeom prst="rect">
            <a:avLst/>
          </a:prstGeom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09600" y="285750"/>
            <a:ext cx="7162800" cy="1295400"/>
          </a:xfrm>
          <a:solidFill>
            <a:schemeClr val="bg1">
              <a:alpha val="54000"/>
            </a:schemeClr>
          </a:solidFill>
        </p:spPr>
        <p:txBody>
          <a:bodyPr>
            <a:normAutofit/>
          </a:bodyPr>
          <a:lstStyle/>
          <a:p>
            <a:pPr>
              <a:lnSpc>
                <a:spcPct val="80000"/>
              </a:lnSpc>
            </a:pPr>
            <a:r>
              <a:rPr lang="ru-RU" sz="4000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Кто много говорит, тому не остается времени подумать.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6324600" y="209550"/>
            <a:ext cx="2819400" cy="1371600"/>
          </a:xfrm>
          <a:solidFill>
            <a:schemeClr val="bg1">
              <a:alpha val="65000"/>
            </a:schemeClr>
          </a:solidFill>
        </p:spPr>
        <p:txBody>
          <a:bodyPr>
            <a:normAutofit/>
          </a:bodyPr>
          <a:lstStyle/>
          <a:p>
            <a:pPr algn="ctr">
              <a:lnSpc>
                <a:spcPct val="80000"/>
              </a:lnSpc>
              <a:spcBef>
                <a:spcPts val="0"/>
              </a:spcBef>
              <a:buNone/>
            </a:pPr>
            <a:r>
              <a:rPr lang="ru-RU" i="1" dirty="0" smtClean="0">
                <a:latin typeface="Times New Roman" pitchFamily="18" charset="0"/>
                <a:cs typeface="Times New Roman" pitchFamily="18" charset="0"/>
              </a:rPr>
              <a:t>Ю. Е. </a:t>
            </a:r>
            <a:r>
              <a:rPr lang="ru-RU" i="1" dirty="0" err="1" smtClean="0">
                <a:latin typeface="Times New Roman" pitchFamily="18" charset="0"/>
                <a:cs typeface="Times New Roman" pitchFamily="18" charset="0"/>
              </a:rPr>
              <a:t>Баликов</a:t>
            </a:r>
            <a:r>
              <a:rPr lang="ru-RU" i="1" dirty="0" smtClean="0">
                <a:latin typeface="Times New Roman" pitchFamily="18" charset="0"/>
                <a:cs typeface="Times New Roman" pitchFamily="18" charset="0"/>
              </a:rPr>
              <a:t> Заочник</a:t>
            </a:r>
          </a:p>
        </p:txBody>
      </p:sp>
      <p:pic>
        <p:nvPicPr>
          <p:cNvPr id="6" name="Рисунок 5" descr="7.jpg"/>
          <p:cNvPicPr/>
          <p:nvPr/>
        </p:nvPicPr>
        <p:blipFill>
          <a:blip r:embed="rId2"/>
          <a:stretch>
            <a:fillRect/>
          </a:stretch>
        </p:blipFill>
        <p:spPr>
          <a:xfrm>
            <a:off x="228600" y="209550"/>
            <a:ext cx="5982445" cy="4724400"/>
          </a:xfrm>
          <a:prstGeom prst="rect">
            <a:avLst/>
          </a:prstGeom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28600" y="2876550"/>
            <a:ext cx="8915400" cy="2038350"/>
          </a:xfrm>
          <a:solidFill>
            <a:schemeClr val="bg1">
              <a:alpha val="62000"/>
            </a:schemeClr>
          </a:solidFill>
        </p:spPr>
        <p:txBody>
          <a:bodyPr>
            <a:normAutofit fontScale="90000"/>
          </a:bodyPr>
          <a:lstStyle/>
          <a:p>
            <a:pPr>
              <a:lnSpc>
                <a:spcPct val="80000"/>
              </a:lnSpc>
            </a:pPr>
            <a:r>
              <a:rPr lang="ru-RU" sz="4000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Владение научным мышлением на современном уровне позволяет быстро осваивать ту или иную только что возникшую специальность.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 descr="Рисунок3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rnd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  <a:ln w="38100" cap="rnd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100000" t="-60000" r="100000" b="20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100000" t="100000" r="100000" b="10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913</TotalTime>
  <Words>481</Words>
  <PresentationFormat>Экран (16:9)</PresentationFormat>
  <Paragraphs>81</Paragraphs>
  <Slides>27</Slides>
  <Notes>5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27</vt:i4>
      </vt:variant>
    </vt:vector>
  </HeadingPairs>
  <TitlesOfParts>
    <vt:vector size="28" baseType="lpstr">
      <vt:lpstr>Office Theme</vt:lpstr>
      <vt:lpstr>Образование в жизни человека</vt:lpstr>
      <vt:lpstr>Образование – </vt:lpstr>
      <vt:lpstr>Самообразование – </vt:lpstr>
      <vt:lpstr>Воспитание – </vt:lpstr>
      <vt:lpstr>Выберите верные суждения</vt:lpstr>
      <vt:lpstr>Выберите верные суждения об образовании </vt:lpstr>
      <vt:lpstr>Установите соответствие </vt:lpstr>
      <vt:lpstr>Ранжирование значения обучения в школе </vt:lpstr>
      <vt:lpstr>Качества современного специалиста</vt:lpstr>
      <vt:lpstr>Слайд 10</vt:lpstr>
      <vt:lpstr>Слайд 11</vt:lpstr>
      <vt:lpstr>Слайд 12</vt:lpstr>
      <vt:lpstr>Слайд 13</vt:lpstr>
      <vt:lpstr>Слайд 14</vt:lpstr>
      <vt:lpstr>Слайд 15</vt:lpstr>
      <vt:lpstr>Слайд 16</vt:lpstr>
      <vt:lpstr>Слайд 17</vt:lpstr>
      <vt:lpstr>Слайд 18</vt:lpstr>
      <vt:lpstr>Почему ко всем предметам школьной программы нужно относиться ответственно?</vt:lpstr>
      <vt:lpstr>Почему ко всем предметам школьной программы нужно относиться ответственно?</vt:lpstr>
      <vt:lpstr>Учитесь любить учиться!</vt:lpstr>
      <vt:lpstr>Нет несчастнее человека ленивого, вечно избегающего труда, усилий...</vt:lpstr>
      <vt:lpstr>Университет …учит всегда многомерности жизни и творчества</vt:lpstr>
      <vt:lpstr>Умейте читать с интересом и не торопясь.</vt:lpstr>
      <vt:lpstr>Кто много говорит, тому не остается времени подумать.</vt:lpstr>
      <vt:lpstr>Владение научным мышлением на современном уровне позволяет быстро осваивать ту или иную только что возникшую специальность.</vt:lpstr>
      <vt:lpstr>Слайд 27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Galina</dc:creator>
  <cp:lastModifiedBy>Galina</cp:lastModifiedBy>
  <cp:revision>82</cp:revision>
  <dcterms:created xsi:type="dcterms:W3CDTF">2023-03-30T17:28:44Z</dcterms:created>
  <dcterms:modified xsi:type="dcterms:W3CDTF">2023-04-04T16:46:53Z</dcterms:modified>
</cp:coreProperties>
</file>