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6" r:id="rId1"/>
  </p:sldMasterIdLst>
  <p:sldIdLst>
    <p:sldId id="256" r:id="rId2"/>
    <p:sldId id="258" r:id="rId3"/>
    <p:sldId id="259" r:id="rId4"/>
    <p:sldId id="270" r:id="rId5"/>
    <p:sldId id="260" r:id="rId6"/>
    <p:sldId id="261" r:id="rId7"/>
    <p:sldId id="267" r:id="rId8"/>
    <p:sldId id="268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-53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913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7516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33313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1635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9273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827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714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3589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5078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722731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77706028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91518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21087951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727263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6208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2596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031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4" y="2476501"/>
            <a:ext cx="9894045" cy="2146300"/>
          </a:xfrm>
        </p:spPr>
        <p:txBody>
          <a:bodyPr>
            <a:normAutofit fontScale="90000"/>
          </a:bodyPr>
          <a:lstStyle/>
          <a:p>
            <a:pPr algn="ctr">
              <a:lnSpc>
                <a:spcPct val="250000"/>
              </a:lnSpc>
            </a:pPr>
            <a: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Урок литературы</a:t>
            </a:r>
            <a:b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«Уважаемый Дмитрий Сергеевич…» </a:t>
            </a:r>
            <a:b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(Диалоги в письмах</a:t>
            </a:r>
            <a:r>
              <a:rPr lang="ru-RU" sz="2400" dirty="0" smtClean="0">
                <a:solidFill>
                  <a:srgbClr val="0070C0"/>
                </a:solidFill>
              </a:rPr>
              <a:t>)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35954" y="5384800"/>
            <a:ext cx="10338545" cy="1587500"/>
          </a:xfrm>
        </p:spPr>
        <p:txBody>
          <a:bodyPr>
            <a:noAutofit/>
          </a:bodyPr>
          <a:lstStyle/>
          <a:p>
            <a:pPr algn="r"/>
            <a:r>
              <a:rPr lang="ru-RU" sz="1100" b="1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МБ НОУ «Лицей № 111»</a:t>
            </a:r>
          </a:p>
          <a:p>
            <a:pPr algn="r"/>
            <a:r>
              <a:rPr lang="ru-RU" sz="1100" b="1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Г. Новокузнецк</a:t>
            </a:r>
          </a:p>
          <a:p>
            <a:pPr algn="r"/>
            <a:r>
              <a:rPr lang="ru-RU" sz="1100" b="1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Цулина Елена Трофимовна,</a:t>
            </a:r>
          </a:p>
          <a:p>
            <a:pPr algn="r"/>
            <a:r>
              <a:rPr lang="ru-RU" sz="1100" b="1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учитель русского языка и литературы</a:t>
            </a:r>
          </a:p>
          <a:p>
            <a:pPr algn="ctr"/>
            <a:r>
              <a:rPr lang="ru-RU" sz="1100" b="1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2023 </a:t>
            </a:r>
            <a:endParaRPr lang="ru-RU" sz="1100" b="1" i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https://avatars.mds.yandex.net/i?id=9e17abfba9dcae16df0ea61ab93a94b50e080648-822572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299" y="165100"/>
            <a:ext cx="1689101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63115" y="165100"/>
            <a:ext cx="66808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«Наследники Д. С. Лихачева»</a:t>
            </a:r>
            <a:br>
              <a:rPr lang="ru-RU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829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624110"/>
            <a:ext cx="8915400" cy="52871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В чем смысл жизни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Письмо пятое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«В жизни есть какой-то уровень счастья, от которого мы ведем отсчет…»</a:t>
            </a:r>
          </a:p>
          <a:p>
            <a:pPr marL="0" indent="0" algn="r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Д. С. Лихачев.</a:t>
            </a:r>
          </a:p>
          <a:p>
            <a:pPr algn="r"/>
            <a:endParaRPr lang="ru-RU" b="1" i="1" dirty="0">
              <a:solidFill>
                <a:srgbClr val="0070C0"/>
              </a:solidFill>
            </a:endParaRPr>
          </a:p>
          <a:p>
            <a:pPr algn="r"/>
            <a:endParaRPr lang="ru-RU" b="1" i="1" dirty="0" smtClean="0">
              <a:solidFill>
                <a:srgbClr val="0070C0"/>
              </a:solidFill>
            </a:endParaRPr>
          </a:p>
          <a:p>
            <a:pPr algn="ctr"/>
            <a:endParaRPr lang="ru-RU" dirty="0"/>
          </a:p>
          <a:p>
            <a:pPr marL="0" indent="0">
              <a:buNone/>
            </a:pPr>
            <a:r>
              <a:rPr lang="ru-RU" i="1" dirty="0" smtClean="0">
                <a:solidFill>
                  <a:srgbClr val="002060"/>
                </a:solidFill>
              </a:rPr>
              <a:t>   </a:t>
            </a:r>
            <a:r>
              <a:rPr lang="ru-RU" b="1" i="1" dirty="0" smtClean="0">
                <a:solidFill>
                  <a:srgbClr val="002060"/>
                </a:solidFill>
              </a:rPr>
              <a:t>« Не </a:t>
            </a:r>
            <a:r>
              <a:rPr lang="ru-RU" b="1" i="1" dirty="0">
                <a:solidFill>
                  <a:srgbClr val="002060"/>
                </a:solidFill>
              </a:rPr>
              <a:t>стоит забывать, что смысл жизни может заключаться, казалось бы, в самых обычных делах. Например, прогулка с друзьями. Во время совместных бесед, игр, просмотра фильма  вы испытываете взаимное счастье от общения друг с </a:t>
            </a:r>
            <a:r>
              <a:rPr lang="ru-RU" b="1" i="1" dirty="0" smtClean="0">
                <a:solidFill>
                  <a:srgbClr val="002060"/>
                </a:solidFill>
              </a:rPr>
              <a:t>другом».</a:t>
            </a:r>
            <a:endParaRPr lang="ru-RU" b="1" i="1" dirty="0">
              <a:solidFill>
                <a:srgbClr val="002060"/>
              </a:solidFill>
            </a:endParaRPr>
          </a:p>
          <a:p>
            <a:pPr marL="0" indent="0" algn="r">
              <a:buNone/>
            </a:pPr>
            <a:r>
              <a:rPr lang="ru-RU" b="1" i="1" dirty="0">
                <a:solidFill>
                  <a:srgbClr val="002060"/>
                </a:solidFill>
              </a:rPr>
              <a:t>Барановская Ульяна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pic>
        <p:nvPicPr>
          <p:cNvPr id="5" name="Picture 2" descr="https://avatars.mds.yandex.net/i?id=9e17abfba9dcae16df0ea61ab93a94b50e080648-822572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299" y="165100"/>
            <a:ext cx="1574801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8881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624110"/>
            <a:ext cx="8915400" cy="52871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</a:rPr>
              <a:t>В чем смысл </a:t>
            </a:r>
            <a:r>
              <a:rPr lang="ru-RU" b="1" dirty="0" smtClean="0">
                <a:solidFill>
                  <a:srgbClr val="0070C0"/>
                </a:solidFill>
              </a:rPr>
              <a:t>жизни</a:t>
            </a:r>
            <a:endParaRPr lang="ru-RU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</a:rPr>
              <a:t>Письмо </a:t>
            </a:r>
            <a:r>
              <a:rPr lang="ru-RU" b="1" dirty="0" smtClean="0">
                <a:solidFill>
                  <a:srgbClr val="0070C0"/>
                </a:solidFill>
              </a:rPr>
              <a:t>пятое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«</a:t>
            </a:r>
            <a:r>
              <a:rPr lang="ru-RU" b="1" i="1" dirty="0" smtClean="0">
                <a:solidFill>
                  <a:srgbClr val="0070C0"/>
                </a:solidFill>
              </a:rPr>
              <a:t>Жизнь разнообразна,…и наши устремления к созидательности в жизни должны быть тоже разнообразны по мере наших способностей и склонностей. Как вы считаете?»</a:t>
            </a:r>
          </a:p>
          <a:p>
            <a:pPr marL="0" indent="0" algn="r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Д. С. Лихачев.</a:t>
            </a:r>
            <a:endParaRPr lang="ru-RU" b="1" i="1" dirty="0">
              <a:solidFill>
                <a:srgbClr val="0070C0"/>
              </a:solidFill>
            </a:endParaRPr>
          </a:p>
          <a:p>
            <a:endParaRPr lang="ru-RU" dirty="0" smtClean="0"/>
          </a:p>
          <a:p>
            <a:pPr marL="0" indent="0">
              <a:buNone/>
            </a:pPr>
            <a:r>
              <a:rPr lang="ru-RU" b="1" i="1" dirty="0" smtClean="0"/>
              <a:t>    « Я </a:t>
            </a:r>
            <a:r>
              <a:rPr lang="ru-RU" b="1" i="1" dirty="0"/>
              <a:t>считаю, что только ты – хозяин своей </a:t>
            </a:r>
            <a:r>
              <a:rPr lang="ru-RU" b="1" i="1" dirty="0" smtClean="0"/>
              <a:t>жизни. </a:t>
            </a:r>
            <a:r>
              <a:rPr lang="ru-RU" b="1" i="1" dirty="0"/>
              <a:t>Тебя ограничивают только твоя вера, общество и законы этого </a:t>
            </a:r>
            <a:r>
              <a:rPr lang="ru-RU" b="1" i="1" dirty="0" smtClean="0"/>
              <a:t>общества».</a:t>
            </a:r>
            <a:endParaRPr lang="ru-RU" b="1" i="1" dirty="0"/>
          </a:p>
          <a:p>
            <a:pPr marL="0" indent="0" algn="r">
              <a:buNone/>
            </a:pPr>
            <a:r>
              <a:rPr lang="ru-RU" b="1" i="1" dirty="0"/>
              <a:t>Черных Юрий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i="1" dirty="0"/>
              <a:t>« Ваши письма помогают задуматься о важных вещах в жизни, поразмышлять о своем пути и даже изменить свою позицию или мнение. Вы так здорово сказали: «Человек должен прожить свою жизнь так,…чтобы природа не была </a:t>
            </a:r>
            <a:r>
              <a:rPr lang="ru-RU" b="1" i="1" dirty="0" smtClean="0"/>
              <a:t>обижена». </a:t>
            </a:r>
            <a:r>
              <a:rPr lang="ru-RU" b="1" i="1" dirty="0"/>
              <a:t>Спасибо!»</a:t>
            </a:r>
          </a:p>
          <a:p>
            <a:pPr marL="0" indent="0" algn="r">
              <a:buNone/>
            </a:pPr>
            <a:r>
              <a:rPr lang="ru-RU" b="1" dirty="0"/>
              <a:t>Колпак Максим.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5" name="Picture 2" descr="https://avatars.mds.yandex.net/i?id=9e17abfba9dcae16df0ea61ab93a94b50e080648-822572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299" y="165100"/>
            <a:ext cx="1689101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5455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69900"/>
            <a:ext cx="8915400" cy="58801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1900" b="1" i="1" dirty="0" smtClean="0">
                <a:solidFill>
                  <a:srgbClr val="0070C0"/>
                </a:solidFill>
              </a:rPr>
              <a:t>Цель и самооценка </a:t>
            </a:r>
          </a:p>
          <a:p>
            <a:pPr marL="0" indent="0" algn="ctr">
              <a:buNone/>
            </a:pPr>
            <a:r>
              <a:rPr lang="ru-RU" sz="1900" b="1" i="1" dirty="0" smtClean="0">
                <a:solidFill>
                  <a:srgbClr val="0070C0"/>
                </a:solidFill>
              </a:rPr>
              <a:t>Письмо шестое</a:t>
            </a:r>
          </a:p>
          <a:p>
            <a:pPr marL="0" indent="0">
              <a:buNone/>
            </a:pPr>
            <a:r>
              <a:rPr lang="ru-RU" sz="1900" b="1" i="1" dirty="0" smtClean="0">
                <a:solidFill>
                  <a:srgbClr val="0070C0"/>
                </a:solidFill>
              </a:rPr>
              <a:t>«Только жизненно необходимая цель позволяет человеку прожить жизнь с достоинством и получить настоящую радость…</a:t>
            </a:r>
          </a:p>
          <a:p>
            <a:pPr marL="0" indent="0">
              <a:buNone/>
            </a:pPr>
            <a:r>
              <a:rPr lang="ru-RU" sz="1900" b="1" i="1" dirty="0" smtClean="0">
                <a:solidFill>
                  <a:srgbClr val="0070C0"/>
                </a:solidFill>
              </a:rPr>
              <a:t>Означает ли это, что человек должен жить как аскет, не заботиться о себе?...»</a:t>
            </a:r>
          </a:p>
          <a:p>
            <a:pPr marL="0" indent="0" algn="r">
              <a:buNone/>
            </a:pPr>
            <a:r>
              <a:rPr lang="ru-RU" sz="1900" b="1" i="1" dirty="0" smtClean="0">
                <a:solidFill>
                  <a:srgbClr val="0070C0"/>
                </a:solidFill>
              </a:rPr>
              <a:t>Д. С. Лихачев.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b="1" i="1" dirty="0" smtClean="0"/>
              <a:t>    «</a:t>
            </a:r>
            <a:r>
              <a:rPr lang="ru-RU" i="1" dirty="0" smtClean="0"/>
              <a:t>  </a:t>
            </a:r>
            <a:r>
              <a:rPr lang="ru-RU" b="1" i="1" dirty="0" smtClean="0">
                <a:solidFill>
                  <a:schemeClr val="tx1"/>
                </a:solidFill>
              </a:rPr>
              <a:t>Письма </a:t>
            </a:r>
            <a:r>
              <a:rPr lang="ru-RU" b="1" i="1" dirty="0">
                <a:solidFill>
                  <a:schemeClr val="tx1"/>
                </a:solidFill>
              </a:rPr>
              <a:t>Д. С. Лихачева помогают нам определиться в жизни и выбрать верный путь. Только твое собственное достоинство, доброта и понимание своей значимости помогут повысить самооценку и добиться цели. Кроме того, необходимо развивать и свою собственную неповторимость. Понимание своей индивидуальности – важное </a:t>
            </a:r>
            <a:r>
              <a:rPr lang="ru-RU" b="1" i="1" dirty="0" smtClean="0">
                <a:solidFill>
                  <a:schemeClr val="tx1"/>
                </a:solidFill>
              </a:rPr>
              <a:t>качество».</a:t>
            </a:r>
            <a:endParaRPr lang="ru-RU" b="1" i="1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r>
              <a:rPr lang="ru-RU" b="1" i="1" dirty="0">
                <a:solidFill>
                  <a:schemeClr val="tx1"/>
                </a:solidFill>
              </a:rPr>
              <a:t>Колесникова Татьяна</a:t>
            </a:r>
            <a:r>
              <a:rPr lang="ru-RU" b="1" i="1" dirty="0" smtClean="0">
                <a:solidFill>
                  <a:schemeClr val="tx1"/>
                </a:solidFill>
              </a:rPr>
              <a:t>.</a:t>
            </a:r>
          </a:p>
          <a:p>
            <a:pPr marL="0" indent="0" algn="r">
              <a:buNone/>
            </a:pPr>
            <a:endParaRPr lang="ru-RU" b="1" i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i="1" dirty="0" smtClean="0"/>
              <a:t>    «В </a:t>
            </a:r>
            <a:r>
              <a:rPr lang="ru-RU" b="1" i="1" dirty="0"/>
              <a:t>жизни твоя главная задача – прожить ее с искренней радостью, но и не без </a:t>
            </a:r>
            <a:r>
              <a:rPr lang="ru-RU" b="1" i="1" dirty="0" smtClean="0"/>
              <a:t>достоинства».</a:t>
            </a:r>
            <a:endParaRPr lang="ru-RU" b="1" i="1" dirty="0"/>
          </a:p>
          <a:p>
            <a:pPr marL="0" indent="0" algn="r">
              <a:buNone/>
            </a:pPr>
            <a:r>
              <a:rPr lang="ru-RU" b="1" i="1" dirty="0"/>
              <a:t>Рябцев Арсений.</a:t>
            </a:r>
            <a:endParaRPr lang="ru-RU" b="1" i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i="1" dirty="0" smtClean="0">
                <a:solidFill>
                  <a:schemeClr val="tx1"/>
                </a:solidFill>
              </a:rPr>
              <a:t> 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76368" y="4102100"/>
            <a:ext cx="79989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b="1" i="1" dirty="0" smtClean="0"/>
          </a:p>
          <a:p>
            <a:pPr algn="r"/>
            <a:endParaRPr lang="ru-RU" b="1" i="1" dirty="0"/>
          </a:p>
          <a:p>
            <a:pPr algn="r"/>
            <a:endParaRPr lang="ru-RU" b="1" i="1" dirty="0" smtClean="0"/>
          </a:p>
          <a:p>
            <a:pPr algn="r"/>
            <a:endParaRPr lang="ru-RU" b="1" i="1" dirty="0"/>
          </a:p>
          <a:p>
            <a:pPr algn="r"/>
            <a:endParaRPr lang="ru-RU" b="1" i="1" dirty="0" smtClean="0"/>
          </a:p>
          <a:p>
            <a:pPr algn="r"/>
            <a:endParaRPr lang="ru-RU" b="1" i="1" dirty="0"/>
          </a:p>
          <a:p>
            <a:pPr algn="r"/>
            <a:endParaRPr lang="ru-RU" b="1" i="1" dirty="0" smtClean="0"/>
          </a:p>
          <a:p>
            <a:pPr algn="r"/>
            <a:endParaRPr lang="ru-RU" b="1" i="1" dirty="0"/>
          </a:p>
          <a:p>
            <a:pPr algn="r"/>
            <a:endParaRPr lang="ru-RU" b="1" i="1" dirty="0" smtClean="0"/>
          </a:p>
        </p:txBody>
      </p:sp>
      <p:pic>
        <p:nvPicPr>
          <p:cNvPr id="7" name="Picture 2" descr="https://avatars.mds.yandex.net/i?id=9e17abfba9dcae16df0ea61ab93a94b50e080648-822572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99" y="165100"/>
            <a:ext cx="1739901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027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711200"/>
            <a:ext cx="9404723" cy="1142048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711200"/>
            <a:ext cx="8915400" cy="52000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Цель и самооценка</a:t>
            </a: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Письмо шестое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   «Когда человек сознательно или интуитивно выбирает себе в жизни какую-то цель, жизненную задачу, он вместе с тем невольно дает себе оценку».</a:t>
            </a:r>
          </a:p>
          <a:p>
            <a:pPr marL="0" indent="0" algn="r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Д. С. Лихачев.</a:t>
            </a:r>
          </a:p>
          <a:p>
            <a:pPr marL="0" indent="0" algn="r">
              <a:buNone/>
            </a:pPr>
            <a:endParaRPr lang="ru-RU" b="1" i="1" dirty="0" smtClean="0">
              <a:solidFill>
                <a:srgbClr val="0070C0"/>
              </a:solidFill>
            </a:endParaRPr>
          </a:p>
          <a:p>
            <a:pPr algn="ctr"/>
            <a:endParaRPr lang="ru-RU" dirty="0"/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b="1" i="1" dirty="0" smtClean="0"/>
              <a:t>« Если </a:t>
            </a:r>
            <a:r>
              <a:rPr lang="ru-RU" b="1" i="1" dirty="0"/>
              <a:t>вложить больше усилий, то можно достигнуть любой цели. Главное – никогда не загонять себя «в рамки», а при достижении одной цели двигаться к </a:t>
            </a:r>
            <a:r>
              <a:rPr lang="ru-RU" b="1" i="1" dirty="0" smtClean="0"/>
              <a:t>другой».</a:t>
            </a:r>
            <a:endParaRPr lang="ru-RU" b="1" i="1" dirty="0"/>
          </a:p>
          <a:p>
            <a:pPr marL="0" indent="0" algn="r">
              <a:buNone/>
            </a:pPr>
            <a:r>
              <a:rPr lang="ru-RU" b="1" i="1" dirty="0" err="1"/>
              <a:t>Бурдина</a:t>
            </a:r>
            <a:r>
              <a:rPr lang="ru-RU" b="1" i="1" dirty="0"/>
              <a:t> Елизавета</a:t>
            </a:r>
            <a:r>
              <a:rPr lang="ru-RU" dirty="0"/>
              <a:t>. </a:t>
            </a:r>
          </a:p>
        </p:txBody>
      </p:sp>
      <p:pic>
        <p:nvPicPr>
          <p:cNvPr id="5" name="Picture 2" descr="https://avatars.mds.yandex.net/i?id=9e17abfba9dcae16df0ea61ab93a94b50e080648-822572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299" y="165100"/>
            <a:ext cx="1689101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859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54100"/>
            <a:ext cx="8915400" cy="485712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О дурных и хороших влияниях</a:t>
            </a: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Письмо четырнадцатое</a:t>
            </a:r>
            <a:endParaRPr lang="ru-RU" b="1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«Влияния бывают и хорошие и плохие. Помните об этом. Но плохих влияний следует опасаться. Потому что человек с волей не поддается дурному влиянию, он сам выбирает себе путь».</a:t>
            </a:r>
          </a:p>
          <a:p>
            <a:pPr marL="0" indent="0" algn="r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Д. С. Лихачев.</a:t>
            </a:r>
          </a:p>
          <a:p>
            <a:pPr algn="ctr"/>
            <a:endParaRPr lang="ru-RU" dirty="0"/>
          </a:p>
          <a:p>
            <a:pPr marL="0" indent="0">
              <a:buNone/>
            </a:pPr>
            <a:r>
              <a:rPr lang="ru-RU" b="1" i="1" dirty="0" smtClean="0"/>
              <a:t>   « Главное </a:t>
            </a:r>
            <a:r>
              <a:rPr lang="ru-RU" b="1" i="1" dirty="0"/>
              <a:t>– быть тем, кто ты есть, а не тем, кем тебя хотят видеть другие. Делай так, как тебе подсказывает душа. За любой свой выбор отвечаешь только ты</a:t>
            </a:r>
            <a:r>
              <a:rPr lang="ru-RU" b="1" i="1" dirty="0" smtClean="0"/>
              <a:t>!»</a:t>
            </a:r>
            <a:endParaRPr lang="ru-RU" b="1" i="1" dirty="0"/>
          </a:p>
          <a:p>
            <a:pPr marL="0" indent="0" algn="r">
              <a:buNone/>
            </a:pPr>
            <a:r>
              <a:rPr lang="ru-RU" b="1" i="1" dirty="0"/>
              <a:t>Орлова Александра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b="1" i="1" dirty="0" smtClean="0"/>
              <a:t> «Я </a:t>
            </a:r>
            <a:r>
              <a:rPr lang="ru-RU" b="1" i="1" dirty="0"/>
              <a:t>уверена, что человек устоит перед дурными влияниями, если у него хорошая семья и он имеет свою позицию в </a:t>
            </a:r>
            <a:r>
              <a:rPr lang="ru-RU" b="1" i="1" dirty="0" smtClean="0"/>
              <a:t>жизни».</a:t>
            </a:r>
            <a:endParaRPr lang="ru-RU" b="1" i="1" dirty="0"/>
          </a:p>
          <a:p>
            <a:pPr marL="0" indent="0" algn="r">
              <a:buNone/>
            </a:pPr>
            <a:r>
              <a:rPr lang="ru-RU" b="1" i="1" dirty="0"/>
              <a:t>Семенова </a:t>
            </a:r>
            <a:r>
              <a:rPr lang="ru-RU" b="1" i="1" dirty="0" smtClean="0"/>
              <a:t>Анна.</a:t>
            </a:r>
            <a:endParaRPr lang="ru-RU" b="1" i="1" dirty="0"/>
          </a:p>
        </p:txBody>
      </p:sp>
      <p:pic>
        <p:nvPicPr>
          <p:cNvPr id="5" name="Picture 2" descr="https://avatars.mds.yandex.net/i?id=9e17abfba9dcae16df0ea61ab93a94b50e080648-822572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299" y="165100"/>
            <a:ext cx="1689101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465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49400"/>
            <a:ext cx="8915400" cy="43618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Про зависть</a:t>
            </a: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Письмо пятнадцатое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«Зависть развивается прежде всего там, где вы сам себе чужой… Завидуете – значит, не нашли себя».</a:t>
            </a:r>
          </a:p>
          <a:p>
            <a:pPr marL="0" indent="0" algn="r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Д. С. Лихачев.</a:t>
            </a:r>
          </a:p>
          <a:p>
            <a:pPr algn="ctr"/>
            <a:endParaRPr lang="ru-RU" dirty="0"/>
          </a:p>
          <a:p>
            <a:pPr marL="0" indent="0">
              <a:buNone/>
            </a:pPr>
            <a:r>
              <a:rPr lang="ru-RU" b="1" dirty="0" smtClean="0"/>
              <a:t>     « </a:t>
            </a:r>
            <a:r>
              <a:rPr lang="ru-RU" b="1" i="1" dirty="0" smtClean="0"/>
              <a:t>Я </a:t>
            </a:r>
            <a:r>
              <a:rPr lang="ru-RU" b="1" i="1" dirty="0"/>
              <a:t>считаю, что лучше работать над собой, чем завидовать успехам других. Пусть лучше их успехи будут хорошим </a:t>
            </a:r>
            <a:r>
              <a:rPr lang="ru-RU" b="1" i="1" dirty="0" err="1"/>
              <a:t>мотиватором</a:t>
            </a:r>
            <a:r>
              <a:rPr lang="ru-RU" b="1" i="1" dirty="0"/>
              <a:t> для твоего </a:t>
            </a:r>
            <a:r>
              <a:rPr lang="ru-RU" b="1" i="1" dirty="0" smtClean="0"/>
              <a:t>развития».</a:t>
            </a:r>
            <a:endParaRPr lang="ru-RU" b="1" i="1" dirty="0"/>
          </a:p>
          <a:p>
            <a:pPr marL="0" indent="0" algn="r">
              <a:buNone/>
            </a:pPr>
            <a:r>
              <a:rPr lang="ru-RU" b="1" dirty="0" err="1"/>
              <a:t>Клещева</a:t>
            </a:r>
            <a:r>
              <a:rPr lang="ru-RU" b="1" dirty="0"/>
              <a:t> Елизавета</a:t>
            </a:r>
            <a:r>
              <a:rPr lang="ru-RU" b="1" dirty="0" smtClean="0"/>
              <a:t>.</a:t>
            </a:r>
          </a:p>
          <a:p>
            <a:pPr marL="0" indent="0">
              <a:buNone/>
            </a:pPr>
            <a:r>
              <a:rPr lang="ru-RU" b="1" dirty="0" smtClean="0"/>
              <a:t> </a:t>
            </a:r>
            <a:r>
              <a:rPr lang="ru-RU" b="1" i="1" dirty="0"/>
              <a:t> </a:t>
            </a:r>
            <a:r>
              <a:rPr lang="ru-RU" b="1" i="1" dirty="0" smtClean="0"/>
              <a:t>  </a:t>
            </a:r>
            <a:endParaRPr lang="ru-RU" b="1" dirty="0"/>
          </a:p>
        </p:txBody>
      </p:sp>
      <p:pic>
        <p:nvPicPr>
          <p:cNvPr id="5" name="Picture 2" descr="https://avatars.mds.yandex.net/i?id=9e17abfba9dcae16df0ea61ab93a94b50e080648-822572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299" y="165100"/>
            <a:ext cx="1689101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195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95300"/>
            <a:ext cx="8915400" cy="5715000"/>
          </a:xfrm>
        </p:spPr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b="1" i="1" dirty="0" smtClean="0"/>
              <a:t>« Ваши </a:t>
            </a:r>
            <a:r>
              <a:rPr lang="ru-RU" b="1" i="1" dirty="0"/>
              <a:t>письма появились в моей жизни вовремя. Мысли, высказанные в них, помогают упорядочить свои цели, правильно расставить акценты в жизни, понять самого </a:t>
            </a:r>
            <a:r>
              <a:rPr lang="ru-RU" b="1" i="1" dirty="0" smtClean="0"/>
              <a:t>себя. Спасибо Вам!»</a:t>
            </a:r>
            <a:endParaRPr lang="ru-RU" b="1" i="1" dirty="0"/>
          </a:p>
          <a:p>
            <a:pPr marL="0" indent="0" algn="r">
              <a:buNone/>
            </a:pPr>
            <a:r>
              <a:rPr lang="ru-RU" b="1" i="1" dirty="0"/>
              <a:t>Максимов </a:t>
            </a:r>
            <a:r>
              <a:rPr lang="ru-RU" b="1" i="1" dirty="0" smtClean="0"/>
              <a:t>Максим.</a:t>
            </a:r>
          </a:p>
          <a:p>
            <a:pPr marL="0" indent="0" algn="r">
              <a:buNone/>
            </a:pPr>
            <a:endParaRPr lang="ru-RU" b="1" i="1" dirty="0"/>
          </a:p>
          <a:p>
            <a:pPr marL="0" indent="0" algn="r">
              <a:buNone/>
            </a:pPr>
            <a:endParaRPr lang="ru-RU" b="1" i="1" dirty="0" smtClean="0"/>
          </a:p>
          <a:p>
            <a:pPr marL="0" indent="0">
              <a:buNone/>
            </a:pPr>
            <a:r>
              <a:rPr lang="ru-RU" b="1" i="1" dirty="0"/>
              <a:t> </a:t>
            </a:r>
            <a:r>
              <a:rPr lang="ru-RU" b="1" i="1" dirty="0" smtClean="0"/>
              <a:t>    « Уважаемый Дмитрий Сергеевич! Мне так понравились Ваши письма. Высказанные </a:t>
            </a:r>
            <a:r>
              <a:rPr lang="ru-RU" b="1" i="1" dirty="0"/>
              <a:t>в </a:t>
            </a:r>
            <a:r>
              <a:rPr lang="ru-RU" b="1" i="1" dirty="0" smtClean="0"/>
              <a:t>них мысли  о принципах в жизни, целях, о сохранении достоинства путем доброты, великодушия, умения извиняться просто поражают! А размышления о зависти… Все «в точку»! Вы открыли мне горизонты жизни».</a:t>
            </a:r>
          </a:p>
          <a:p>
            <a:pPr marL="0" indent="0" algn="r">
              <a:buNone/>
            </a:pPr>
            <a:r>
              <a:rPr lang="ru-RU" b="1" i="1" dirty="0" err="1" smtClean="0"/>
              <a:t>Пержакова</a:t>
            </a:r>
            <a:r>
              <a:rPr lang="ru-RU" b="1" i="1" dirty="0" smtClean="0"/>
              <a:t> Валерия.</a:t>
            </a:r>
          </a:p>
          <a:p>
            <a:pPr marL="0" indent="0">
              <a:buNone/>
            </a:pPr>
            <a:endParaRPr lang="ru-RU" b="1" i="1" dirty="0"/>
          </a:p>
        </p:txBody>
      </p:sp>
      <p:pic>
        <p:nvPicPr>
          <p:cNvPr id="5" name="Picture 2" descr="https://avatars.mds.yandex.net/i?id=9e17abfba9dcae16df0ea61ab93a94b50e080648-822572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299" y="165100"/>
            <a:ext cx="1689101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4330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790700"/>
            <a:ext cx="8911687" cy="161290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/>
              <a:t>Отвечали на письма Д. С. Лихачева</a:t>
            </a:r>
            <a:br>
              <a:rPr lang="ru-RU" sz="2000" b="1" dirty="0" smtClean="0"/>
            </a:br>
            <a:r>
              <a:rPr lang="ru-RU" sz="2000" b="1" dirty="0" smtClean="0"/>
              <a:t> учащиеся 8 класса МБ НОУ «Лицей № 111»</a:t>
            </a:r>
            <a:br>
              <a:rPr lang="ru-RU" sz="2000" b="1" dirty="0" smtClean="0"/>
            </a:br>
            <a:r>
              <a:rPr lang="ru-RU" sz="2000" b="1" dirty="0" smtClean="0"/>
              <a:t>г. Новокузнецк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247900"/>
            <a:ext cx="9031288" cy="461010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pPr marL="0" indent="0" algn="r">
              <a:buNone/>
            </a:pPr>
            <a:r>
              <a:rPr lang="ru-RU" sz="1600" b="1" dirty="0" smtClean="0"/>
              <a:t> </a:t>
            </a:r>
            <a:r>
              <a:rPr lang="ru-RU" sz="1600" b="1" dirty="0" err="1" smtClean="0"/>
              <a:t>Цулина</a:t>
            </a:r>
            <a:r>
              <a:rPr lang="ru-RU" sz="1600" b="1" dirty="0" smtClean="0"/>
              <a:t> Елена Трофимовна,</a:t>
            </a:r>
          </a:p>
          <a:p>
            <a:pPr marL="0" indent="0" algn="r">
              <a:buNone/>
            </a:pPr>
            <a:r>
              <a:rPr lang="ru-RU" sz="1600" b="1" dirty="0" smtClean="0"/>
              <a:t> учитель русского языка и литературы</a:t>
            </a:r>
          </a:p>
          <a:p>
            <a:pPr marL="0" indent="0" algn="r">
              <a:buNone/>
            </a:pPr>
            <a:r>
              <a:rPr lang="ru-RU" sz="1600" b="1" dirty="0" smtClean="0"/>
              <a:t> МБ НОУ «Лицей №111»</a:t>
            </a:r>
          </a:p>
          <a:p>
            <a:pPr marL="0" indent="0" algn="r">
              <a:buNone/>
            </a:pPr>
            <a:r>
              <a:rPr lang="ru-RU" sz="1600" b="1" dirty="0" smtClean="0"/>
              <a:t>г. Новокузнецк, Кемеровская область – Кузбасс</a:t>
            </a:r>
          </a:p>
          <a:p>
            <a:pPr marL="0" indent="0" algn="r">
              <a:buNone/>
            </a:pPr>
            <a:endParaRPr lang="ru-RU" sz="1600" b="1" dirty="0" smtClean="0"/>
          </a:p>
          <a:p>
            <a:pPr marL="0" indent="0" algn="ctr">
              <a:buNone/>
            </a:pPr>
            <a:r>
              <a:rPr lang="ru-RU" sz="1600" b="1" dirty="0" smtClean="0"/>
              <a:t>2023</a:t>
            </a:r>
            <a:endParaRPr lang="ru-RU" sz="1600" b="1" dirty="0"/>
          </a:p>
        </p:txBody>
      </p:sp>
      <p:pic>
        <p:nvPicPr>
          <p:cNvPr id="4" name="Picture 2" descr="https://avatars.mds.yandex.net/i?id=9e17abfba9dcae16df0ea61ab93a94b50e080648-822572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299" y="165100"/>
            <a:ext cx="1689101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714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333</TotalTime>
  <Words>725</Words>
  <Application>Microsoft Office PowerPoint</Application>
  <PresentationFormat>Произвольный</PresentationFormat>
  <Paragraphs>97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Легкий дым</vt:lpstr>
      <vt:lpstr>Урок литературы «Уважаемый Дмитрий Сергеевич…»  (Диалоги в письмах)</vt:lpstr>
      <vt:lpstr> </vt:lpstr>
      <vt:lpstr> </vt:lpstr>
      <vt:lpstr> </vt:lpstr>
      <vt:lpstr> </vt:lpstr>
      <vt:lpstr> </vt:lpstr>
      <vt:lpstr>   </vt:lpstr>
      <vt:lpstr>Слайд 8</vt:lpstr>
      <vt:lpstr>Отвечали на письма Д. С. Лихачева  учащиеся 8 класса МБ НОУ «Лицей № 111» г. Новокузнецк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Библиотека имени Д. С. Лихачева  г. Новокузнецк Кемеровская область - Кузбасс</dc:title>
  <dc:creator>User</dc:creator>
  <cp:lastModifiedBy>trusovaea99</cp:lastModifiedBy>
  <cp:revision>27</cp:revision>
  <dcterms:created xsi:type="dcterms:W3CDTF">2023-03-22T17:38:37Z</dcterms:created>
  <dcterms:modified xsi:type="dcterms:W3CDTF">2023-04-27T09:12:47Z</dcterms:modified>
</cp:coreProperties>
</file>