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9"/>
  </p:notesMasterIdLst>
  <p:sldIdLst>
    <p:sldId id="297" r:id="rId2"/>
    <p:sldId id="298" r:id="rId3"/>
    <p:sldId id="257" r:id="rId4"/>
    <p:sldId id="256" r:id="rId5"/>
    <p:sldId id="258" r:id="rId6"/>
    <p:sldId id="259" r:id="rId7"/>
    <p:sldId id="260" r:id="rId8"/>
    <p:sldId id="261" r:id="rId9"/>
    <p:sldId id="262" r:id="rId10"/>
    <p:sldId id="288" r:id="rId11"/>
    <p:sldId id="289" r:id="rId12"/>
    <p:sldId id="287" r:id="rId13"/>
    <p:sldId id="265" r:id="rId14"/>
    <p:sldId id="266" r:id="rId15"/>
    <p:sldId id="290" r:id="rId16"/>
    <p:sldId id="267" r:id="rId17"/>
    <p:sldId id="286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91" r:id="rId26"/>
    <p:sldId id="277" r:id="rId27"/>
    <p:sldId id="292" r:id="rId28"/>
    <p:sldId id="276" r:id="rId29"/>
    <p:sldId id="278" r:id="rId30"/>
    <p:sldId id="279" r:id="rId31"/>
    <p:sldId id="280" r:id="rId32"/>
    <p:sldId id="295" r:id="rId33"/>
    <p:sldId id="294" r:id="rId34"/>
    <p:sldId id="293" r:id="rId35"/>
    <p:sldId id="283" r:id="rId36"/>
    <p:sldId id="285" r:id="rId37"/>
    <p:sldId id="296" r:id="rId3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3B58"/>
    <a:srgbClr val="006699"/>
    <a:srgbClr val="F14947"/>
    <a:srgbClr val="446DB7"/>
    <a:srgbClr val="3F69B5"/>
    <a:srgbClr val="9AB2B2"/>
    <a:srgbClr val="81A09F"/>
    <a:srgbClr val="CC0066"/>
    <a:srgbClr val="FF0066"/>
    <a:srgbClr val="E27D5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04" autoAdjust="0"/>
    <p:restoredTop sz="94374" autoAdjust="0"/>
  </p:normalViewPr>
  <p:slideViewPr>
    <p:cSldViewPr snapToGrid="0">
      <p:cViewPr varScale="1">
        <p:scale>
          <a:sx n="82" d="100"/>
          <a:sy n="82" d="100"/>
        </p:scale>
        <p:origin x="-144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92171838" cy="9217183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882D9B-F312-4898-A716-D26033E799BA}" type="datetimeFigureOut">
              <a:rPr lang="ru-RU" smtClean="0"/>
              <a:pPr/>
              <a:t>19.03.2023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C89467-CCE6-4466-B5B7-29C648BD90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959007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C89467-CCE6-4466-B5B7-29C648BD9065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728308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05DC8-7AE5-46EB-8A09-F2FA60B2FEEF}" type="datetimeFigureOut">
              <a:rPr lang="ru-RU" smtClean="0"/>
              <a:pPr/>
              <a:t>19.03.2023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5DC8-38F9-4DBB-8D2D-80AE8C6A35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31040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05DC8-7AE5-46EB-8A09-F2FA60B2FEEF}" type="datetimeFigureOut">
              <a:rPr lang="ru-RU" smtClean="0"/>
              <a:pPr/>
              <a:t>19.03.2023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5DC8-38F9-4DBB-8D2D-80AE8C6A35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07001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05DC8-7AE5-46EB-8A09-F2FA60B2FEEF}" type="datetimeFigureOut">
              <a:rPr lang="ru-RU" smtClean="0"/>
              <a:pPr/>
              <a:t>19.03.2023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5DC8-38F9-4DBB-8D2D-80AE8C6A35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75531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05DC8-7AE5-46EB-8A09-F2FA60B2FEEF}" type="datetimeFigureOut">
              <a:rPr lang="ru-RU" smtClean="0"/>
              <a:pPr/>
              <a:t>19.03.2023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5DC8-38F9-4DBB-8D2D-80AE8C6A35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82426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05DC8-7AE5-46EB-8A09-F2FA60B2FEEF}" type="datetimeFigureOut">
              <a:rPr lang="ru-RU" smtClean="0"/>
              <a:pPr/>
              <a:t>19.03.2023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5DC8-38F9-4DBB-8D2D-80AE8C6A35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24379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05DC8-7AE5-46EB-8A09-F2FA60B2FEEF}" type="datetimeFigureOut">
              <a:rPr lang="ru-RU" smtClean="0"/>
              <a:pPr/>
              <a:t>19.03.2023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5DC8-38F9-4DBB-8D2D-80AE8C6A35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6206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05DC8-7AE5-46EB-8A09-F2FA60B2FEEF}" type="datetimeFigureOut">
              <a:rPr lang="ru-RU" smtClean="0"/>
              <a:pPr/>
              <a:t>19.03.2023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5DC8-38F9-4DBB-8D2D-80AE8C6A35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57516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05DC8-7AE5-46EB-8A09-F2FA60B2FEEF}" type="datetimeFigureOut">
              <a:rPr lang="ru-RU" smtClean="0"/>
              <a:pPr/>
              <a:t>19.03.2023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5DC8-38F9-4DBB-8D2D-80AE8C6A35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13140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05DC8-7AE5-46EB-8A09-F2FA60B2FEEF}" type="datetimeFigureOut">
              <a:rPr lang="ru-RU" smtClean="0"/>
              <a:pPr/>
              <a:t>19.03.2023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5DC8-38F9-4DBB-8D2D-80AE8C6A35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59305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05DC8-7AE5-46EB-8A09-F2FA60B2FEEF}" type="datetimeFigureOut">
              <a:rPr lang="ru-RU" smtClean="0"/>
              <a:pPr/>
              <a:t>19.03.2023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5DC8-38F9-4DBB-8D2D-80AE8C6A35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92782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05DC8-7AE5-46EB-8A09-F2FA60B2FEEF}" type="datetimeFigureOut">
              <a:rPr lang="ru-RU" smtClean="0"/>
              <a:pPr/>
              <a:t>19.03.2023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5DC8-38F9-4DBB-8D2D-80AE8C6A35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43513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405DC8-7AE5-46EB-8A09-F2FA60B2FEEF}" type="datetimeFigureOut">
              <a:rPr lang="ru-RU" smtClean="0"/>
              <a:pPr/>
              <a:t>19.03.2023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0B5DC8-38F9-4DBB-8D2D-80AE8C6A35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53330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slide" Target="slide21.xml"/><Relationship Id="rId18" Type="http://schemas.openxmlformats.org/officeDocument/2006/relationships/slide" Target="slide26.xml"/><Relationship Id="rId26" Type="http://schemas.openxmlformats.org/officeDocument/2006/relationships/image" Target="../media/image5.jpeg"/><Relationship Id="rId39" Type="http://schemas.openxmlformats.org/officeDocument/2006/relationships/image" Target="../media/image18.jpeg"/><Relationship Id="rId21" Type="http://schemas.openxmlformats.org/officeDocument/2006/relationships/slide" Target="slide31.xml"/><Relationship Id="rId34" Type="http://schemas.openxmlformats.org/officeDocument/2006/relationships/image" Target="../media/image13.jpeg"/><Relationship Id="rId42" Type="http://schemas.openxmlformats.org/officeDocument/2006/relationships/image" Target="../media/image21.jpeg"/><Relationship Id="rId47" Type="http://schemas.openxmlformats.org/officeDocument/2006/relationships/image" Target="../media/image25.jpeg"/><Relationship Id="rId50" Type="http://schemas.openxmlformats.org/officeDocument/2006/relationships/slide" Target="slide10.xml"/><Relationship Id="rId55" Type="http://schemas.openxmlformats.org/officeDocument/2006/relationships/slide" Target="slide37.xml"/><Relationship Id="rId63" Type="http://schemas.openxmlformats.org/officeDocument/2006/relationships/image" Target="../media/image31.jpeg"/><Relationship Id="rId7" Type="http://schemas.openxmlformats.org/officeDocument/2006/relationships/slide" Target="slide13.xml"/><Relationship Id="rId2" Type="http://schemas.openxmlformats.org/officeDocument/2006/relationships/slide" Target="slide5.xml"/><Relationship Id="rId16" Type="http://schemas.openxmlformats.org/officeDocument/2006/relationships/slide" Target="slide24.xml"/><Relationship Id="rId29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slide" Target="slide9.xml"/><Relationship Id="rId11" Type="http://schemas.openxmlformats.org/officeDocument/2006/relationships/slide" Target="slide19.xml"/><Relationship Id="rId24" Type="http://schemas.openxmlformats.org/officeDocument/2006/relationships/image" Target="../media/image3.jpeg"/><Relationship Id="rId32" Type="http://schemas.openxmlformats.org/officeDocument/2006/relationships/image" Target="../media/image11.jpeg"/><Relationship Id="rId37" Type="http://schemas.openxmlformats.org/officeDocument/2006/relationships/image" Target="../media/image16.jpeg"/><Relationship Id="rId40" Type="http://schemas.openxmlformats.org/officeDocument/2006/relationships/image" Target="../media/image19.jpeg"/><Relationship Id="rId45" Type="http://schemas.openxmlformats.org/officeDocument/2006/relationships/image" Target="../media/image24.jpeg"/><Relationship Id="rId53" Type="http://schemas.openxmlformats.org/officeDocument/2006/relationships/slide" Target="slide25.xml"/><Relationship Id="rId58" Type="http://schemas.openxmlformats.org/officeDocument/2006/relationships/slide" Target="slide32.xml"/><Relationship Id="rId66" Type="http://schemas.openxmlformats.org/officeDocument/2006/relationships/image" Target="../media/image34.jpeg"/><Relationship Id="rId5" Type="http://schemas.openxmlformats.org/officeDocument/2006/relationships/slide" Target="slide8.xml"/><Relationship Id="rId15" Type="http://schemas.openxmlformats.org/officeDocument/2006/relationships/slide" Target="slide23.xml"/><Relationship Id="rId23" Type="http://schemas.openxmlformats.org/officeDocument/2006/relationships/slide" Target="slide36.xml"/><Relationship Id="rId28" Type="http://schemas.openxmlformats.org/officeDocument/2006/relationships/image" Target="../media/image7.jpeg"/><Relationship Id="rId36" Type="http://schemas.openxmlformats.org/officeDocument/2006/relationships/image" Target="../media/image15.jpeg"/><Relationship Id="rId49" Type="http://schemas.openxmlformats.org/officeDocument/2006/relationships/image" Target="../media/image26.jpeg"/><Relationship Id="rId57" Type="http://schemas.openxmlformats.org/officeDocument/2006/relationships/slide" Target="slide33.xml"/><Relationship Id="rId61" Type="http://schemas.openxmlformats.org/officeDocument/2006/relationships/image" Target="../media/image29.jpeg"/><Relationship Id="rId10" Type="http://schemas.openxmlformats.org/officeDocument/2006/relationships/slide" Target="slide18.xml"/><Relationship Id="rId19" Type="http://schemas.openxmlformats.org/officeDocument/2006/relationships/slide" Target="slide29.xml"/><Relationship Id="rId31" Type="http://schemas.openxmlformats.org/officeDocument/2006/relationships/image" Target="../media/image10.jpeg"/><Relationship Id="rId44" Type="http://schemas.openxmlformats.org/officeDocument/2006/relationships/image" Target="../media/image23.jpeg"/><Relationship Id="rId52" Type="http://schemas.openxmlformats.org/officeDocument/2006/relationships/slide" Target="slide15.xml"/><Relationship Id="rId60" Type="http://schemas.openxmlformats.org/officeDocument/2006/relationships/image" Target="../media/image28.jpeg"/><Relationship Id="rId65" Type="http://schemas.openxmlformats.org/officeDocument/2006/relationships/image" Target="../media/image33.jpeg"/><Relationship Id="rId4" Type="http://schemas.openxmlformats.org/officeDocument/2006/relationships/slide" Target="slide7.xml"/><Relationship Id="rId9" Type="http://schemas.openxmlformats.org/officeDocument/2006/relationships/slide" Target="slide16.xml"/><Relationship Id="rId14" Type="http://schemas.openxmlformats.org/officeDocument/2006/relationships/slide" Target="slide22.xml"/><Relationship Id="rId22" Type="http://schemas.openxmlformats.org/officeDocument/2006/relationships/slide" Target="slide35.xml"/><Relationship Id="rId27" Type="http://schemas.openxmlformats.org/officeDocument/2006/relationships/image" Target="../media/image6.jpeg"/><Relationship Id="rId30" Type="http://schemas.openxmlformats.org/officeDocument/2006/relationships/image" Target="../media/image9.jpeg"/><Relationship Id="rId35" Type="http://schemas.openxmlformats.org/officeDocument/2006/relationships/image" Target="../media/image14.jpeg"/><Relationship Id="rId43" Type="http://schemas.openxmlformats.org/officeDocument/2006/relationships/image" Target="../media/image22.png"/><Relationship Id="rId48" Type="http://schemas.openxmlformats.org/officeDocument/2006/relationships/slide" Target="slide12.xml"/><Relationship Id="rId56" Type="http://schemas.openxmlformats.org/officeDocument/2006/relationships/slide" Target="slide34.xml"/><Relationship Id="rId64" Type="http://schemas.openxmlformats.org/officeDocument/2006/relationships/image" Target="../media/image32.jpeg"/><Relationship Id="rId8" Type="http://schemas.openxmlformats.org/officeDocument/2006/relationships/slide" Target="slide14.xml"/><Relationship Id="rId51" Type="http://schemas.openxmlformats.org/officeDocument/2006/relationships/slide" Target="slide11.xml"/><Relationship Id="rId3" Type="http://schemas.openxmlformats.org/officeDocument/2006/relationships/slide" Target="slide6.xml"/><Relationship Id="rId12" Type="http://schemas.openxmlformats.org/officeDocument/2006/relationships/slide" Target="slide20.xml"/><Relationship Id="rId17" Type="http://schemas.openxmlformats.org/officeDocument/2006/relationships/slide" Target="slide28.xml"/><Relationship Id="rId25" Type="http://schemas.openxmlformats.org/officeDocument/2006/relationships/image" Target="../media/image4.jpeg"/><Relationship Id="rId33" Type="http://schemas.openxmlformats.org/officeDocument/2006/relationships/image" Target="../media/image12.jpeg"/><Relationship Id="rId38" Type="http://schemas.openxmlformats.org/officeDocument/2006/relationships/image" Target="../media/image17.jpeg"/><Relationship Id="rId46" Type="http://schemas.openxmlformats.org/officeDocument/2006/relationships/slide" Target="slide17.xml"/><Relationship Id="rId59" Type="http://schemas.openxmlformats.org/officeDocument/2006/relationships/image" Target="../media/image27.jpeg"/><Relationship Id="rId67" Type="http://schemas.openxmlformats.org/officeDocument/2006/relationships/image" Target="../media/image35.jpeg"/><Relationship Id="rId20" Type="http://schemas.openxmlformats.org/officeDocument/2006/relationships/slide" Target="slide30.xml"/><Relationship Id="rId41" Type="http://schemas.openxmlformats.org/officeDocument/2006/relationships/image" Target="../media/image20.jpeg"/><Relationship Id="rId54" Type="http://schemas.openxmlformats.org/officeDocument/2006/relationships/slide" Target="slide27.xml"/><Relationship Id="rId62" Type="http://schemas.openxmlformats.org/officeDocument/2006/relationships/image" Target="../media/image3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eg"/><Relationship Id="rId4" Type="http://schemas.openxmlformats.org/officeDocument/2006/relationships/slide" Target="slide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Georgia" pitchFamily="18" charset="0"/>
              </a:rPr>
              <a:t>Какое слово пропущено? Докажите свое мнение</a:t>
            </a:r>
            <a:endParaRPr lang="ru-RU" sz="4000" b="1" dirty="0"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0470" y="1932972"/>
            <a:ext cx="8854633" cy="4267140"/>
          </a:xfrm>
        </p:spPr>
        <p:txBody>
          <a:bodyPr>
            <a:normAutofit/>
          </a:bodyPr>
          <a:lstStyle/>
          <a:p>
            <a:pPr fontAlgn="base"/>
            <a:r>
              <a:rPr lang="ru-RU" sz="4000" dirty="0" smtClean="0">
                <a:latin typeface="Georgia" pitchFamily="18" charset="0"/>
              </a:rPr>
              <a:t>___ </a:t>
            </a:r>
            <a:r>
              <a:rPr lang="ru-RU" sz="4000" dirty="0" smtClean="0">
                <a:latin typeface="Georgia" pitchFamily="18" charset="0"/>
              </a:rPr>
              <a:t>– к мудрости ступенька.</a:t>
            </a:r>
          </a:p>
          <a:p>
            <a:pPr fontAlgn="base"/>
            <a:r>
              <a:rPr lang="ru-RU" sz="4000" dirty="0" smtClean="0">
                <a:latin typeface="Georgia" pitchFamily="18" charset="0"/>
              </a:rPr>
              <a:t>___ </a:t>
            </a:r>
            <a:r>
              <a:rPr lang="ru-RU" sz="4000" dirty="0" smtClean="0">
                <a:latin typeface="Georgia" pitchFamily="18" charset="0"/>
              </a:rPr>
              <a:t>– не мука, колыбель науки.</a:t>
            </a:r>
          </a:p>
          <a:p>
            <a:r>
              <a:rPr lang="ru-RU" sz="4000" dirty="0" smtClean="0">
                <a:latin typeface="Georgia" pitchFamily="18" charset="0"/>
              </a:rPr>
              <a:t>___ </a:t>
            </a:r>
            <a:r>
              <a:rPr lang="ru-RU" sz="4000" dirty="0" smtClean="0">
                <a:latin typeface="Georgia" pitchFamily="18" charset="0"/>
              </a:rPr>
              <a:t>не знает, а читать садится.</a:t>
            </a:r>
            <a:endParaRPr lang="ru-RU" sz="4000" dirty="0"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0470" y="1932972"/>
            <a:ext cx="8854633" cy="4267140"/>
          </a:xfrm>
        </p:spPr>
        <p:txBody>
          <a:bodyPr>
            <a:normAutofit/>
          </a:bodyPr>
          <a:lstStyle/>
          <a:p>
            <a:pPr fontAlgn="base">
              <a:buFont typeface="Wingdings" pitchFamily="2" charset="2"/>
              <a:buChar char="ü"/>
            </a:pPr>
            <a:r>
              <a:rPr lang="ru-RU" sz="4000" dirty="0" smtClean="0">
                <a:latin typeface="Georgia" pitchFamily="18" charset="0"/>
              </a:rPr>
              <a:t>Азбука </a:t>
            </a:r>
            <a:r>
              <a:rPr lang="ru-RU" sz="4000" dirty="0" smtClean="0">
                <a:latin typeface="Georgia" pitchFamily="18" charset="0"/>
              </a:rPr>
              <a:t>– к мудрости ступенька.</a:t>
            </a:r>
          </a:p>
          <a:p>
            <a:pPr fontAlgn="base">
              <a:buFont typeface="Wingdings" pitchFamily="2" charset="2"/>
              <a:buChar char="ü"/>
            </a:pPr>
            <a:r>
              <a:rPr lang="ru-RU" sz="4000" dirty="0" smtClean="0">
                <a:latin typeface="Georgia" pitchFamily="18" charset="0"/>
              </a:rPr>
              <a:t>Азбука</a:t>
            </a:r>
            <a:r>
              <a:rPr lang="ru-RU" sz="4000" dirty="0" smtClean="0">
                <a:latin typeface="Georgia" pitchFamily="18" charset="0"/>
              </a:rPr>
              <a:t> </a:t>
            </a:r>
            <a:r>
              <a:rPr lang="ru-RU" sz="4000" dirty="0" smtClean="0">
                <a:latin typeface="Georgia" pitchFamily="18" charset="0"/>
              </a:rPr>
              <a:t>– не мука, колыбель науки.</a:t>
            </a:r>
          </a:p>
          <a:p>
            <a:pPr>
              <a:buFont typeface="Wingdings" pitchFamily="2" charset="2"/>
              <a:buChar char="ü"/>
            </a:pPr>
            <a:r>
              <a:rPr lang="ru-RU" sz="4000" dirty="0" smtClean="0">
                <a:latin typeface="Georgia" pitchFamily="18" charset="0"/>
              </a:rPr>
              <a:t>Азбуки </a:t>
            </a:r>
            <a:r>
              <a:rPr lang="ru-RU" sz="4000" dirty="0" smtClean="0">
                <a:latin typeface="Georgia" pitchFamily="18" charset="0"/>
              </a:rPr>
              <a:t>не знает, а читать садится.</a:t>
            </a:r>
            <a:endParaRPr lang="ru-RU" sz="4000" dirty="0">
              <a:latin typeface="Georgia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486136" y="4352081"/>
            <a:ext cx="8009681" cy="1273215"/>
          </a:xfrm>
          <a:prstGeom prst="horizontalScroll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Georgia" pitchFamily="18" charset="0"/>
              </a:rPr>
              <a:t>Для чего мы учим азбуку? Что дает нам это знание?</a:t>
            </a:r>
            <a:endParaRPr lang="ru-RU" sz="2400" dirty="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cale_120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24541" y="1576736"/>
            <a:ext cx="4219460" cy="52812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76270" y="1751681"/>
            <a:ext cx="5960125" cy="1432193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Segoe Script" pitchFamily="66" charset="0"/>
                <a:ea typeface="Yu Gothic UI Semibold" pitchFamily="34" charset="-128"/>
              </a:rPr>
              <a:t>Азбука</a:t>
            </a:r>
            <a:r>
              <a:rPr lang="ru-RU" sz="5400" b="1" dirty="0" smtClean="0">
                <a:latin typeface="Segoe Script" pitchFamily="66" charset="0"/>
                <a:ea typeface="Yu Gothic UI Semibold" pitchFamily="34" charset="-128"/>
              </a:rPr>
              <a:t> жизни</a:t>
            </a:r>
            <a:endParaRPr lang="ru-RU" sz="5400" b="1" dirty="0">
              <a:latin typeface="Segoe Script" pitchFamily="66" charset="0"/>
              <a:ea typeface="Yu Gothic UI Semibold" pitchFamily="34" charset="-128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462710" y="3370683"/>
            <a:ext cx="5056742" cy="1655762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latin typeface="Segoe Script" pitchFamily="66" charset="0"/>
              </a:rPr>
              <a:t>Дмитрия</a:t>
            </a:r>
          </a:p>
          <a:p>
            <a:r>
              <a:rPr lang="ru-RU" sz="5400" b="1" dirty="0" smtClean="0">
                <a:latin typeface="Segoe Script" pitchFamily="66" charset="0"/>
              </a:rPr>
              <a:t> Сергеевича </a:t>
            </a:r>
          </a:p>
          <a:p>
            <a:r>
              <a:rPr lang="ru-RU" sz="5400" b="1" dirty="0" smtClean="0">
                <a:latin typeface="Segoe Script" pitchFamily="66" charset="0"/>
              </a:rPr>
              <a:t>Лихачёва</a:t>
            </a:r>
            <a:endParaRPr lang="ru-RU" sz="5400" b="1" dirty="0">
              <a:latin typeface="Segoe Script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48552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hlinkClick r:id="rId2" action="ppaction://hlinksldjump"/>
          </p:cNvPr>
          <p:cNvSpPr/>
          <p:nvPr/>
        </p:nvSpPr>
        <p:spPr>
          <a:xfrm>
            <a:off x="509332" y="225517"/>
            <a:ext cx="1066803" cy="1066803"/>
          </a:xfrm>
          <a:prstGeom prst="ellipse">
            <a:avLst/>
          </a:prstGeom>
          <a:solidFill>
            <a:srgbClr val="9A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Georgia" pitchFamily="18" charset="0"/>
              </a:rPr>
              <a:t>А</a:t>
            </a:r>
            <a:endParaRPr lang="ru-RU" b="1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5" name="Овал 4">
            <a:hlinkClick r:id="rId3" action="ppaction://hlinksldjump"/>
          </p:cNvPr>
          <p:cNvSpPr/>
          <p:nvPr/>
        </p:nvSpPr>
        <p:spPr>
          <a:xfrm>
            <a:off x="1725421" y="200850"/>
            <a:ext cx="1066803" cy="1066803"/>
          </a:xfrm>
          <a:prstGeom prst="ellipse">
            <a:avLst/>
          </a:prstGeom>
          <a:solidFill>
            <a:srgbClr val="9A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Georgia" pitchFamily="18" charset="0"/>
              </a:rPr>
              <a:t>Б</a:t>
            </a:r>
            <a:endParaRPr lang="ru-RU" b="1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6" name="Овал 5">
            <a:hlinkClick r:id="rId4" action="ppaction://hlinksldjump"/>
          </p:cNvPr>
          <p:cNvSpPr/>
          <p:nvPr/>
        </p:nvSpPr>
        <p:spPr>
          <a:xfrm>
            <a:off x="2943337" y="195853"/>
            <a:ext cx="1066803" cy="1066803"/>
          </a:xfrm>
          <a:prstGeom prst="ellipse">
            <a:avLst/>
          </a:prstGeom>
          <a:solidFill>
            <a:srgbClr val="9A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Georgia" pitchFamily="18" charset="0"/>
              </a:rPr>
              <a:t>В</a:t>
            </a:r>
            <a:endParaRPr lang="ru-RU" b="1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7" name="Овал 6">
            <a:hlinkClick r:id="rId5" action="ppaction://hlinksldjump"/>
          </p:cNvPr>
          <p:cNvSpPr/>
          <p:nvPr/>
        </p:nvSpPr>
        <p:spPr>
          <a:xfrm>
            <a:off x="4038598" y="217886"/>
            <a:ext cx="1066803" cy="1066803"/>
          </a:xfrm>
          <a:prstGeom prst="ellipse">
            <a:avLst/>
          </a:prstGeom>
          <a:solidFill>
            <a:srgbClr val="9A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Georgia" pitchFamily="18" charset="0"/>
              </a:rPr>
              <a:t>Г</a:t>
            </a:r>
            <a:endParaRPr lang="ru-RU" b="1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8" name="Овал 7">
            <a:hlinkClick r:id="rId6" action="ppaction://hlinksldjump"/>
          </p:cNvPr>
          <p:cNvSpPr/>
          <p:nvPr/>
        </p:nvSpPr>
        <p:spPr>
          <a:xfrm>
            <a:off x="5280789" y="243283"/>
            <a:ext cx="1066803" cy="1066803"/>
          </a:xfrm>
          <a:prstGeom prst="ellipse">
            <a:avLst/>
          </a:prstGeom>
          <a:solidFill>
            <a:srgbClr val="9A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Georgia" pitchFamily="18" charset="0"/>
              </a:rPr>
              <a:t>Д</a:t>
            </a:r>
            <a:endParaRPr lang="ru-RU" b="1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12" name="Овал 11">
            <a:hlinkClick r:id="rId7" action="ppaction://hlinksldjump"/>
          </p:cNvPr>
          <p:cNvSpPr/>
          <p:nvPr/>
        </p:nvSpPr>
        <p:spPr>
          <a:xfrm>
            <a:off x="1737506" y="1445901"/>
            <a:ext cx="1066803" cy="1066803"/>
          </a:xfrm>
          <a:prstGeom prst="ellipse">
            <a:avLst/>
          </a:prstGeom>
          <a:solidFill>
            <a:srgbClr val="9A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Georgia" pitchFamily="18" charset="0"/>
              </a:rPr>
              <a:t>З</a:t>
            </a:r>
            <a:endParaRPr lang="ru-RU" b="1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13" name="Овал 12">
            <a:hlinkClick r:id="rId8" action="ppaction://hlinksldjump"/>
          </p:cNvPr>
          <p:cNvSpPr/>
          <p:nvPr/>
        </p:nvSpPr>
        <p:spPr>
          <a:xfrm>
            <a:off x="2961980" y="1449044"/>
            <a:ext cx="1066803" cy="1066803"/>
          </a:xfrm>
          <a:prstGeom prst="ellipse">
            <a:avLst/>
          </a:prstGeom>
          <a:solidFill>
            <a:srgbClr val="9A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Georgia" pitchFamily="18" charset="0"/>
              </a:rPr>
              <a:t>И</a:t>
            </a:r>
            <a:endParaRPr lang="ru-RU" b="1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14" name="Овал 13">
            <a:hlinkClick r:id="rId9" action="ppaction://hlinksldjump"/>
          </p:cNvPr>
          <p:cNvSpPr/>
          <p:nvPr/>
        </p:nvSpPr>
        <p:spPr>
          <a:xfrm>
            <a:off x="5343227" y="1391326"/>
            <a:ext cx="1066803" cy="1066803"/>
          </a:xfrm>
          <a:prstGeom prst="ellipse">
            <a:avLst/>
          </a:prstGeom>
          <a:solidFill>
            <a:srgbClr val="9A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Georgia" pitchFamily="18" charset="0"/>
              </a:rPr>
              <a:t>К</a:t>
            </a:r>
            <a:endParaRPr lang="ru-RU" b="1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16" name="Овал 15">
            <a:hlinkClick r:id="rId10" action="ppaction://hlinksldjump"/>
          </p:cNvPr>
          <p:cNvSpPr/>
          <p:nvPr/>
        </p:nvSpPr>
        <p:spPr>
          <a:xfrm>
            <a:off x="7810081" y="1407923"/>
            <a:ext cx="1066803" cy="1066803"/>
          </a:xfrm>
          <a:prstGeom prst="ellipse">
            <a:avLst/>
          </a:prstGeom>
          <a:solidFill>
            <a:srgbClr val="9A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Georgia" pitchFamily="18" charset="0"/>
              </a:rPr>
              <a:t>М</a:t>
            </a:r>
            <a:endParaRPr lang="ru-RU" b="1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17" name="Овал 16">
            <a:hlinkClick r:id="rId11" action="ppaction://hlinksldjump"/>
          </p:cNvPr>
          <p:cNvSpPr/>
          <p:nvPr/>
        </p:nvSpPr>
        <p:spPr>
          <a:xfrm>
            <a:off x="408818" y="2702626"/>
            <a:ext cx="1066803" cy="1066803"/>
          </a:xfrm>
          <a:prstGeom prst="ellipse">
            <a:avLst/>
          </a:prstGeom>
          <a:solidFill>
            <a:srgbClr val="9A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Georgia" pitchFamily="18" charset="0"/>
              </a:rPr>
              <a:t>Н</a:t>
            </a:r>
            <a:endParaRPr lang="ru-RU" b="1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18" name="Овал 17">
            <a:hlinkClick r:id="rId12" action="ppaction://hlinksldjump"/>
          </p:cNvPr>
          <p:cNvSpPr/>
          <p:nvPr/>
        </p:nvSpPr>
        <p:spPr>
          <a:xfrm>
            <a:off x="1735076" y="2704464"/>
            <a:ext cx="1066803" cy="1066803"/>
          </a:xfrm>
          <a:prstGeom prst="ellipse">
            <a:avLst/>
          </a:prstGeom>
          <a:solidFill>
            <a:srgbClr val="9A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Georgia" pitchFamily="18" charset="0"/>
              </a:rPr>
              <a:t>О</a:t>
            </a:r>
            <a:endParaRPr lang="ru-RU" b="1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19" name="Овал 18">
            <a:hlinkClick r:id="rId13" action="ppaction://hlinksldjump"/>
          </p:cNvPr>
          <p:cNvSpPr/>
          <p:nvPr/>
        </p:nvSpPr>
        <p:spPr>
          <a:xfrm>
            <a:off x="2983457" y="2684944"/>
            <a:ext cx="1066803" cy="1066803"/>
          </a:xfrm>
          <a:prstGeom prst="ellipse">
            <a:avLst/>
          </a:prstGeom>
          <a:solidFill>
            <a:srgbClr val="9A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Georgia" pitchFamily="18" charset="0"/>
              </a:rPr>
              <a:t>П</a:t>
            </a:r>
            <a:endParaRPr lang="ru-RU" b="1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20" name="Овал 19">
            <a:hlinkClick r:id="rId14" action="ppaction://hlinksldjump"/>
          </p:cNvPr>
          <p:cNvSpPr/>
          <p:nvPr/>
        </p:nvSpPr>
        <p:spPr>
          <a:xfrm>
            <a:off x="4196916" y="2668687"/>
            <a:ext cx="1066803" cy="1066803"/>
          </a:xfrm>
          <a:prstGeom prst="ellipse">
            <a:avLst/>
          </a:prstGeom>
          <a:solidFill>
            <a:srgbClr val="9A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Georgia" pitchFamily="18" charset="0"/>
              </a:rPr>
              <a:t>Р</a:t>
            </a:r>
            <a:endParaRPr lang="ru-RU" b="1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21" name="Овал 20">
            <a:hlinkClick r:id="rId15" action="ppaction://hlinksldjump"/>
          </p:cNvPr>
          <p:cNvSpPr/>
          <p:nvPr/>
        </p:nvSpPr>
        <p:spPr>
          <a:xfrm>
            <a:off x="5388110" y="2691210"/>
            <a:ext cx="1066803" cy="1066804"/>
          </a:xfrm>
          <a:prstGeom prst="ellipse">
            <a:avLst/>
          </a:prstGeom>
          <a:solidFill>
            <a:srgbClr val="9A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Georgia" pitchFamily="18" charset="0"/>
              </a:rPr>
              <a:t>С</a:t>
            </a:r>
            <a:endParaRPr lang="ru-RU" b="1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22" name="Овал 21">
            <a:hlinkClick r:id="rId16" action="ppaction://hlinksldjump"/>
          </p:cNvPr>
          <p:cNvSpPr/>
          <p:nvPr/>
        </p:nvSpPr>
        <p:spPr>
          <a:xfrm>
            <a:off x="6580212" y="2708171"/>
            <a:ext cx="1066803" cy="1066803"/>
          </a:xfrm>
          <a:prstGeom prst="ellipse">
            <a:avLst/>
          </a:prstGeom>
          <a:solidFill>
            <a:srgbClr val="9A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Georgia" pitchFamily="18" charset="0"/>
              </a:rPr>
              <a:t>Т</a:t>
            </a:r>
            <a:endParaRPr lang="ru-RU" b="1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23" name="Овал 22">
            <a:hlinkClick r:id="rId17" action="ppaction://hlinksldjump"/>
          </p:cNvPr>
          <p:cNvSpPr/>
          <p:nvPr/>
        </p:nvSpPr>
        <p:spPr>
          <a:xfrm>
            <a:off x="3001498" y="4157721"/>
            <a:ext cx="1066803" cy="1066803"/>
          </a:xfrm>
          <a:prstGeom prst="ellipse">
            <a:avLst/>
          </a:prstGeom>
          <a:solidFill>
            <a:srgbClr val="9A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  <a:latin typeface="Georgia" pitchFamily="18" charset="0"/>
              </a:rPr>
              <a:t>Ц</a:t>
            </a:r>
            <a:endParaRPr lang="ru-RU" b="1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24" name="Овал 23">
            <a:hlinkClick r:id="rId18" action="ppaction://hlinksldjump"/>
          </p:cNvPr>
          <p:cNvSpPr/>
          <p:nvPr/>
        </p:nvSpPr>
        <p:spPr>
          <a:xfrm>
            <a:off x="408544" y="4112336"/>
            <a:ext cx="1066803" cy="1066803"/>
          </a:xfrm>
          <a:prstGeom prst="ellipse">
            <a:avLst/>
          </a:prstGeom>
          <a:solidFill>
            <a:srgbClr val="9A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  <a:latin typeface="Georgia" pitchFamily="18" charset="0"/>
              </a:rPr>
              <a:t>Ф</a:t>
            </a:r>
            <a:endParaRPr lang="ru-RU" b="1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25" name="Овал 24">
            <a:hlinkClick r:id="rId19" action="ppaction://hlinksldjump"/>
          </p:cNvPr>
          <p:cNvSpPr/>
          <p:nvPr/>
        </p:nvSpPr>
        <p:spPr>
          <a:xfrm>
            <a:off x="4263584" y="4151374"/>
            <a:ext cx="1066803" cy="1066803"/>
          </a:xfrm>
          <a:prstGeom prst="ellipse">
            <a:avLst/>
          </a:prstGeom>
          <a:solidFill>
            <a:srgbClr val="9A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  <a:latin typeface="Georgia" pitchFamily="18" charset="0"/>
              </a:rPr>
              <a:t>Ч</a:t>
            </a:r>
            <a:endParaRPr lang="ru-RU" b="1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26" name="Овал 25">
            <a:hlinkClick r:id="rId20" action="ppaction://hlinksldjump"/>
          </p:cNvPr>
          <p:cNvSpPr/>
          <p:nvPr/>
        </p:nvSpPr>
        <p:spPr>
          <a:xfrm>
            <a:off x="5455454" y="4160107"/>
            <a:ext cx="1066803" cy="1066803"/>
          </a:xfrm>
          <a:prstGeom prst="ellipse">
            <a:avLst/>
          </a:prstGeom>
          <a:solidFill>
            <a:srgbClr val="9A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Georgia" pitchFamily="18" charset="0"/>
              </a:rPr>
              <a:t>Ш</a:t>
            </a:r>
            <a:endParaRPr lang="ru-RU" b="1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27" name="Овал 26">
            <a:hlinkClick r:id="rId21" action="ppaction://hlinksldjump"/>
          </p:cNvPr>
          <p:cNvSpPr/>
          <p:nvPr/>
        </p:nvSpPr>
        <p:spPr>
          <a:xfrm>
            <a:off x="6627027" y="4174462"/>
            <a:ext cx="1066803" cy="1066803"/>
          </a:xfrm>
          <a:prstGeom prst="ellipse">
            <a:avLst/>
          </a:prstGeom>
          <a:solidFill>
            <a:srgbClr val="9A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Georgia" pitchFamily="18" charset="0"/>
              </a:rPr>
              <a:t>Щ</a:t>
            </a:r>
            <a:endParaRPr lang="ru-RU" b="1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30" name="Овал 29">
            <a:hlinkClick r:id="rId22" action="ppaction://hlinksldjump"/>
          </p:cNvPr>
          <p:cNvSpPr/>
          <p:nvPr/>
        </p:nvSpPr>
        <p:spPr>
          <a:xfrm>
            <a:off x="3087439" y="5452377"/>
            <a:ext cx="1066803" cy="1066803"/>
          </a:xfrm>
          <a:prstGeom prst="ellipse">
            <a:avLst/>
          </a:prstGeom>
          <a:solidFill>
            <a:srgbClr val="9A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  <a:latin typeface="Georgia" pitchFamily="18" charset="0"/>
              </a:rPr>
              <a:t>Э</a:t>
            </a:r>
            <a:endParaRPr lang="ru-RU" b="1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32" name="Овал 31">
            <a:hlinkClick r:id="rId23" action="ppaction://hlinksldjump"/>
          </p:cNvPr>
          <p:cNvSpPr/>
          <p:nvPr/>
        </p:nvSpPr>
        <p:spPr>
          <a:xfrm>
            <a:off x="4337006" y="5451972"/>
            <a:ext cx="1066803" cy="1066803"/>
          </a:xfrm>
          <a:prstGeom prst="ellipse">
            <a:avLst/>
          </a:prstGeom>
          <a:solidFill>
            <a:srgbClr val="9A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  <a:latin typeface="Georgia" pitchFamily="18" charset="0"/>
              </a:rPr>
              <a:t>Ю</a:t>
            </a:r>
            <a:endParaRPr lang="ru-RU" b="1" dirty="0">
              <a:solidFill>
                <a:schemeClr val="tx1"/>
              </a:solidFill>
              <a:latin typeface="Georgia" pitchFamily="18" charset="0"/>
            </a:endParaRPr>
          </a:p>
        </p:txBody>
      </p:sp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24" cstate="print"/>
          <a:stretch>
            <a:fillRect/>
          </a:stretch>
        </p:blipFill>
        <p:spPr bwMode="auto">
          <a:xfrm>
            <a:off x="528809" y="220336"/>
            <a:ext cx="1013552" cy="1044608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25" cstate="print"/>
          <a:stretch>
            <a:fillRect/>
          </a:stretch>
        </p:blipFill>
        <p:spPr bwMode="auto">
          <a:xfrm>
            <a:off x="1721349" y="231355"/>
            <a:ext cx="1053128" cy="1013552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26" cstate="print"/>
          <a:stretch>
            <a:fillRect/>
          </a:stretch>
        </p:blipFill>
        <p:spPr bwMode="auto">
          <a:xfrm>
            <a:off x="2941502" y="209320"/>
            <a:ext cx="1035585" cy="1065135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27" cstate="print"/>
          <a:stretch>
            <a:fillRect/>
          </a:stretch>
        </p:blipFill>
        <p:spPr bwMode="auto">
          <a:xfrm>
            <a:off x="4042872" y="231355"/>
            <a:ext cx="1058255" cy="1013551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/>
          <p:cNvPicPr>
            <a:picLocks noChangeAspect="1" noChangeArrowheads="1"/>
          </p:cNvPicPr>
          <p:nvPr/>
        </p:nvPicPr>
        <p:blipFill>
          <a:blip r:embed="rId28" cstate="print"/>
          <a:stretch>
            <a:fillRect/>
          </a:stretch>
        </p:blipFill>
        <p:spPr bwMode="auto">
          <a:xfrm>
            <a:off x="5280980" y="297455"/>
            <a:ext cx="1066383" cy="1002535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29" cstate="print"/>
          <a:stretch>
            <a:fillRect/>
          </a:stretch>
        </p:blipFill>
        <p:spPr bwMode="auto">
          <a:xfrm>
            <a:off x="1737719" y="1465243"/>
            <a:ext cx="1052526" cy="1013552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"/>
          <p:cNvPicPr>
            <a:picLocks noChangeAspect="1" noChangeArrowheads="1"/>
          </p:cNvPicPr>
          <p:nvPr/>
        </p:nvPicPr>
        <p:blipFill>
          <a:blip r:embed="rId30" cstate="print"/>
          <a:stretch>
            <a:fillRect/>
          </a:stretch>
        </p:blipFill>
        <p:spPr bwMode="auto">
          <a:xfrm>
            <a:off x="2979494" y="1465244"/>
            <a:ext cx="1047088" cy="1024568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"/>
          <p:cNvPicPr>
            <a:picLocks noChangeAspect="1" noChangeArrowheads="1"/>
          </p:cNvPicPr>
          <p:nvPr/>
        </p:nvPicPr>
        <p:blipFill>
          <a:blip r:embed="rId31" cstate="print"/>
          <a:stretch>
            <a:fillRect/>
          </a:stretch>
        </p:blipFill>
        <p:spPr bwMode="auto">
          <a:xfrm>
            <a:off x="5354198" y="1335180"/>
            <a:ext cx="1068636" cy="1099548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/>
          <p:cNvPicPr>
            <a:picLocks noChangeAspect="1" noChangeArrowheads="1"/>
          </p:cNvPicPr>
          <p:nvPr/>
        </p:nvPicPr>
        <p:blipFill>
          <a:blip r:embed="rId32" cstate="print"/>
          <a:stretch>
            <a:fillRect/>
          </a:stretch>
        </p:blipFill>
        <p:spPr bwMode="auto">
          <a:xfrm>
            <a:off x="7788904" y="1423929"/>
            <a:ext cx="1065057" cy="1046603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2"/>
          <p:cNvPicPr>
            <a:picLocks noChangeAspect="1" noChangeArrowheads="1"/>
          </p:cNvPicPr>
          <p:nvPr/>
        </p:nvPicPr>
        <p:blipFill>
          <a:blip r:embed="rId33" cstate="print"/>
          <a:stretch>
            <a:fillRect/>
          </a:stretch>
        </p:blipFill>
        <p:spPr bwMode="auto">
          <a:xfrm>
            <a:off x="402688" y="2701886"/>
            <a:ext cx="1061546" cy="1035586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"/>
          <p:cNvPicPr>
            <a:picLocks noChangeAspect="1" noChangeArrowheads="1"/>
          </p:cNvPicPr>
          <p:nvPr/>
        </p:nvPicPr>
        <p:blipFill>
          <a:blip r:embed="rId34" cstate="print"/>
          <a:stretch>
            <a:fillRect/>
          </a:stretch>
        </p:blipFill>
        <p:spPr bwMode="auto">
          <a:xfrm>
            <a:off x="1732829" y="2726674"/>
            <a:ext cx="1049515" cy="1046602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"/>
          <p:cNvPicPr>
            <a:picLocks noChangeAspect="1" noChangeArrowheads="1"/>
          </p:cNvPicPr>
          <p:nvPr/>
        </p:nvPicPr>
        <p:blipFill>
          <a:blip r:embed="rId35" cstate="print"/>
          <a:stretch>
            <a:fillRect/>
          </a:stretch>
        </p:blipFill>
        <p:spPr bwMode="auto">
          <a:xfrm>
            <a:off x="2979024" y="2699132"/>
            <a:ext cx="1059197" cy="1002535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6" cstate="print"/>
          <a:stretch>
            <a:fillRect/>
          </a:stretch>
        </p:blipFill>
        <p:spPr bwMode="auto">
          <a:xfrm>
            <a:off x="4202002" y="2688115"/>
            <a:ext cx="1061148" cy="1002535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2"/>
          <p:cNvPicPr>
            <a:picLocks noChangeAspect="1" noChangeArrowheads="1"/>
          </p:cNvPicPr>
          <p:nvPr/>
        </p:nvPicPr>
        <p:blipFill>
          <a:blip r:embed="rId37" cstate="print"/>
          <a:stretch>
            <a:fillRect/>
          </a:stretch>
        </p:blipFill>
        <p:spPr bwMode="auto">
          <a:xfrm>
            <a:off x="5389335" y="2699131"/>
            <a:ext cx="1064504" cy="1024569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38" cstate="print"/>
          <a:stretch>
            <a:fillRect/>
          </a:stretch>
        </p:blipFill>
        <p:spPr bwMode="auto">
          <a:xfrm>
            <a:off x="6573801" y="2721166"/>
            <a:ext cx="1061565" cy="1024569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2"/>
          <p:cNvPicPr>
            <a:picLocks noChangeAspect="1" noChangeArrowheads="1"/>
          </p:cNvPicPr>
          <p:nvPr/>
        </p:nvPicPr>
        <p:blipFill>
          <a:blip r:embed="rId39" cstate="print"/>
          <a:stretch>
            <a:fillRect/>
          </a:stretch>
        </p:blipFill>
        <p:spPr bwMode="auto">
          <a:xfrm>
            <a:off x="3006121" y="4186411"/>
            <a:ext cx="1061502" cy="1024569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/>
          <p:cNvPicPr>
            <a:picLocks noChangeAspect="1" noChangeArrowheads="1"/>
          </p:cNvPicPr>
          <p:nvPr/>
        </p:nvPicPr>
        <p:blipFill>
          <a:blip r:embed="rId40" cstate="print"/>
          <a:stretch>
            <a:fillRect/>
          </a:stretch>
        </p:blipFill>
        <p:spPr bwMode="auto">
          <a:xfrm>
            <a:off x="4242993" y="4175393"/>
            <a:ext cx="1060040" cy="1046602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2"/>
          <p:cNvPicPr>
            <a:picLocks noChangeAspect="1" noChangeArrowheads="1"/>
          </p:cNvPicPr>
          <p:nvPr/>
        </p:nvPicPr>
        <p:blipFill>
          <a:blip r:embed="rId41" cstate="print"/>
          <a:stretch>
            <a:fillRect/>
          </a:stretch>
        </p:blipFill>
        <p:spPr bwMode="auto">
          <a:xfrm>
            <a:off x="423711" y="4131327"/>
            <a:ext cx="1073504" cy="1035584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2"/>
          <p:cNvPicPr>
            <a:picLocks noChangeAspect="1" noChangeArrowheads="1"/>
          </p:cNvPicPr>
          <p:nvPr/>
        </p:nvPicPr>
        <p:blipFill>
          <a:blip r:embed="rId42" cstate="print"/>
          <a:stretch>
            <a:fillRect/>
          </a:stretch>
        </p:blipFill>
        <p:spPr bwMode="auto">
          <a:xfrm>
            <a:off x="5452642" y="4185678"/>
            <a:ext cx="1054691" cy="1054691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2"/>
          <p:cNvPicPr>
            <a:picLocks noChangeAspect="1" noChangeArrowheads="1"/>
          </p:cNvPicPr>
          <p:nvPr/>
        </p:nvPicPr>
        <p:blipFill>
          <a:blip r:embed="rId43" cstate="print"/>
          <a:stretch>
            <a:fillRect/>
          </a:stretch>
        </p:blipFill>
        <p:spPr bwMode="auto">
          <a:xfrm>
            <a:off x="6641950" y="4208443"/>
            <a:ext cx="1056457" cy="1002535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2"/>
          <p:cNvPicPr>
            <a:picLocks noChangeAspect="1" noChangeArrowheads="1"/>
          </p:cNvPicPr>
          <p:nvPr/>
        </p:nvPicPr>
        <p:blipFill>
          <a:blip r:embed="rId44" cstate="print"/>
          <a:srcRect l="7420" t="4478" r="60476" b="30500"/>
          <a:stretch>
            <a:fillRect/>
          </a:stretch>
        </p:blipFill>
        <p:spPr bwMode="auto">
          <a:xfrm>
            <a:off x="3095741" y="5469875"/>
            <a:ext cx="1079653" cy="1046602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2"/>
          <p:cNvPicPr>
            <a:picLocks noChangeAspect="1" noChangeArrowheads="1"/>
          </p:cNvPicPr>
          <p:nvPr/>
        </p:nvPicPr>
        <p:blipFill>
          <a:blip r:embed="rId45" cstate="print"/>
          <a:stretch>
            <a:fillRect/>
          </a:stretch>
        </p:blipFill>
        <p:spPr bwMode="auto">
          <a:xfrm>
            <a:off x="4354454" y="5475383"/>
            <a:ext cx="1062890" cy="1038984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Овал 57">
            <a:hlinkClick r:id="rId46" action="ppaction://hlinksldjump"/>
          </p:cNvPr>
          <p:cNvSpPr/>
          <p:nvPr/>
        </p:nvSpPr>
        <p:spPr>
          <a:xfrm>
            <a:off x="6552881" y="1407085"/>
            <a:ext cx="1066803" cy="1066803"/>
          </a:xfrm>
          <a:prstGeom prst="ellipse">
            <a:avLst/>
          </a:prstGeom>
          <a:solidFill>
            <a:srgbClr val="9A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Georgia" pitchFamily="18" charset="0"/>
              </a:rPr>
              <a:t>Л</a:t>
            </a:r>
            <a:endParaRPr lang="ru-RU" b="1" dirty="0">
              <a:solidFill>
                <a:schemeClr val="tx1"/>
              </a:solidFill>
              <a:latin typeface="Georgia" pitchFamily="18" charset="0"/>
            </a:endParaRPr>
          </a:p>
        </p:txBody>
      </p:sp>
      <p:pic>
        <p:nvPicPr>
          <p:cNvPr id="62" name="Picture 2"/>
          <p:cNvPicPr>
            <a:picLocks noChangeAspect="1" noChangeArrowheads="1"/>
          </p:cNvPicPr>
          <p:nvPr/>
        </p:nvPicPr>
        <p:blipFill>
          <a:blip r:embed="rId47" cstate="print"/>
          <a:stretch>
            <a:fillRect/>
          </a:stretch>
        </p:blipFill>
        <p:spPr bwMode="auto">
          <a:xfrm>
            <a:off x="6559441" y="1434946"/>
            <a:ext cx="1070843" cy="1002535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Овал 60">
            <a:hlinkClick r:id="rId48" action="ppaction://hlinksldjump"/>
          </p:cNvPr>
          <p:cNvSpPr/>
          <p:nvPr/>
        </p:nvSpPr>
        <p:spPr>
          <a:xfrm>
            <a:off x="427423" y="1415977"/>
            <a:ext cx="1066803" cy="1066803"/>
          </a:xfrm>
          <a:prstGeom prst="ellipse">
            <a:avLst/>
          </a:prstGeom>
          <a:solidFill>
            <a:srgbClr val="9A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  <a:latin typeface="Georgia" pitchFamily="18" charset="0"/>
              </a:rPr>
              <a:t>Ж</a:t>
            </a:r>
            <a:endParaRPr lang="ru-RU" b="1" dirty="0">
              <a:solidFill>
                <a:schemeClr val="tx1"/>
              </a:solidFill>
              <a:latin typeface="Georgia" pitchFamily="18" charset="0"/>
            </a:endParaRPr>
          </a:p>
        </p:txBody>
      </p:sp>
      <p:pic>
        <p:nvPicPr>
          <p:cNvPr id="63" name="Picture 2"/>
          <p:cNvPicPr>
            <a:picLocks noChangeAspect="1" noChangeArrowheads="1"/>
          </p:cNvPicPr>
          <p:nvPr/>
        </p:nvPicPr>
        <p:blipFill>
          <a:blip r:embed="rId49" cstate="print"/>
          <a:stretch>
            <a:fillRect/>
          </a:stretch>
        </p:blipFill>
        <p:spPr bwMode="auto">
          <a:xfrm>
            <a:off x="434200" y="1443210"/>
            <a:ext cx="1064095" cy="1002535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Овал 63">
            <a:hlinkClick r:id="rId50" action="ppaction://hlinksldjump"/>
          </p:cNvPr>
          <p:cNvSpPr/>
          <p:nvPr/>
        </p:nvSpPr>
        <p:spPr>
          <a:xfrm>
            <a:off x="6539948" y="213303"/>
            <a:ext cx="1066803" cy="1066803"/>
          </a:xfrm>
          <a:prstGeom prst="ellipse">
            <a:avLst/>
          </a:prstGeom>
          <a:solidFill>
            <a:srgbClr val="9A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  <a:latin typeface="Georgia" pitchFamily="18" charset="0"/>
              </a:rPr>
              <a:t>Е</a:t>
            </a:r>
            <a:endParaRPr lang="ru-RU" b="1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65" name="Овал 64">
            <a:hlinkClick r:id="rId51" action="ppaction://hlinksldjump"/>
          </p:cNvPr>
          <p:cNvSpPr/>
          <p:nvPr/>
        </p:nvSpPr>
        <p:spPr>
          <a:xfrm>
            <a:off x="7790758" y="233500"/>
            <a:ext cx="1066803" cy="1066803"/>
          </a:xfrm>
          <a:prstGeom prst="ellipse">
            <a:avLst/>
          </a:prstGeom>
          <a:solidFill>
            <a:srgbClr val="9A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  <a:latin typeface="Georgia" pitchFamily="18" charset="0"/>
              </a:rPr>
              <a:t>Ё</a:t>
            </a:r>
            <a:endParaRPr lang="ru-RU" b="1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66" name="Овал 65">
            <a:hlinkClick r:id="rId52" action="ppaction://hlinksldjump"/>
          </p:cNvPr>
          <p:cNvSpPr/>
          <p:nvPr/>
        </p:nvSpPr>
        <p:spPr>
          <a:xfrm>
            <a:off x="4173157" y="1404960"/>
            <a:ext cx="1066803" cy="1066803"/>
          </a:xfrm>
          <a:prstGeom prst="ellipse">
            <a:avLst/>
          </a:prstGeom>
          <a:solidFill>
            <a:srgbClr val="9A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  <a:latin typeface="Georgia" pitchFamily="18" charset="0"/>
              </a:rPr>
              <a:t>Й</a:t>
            </a:r>
            <a:endParaRPr lang="ru-RU" b="1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67" name="Овал 66">
            <a:hlinkClick r:id="rId53" action="ppaction://hlinksldjump"/>
          </p:cNvPr>
          <p:cNvSpPr/>
          <p:nvPr/>
        </p:nvSpPr>
        <p:spPr>
          <a:xfrm>
            <a:off x="7830757" y="2704951"/>
            <a:ext cx="1066803" cy="1066803"/>
          </a:xfrm>
          <a:prstGeom prst="ellipse">
            <a:avLst/>
          </a:prstGeom>
          <a:solidFill>
            <a:srgbClr val="9A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  <a:latin typeface="Georgia" pitchFamily="18" charset="0"/>
              </a:rPr>
              <a:t>У</a:t>
            </a:r>
            <a:endParaRPr lang="ru-RU" b="1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68" name="Овал 67">
            <a:hlinkClick r:id="rId54" action="ppaction://hlinksldjump"/>
          </p:cNvPr>
          <p:cNvSpPr/>
          <p:nvPr/>
        </p:nvSpPr>
        <p:spPr>
          <a:xfrm>
            <a:off x="1760463" y="4126127"/>
            <a:ext cx="1066803" cy="1066803"/>
          </a:xfrm>
          <a:prstGeom prst="ellipse">
            <a:avLst/>
          </a:prstGeom>
          <a:solidFill>
            <a:srgbClr val="9A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  <a:latin typeface="Georgia" pitchFamily="18" charset="0"/>
              </a:rPr>
              <a:t>Х</a:t>
            </a:r>
            <a:endParaRPr lang="ru-RU" b="1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69" name="Овал 68">
            <a:hlinkClick r:id="rId55" action="ppaction://hlinksldjump"/>
          </p:cNvPr>
          <p:cNvSpPr/>
          <p:nvPr/>
        </p:nvSpPr>
        <p:spPr>
          <a:xfrm>
            <a:off x="5594333" y="5448151"/>
            <a:ext cx="1066803" cy="1066803"/>
          </a:xfrm>
          <a:prstGeom prst="ellipse">
            <a:avLst/>
          </a:prstGeom>
          <a:solidFill>
            <a:srgbClr val="9A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  <a:latin typeface="Georgia" pitchFamily="18" charset="0"/>
              </a:rPr>
              <a:t>Я</a:t>
            </a:r>
            <a:endParaRPr lang="ru-RU" b="1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70" name="Овал 69">
            <a:hlinkClick r:id="rId56" action="ppaction://hlinksldjump"/>
          </p:cNvPr>
          <p:cNvSpPr/>
          <p:nvPr/>
        </p:nvSpPr>
        <p:spPr>
          <a:xfrm>
            <a:off x="1758627" y="5457331"/>
            <a:ext cx="1066803" cy="1066803"/>
          </a:xfrm>
          <a:prstGeom prst="ellipse">
            <a:avLst/>
          </a:prstGeom>
          <a:solidFill>
            <a:srgbClr val="9A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  <a:latin typeface="Georgia" pitchFamily="18" charset="0"/>
              </a:rPr>
              <a:t>Ь</a:t>
            </a:r>
            <a:endParaRPr lang="ru-RU" b="1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71" name="Овал 70">
            <a:hlinkClick r:id="rId57" action="ppaction://hlinksldjump"/>
          </p:cNvPr>
          <p:cNvSpPr/>
          <p:nvPr/>
        </p:nvSpPr>
        <p:spPr>
          <a:xfrm>
            <a:off x="412733" y="5433462"/>
            <a:ext cx="1066803" cy="1066803"/>
          </a:xfrm>
          <a:prstGeom prst="ellipse">
            <a:avLst/>
          </a:prstGeom>
          <a:solidFill>
            <a:srgbClr val="9A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  <a:latin typeface="Georgia" pitchFamily="18" charset="0"/>
              </a:rPr>
              <a:t>Ы</a:t>
            </a:r>
            <a:endParaRPr lang="ru-RU" b="1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72" name="Овал 71">
            <a:hlinkClick r:id="rId58" action="ppaction://hlinksldjump"/>
          </p:cNvPr>
          <p:cNvSpPr/>
          <p:nvPr/>
        </p:nvSpPr>
        <p:spPr>
          <a:xfrm>
            <a:off x="7869316" y="4153668"/>
            <a:ext cx="1066803" cy="1066803"/>
          </a:xfrm>
          <a:prstGeom prst="ellipse">
            <a:avLst/>
          </a:prstGeom>
          <a:solidFill>
            <a:srgbClr val="9A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  <a:latin typeface="Georgia" pitchFamily="18" charset="0"/>
              </a:rPr>
              <a:t>Ъ</a:t>
            </a:r>
            <a:endParaRPr lang="ru-RU" b="1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73" name="Овал 72">
            <a:hlinkClick r:id="rId48" action="ppaction://hlinksldjump"/>
          </p:cNvPr>
          <p:cNvSpPr/>
          <p:nvPr/>
        </p:nvSpPr>
        <p:spPr>
          <a:xfrm>
            <a:off x="5592497" y="5446312"/>
            <a:ext cx="1066803" cy="1066803"/>
          </a:xfrm>
          <a:prstGeom prst="ellipse">
            <a:avLst/>
          </a:prstGeom>
          <a:blipFill>
            <a:blip r:embed="rId59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b="1" dirty="0">
              <a:solidFill>
                <a:schemeClr val="tx1"/>
              </a:solidFill>
              <a:latin typeface="Georgia" pitchFamily="18" charset="0"/>
            </a:endParaRPr>
          </a:p>
        </p:txBody>
      </p:sp>
      <p:pic>
        <p:nvPicPr>
          <p:cNvPr id="74" name="Picture 2"/>
          <p:cNvPicPr>
            <a:picLocks noChangeAspect="1" noChangeArrowheads="1"/>
          </p:cNvPicPr>
          <p:nvPr/>
        </p:nvPicPr>
        <p:blipFill>
          <a:blip r:embed="rId60" cstate="print"/>
          <a:stretch>
            <a:fillRect/>
          </a:stretch>
        </p:blipFill>
        <p:spPr bwMode="auto">
          <a:xfrm>
            <a:off x="1770658" y="4164376"/>
            <a:ext cx="1056457" cy="1002535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2"/>
          <p:cNvPicPr>
            <a:picLocks noChangeAspect="1" noChangeArrowheads="1"/>
          </p:cNvPicPr>
          <p:nvPr/>
        </p:nvPicPr>
        <p:blipFill>
          <a:blip r:embed="rId61" cstate="print"/>
          <a:stretch>
            <a:fillRect/>
          </a:stretch>
        </p:blipFill>
        <p:spPr bwMode="auto">
          <a:xfrm>
            <a:off x="6509132" y="231354"/>
            <a:ext cx="1070471" cy="1035586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2"/>
          <p:cNvPicPr>
            <a:picLocks noChangeAspect="1" noChangeArrowheads="1"/>
          </p:cNvPicPr>
          <p:nvPr/>
        </p:nvPicPr>
        <p:blipFill>
          <a:blip r:embed="rId62" cstate="print"/>
          <a:stretch>
            <a:fillRect/>
          </a:stretch>
        </p:blipFill>
        <p:spPr bwMode="auto">
          <a:xfrm>
            <a:off x="7796270" y="286439"/>
            <a:ext cx="1070471" cy="1035585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2"/>
          <p:cNvPicPr>
            <a:picLocks noChangeAspect="1" noChangeArrowheads="1"/>
          </p:cNvPicPr>
          <p:nvPr/>
        </p:nvPicPr>
        <p:blipFill>
          <a:blip r:embed="rId63" cstate="print"/>
          <a:stretch>
            <a:fillRect/>
          </a:stretch>
        </p:blipFill>
        <p:spPr bwMode="auto">
          <a:xfrm>
            <a:off x="4193755" y="1421176"/>
            <a:ext cx="1070471" cy="1024567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" name="Picture 2"/>
          <p:cNvPicPr>
            <a:picLocks noChangeAspect="1" noChangeArrowheads="1"/>
          </p:cNvPicPr>
          <p:nvPr/>
        </p:nvPicPr>
        <p:blipFill>
          <a:blip r:embed="rId64" cstate="print"/>
          <a:stretch>
            <a:fillRect/>
          </a:stretch>
        </p:blipFill>
        <p:spPr bwMode="auto">
          <a:xfrm>
            <a:off x="7866043" y="2741363"/>
            <a:ext cx="1013552" cy="1002535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2"/>
          <p:cNvPicPr>
            <a:picLocks noChangeAspect="1" noChangeArrowheads="1"/>
          </p:cNvPicPr>
          <p:nvPr/>
        </p:nvPicPr>
        <p:blipFill>
          <a:blip r:embed="rId65" cstate="print"/>
          <a:stretch>
            <a:fillRect/>
          </a:stretch>
        </p:blipFill>
        <p:spPr bwMode="auto">
          <a:xfrm>
            <a:off x="7888078" y="4173557"/>
            <a:ext cx="1024569" cy="1037421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Picture 2"/>
          <p:cNvPicPr>
            <a:picLocks noChangeAspect="1" noChangeArrowheads="1"/>
          </p:cNvPicPr>
          <p:nvPr/>
        </p:nvPicPr>
        <p:blipFill>
          <a:blip r:embed="rId66" cstate="print"/>
          <a:stretch>
            <a:fillRect/>
          </a:stretch>
        </p:blipFill>
        <p:spPr bwMode="auto">
          <a:xfrm>
            <a:off x="407624" y="5451514"/>
            <a:ext cx="1090670" cy="1048438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2"/>
          <p:cNvPicPr>
            <a:picLocks noChangeAspect="1" noChangeArrowheads="1"/>
          </p:cNvPicPr>
          <p:nvPr/>
        </p:nvPicPr>
        <p:blipFill>
          <a:blip r:embed="rId67" cstate="print"/>
          <a:stretch>
            <a:fillRect/>
          </a:stretch>
        </p:blipFill>
        <p:spPr bwMode="auto">
          <a:xfrm>
            <a:off x="1751682" y="5473547"/>
            <a:ext cx="1068636" cy="1015388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38223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33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4" fill="hold">
                      <p:stCondLst>
                        <p:cond delay="0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139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0" fill="hold">
                      <p:stCondLst>
                        <p:cond delay="0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45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6" fill="hold">
                      <p:stCondLst>
                        <p:cond delay="0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151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2" fill="hold">
                      <p:stCondLst>
                        <p:cond delay="0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157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8" fill="hold">
                      <p:stCondLst>
                        <p:cond delay="0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163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4" fill="hold">
                      <p:stCondLst>
                        <p:cond delay="0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169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0" fill="hold">
                      <p:stCondLst>
                        <p:cond delay="0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175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6" fill="hold">
                      <p:stCondLst>
                        <p:cond delay="0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181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2" fill="hold">
                      <p:stCondLst>
                        <p:cond delay="0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187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8" fill="hold">
                      <p:stCondLst>
                        <p:cond delay="0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193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4" fill="hold">
                      <p:stCondLst>
                        <p:cond delay="0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199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0" fill="hold">
                      <p:stCondLst>
                        <p:cond delay="0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98144" y="-265313"/>
            <a:ext cx="1170758" cy="1747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8000" b="1" dirty="0">
                <a:solidFill>
                  <a:srgbClr val="003B58"/>
                </a:solidFill>
                <a:latin typeface="Georgia" pitchFamily="18" charset="0"/>
              </a:rPr>
              <a:t>А</a:t>
            </a:r>
            <a:endParaRPr lang="ru-RU" sz="6000" b="1" dirty="0">
              <a:solidFill>
                <a:srgbClr val="003B58"/>
              </a:solidFill>
              <a:latin typeface="Georgia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8023" y="1831509"/>
            <a:ext cx="438413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Georgia" pitchFamily="18" charset="0"/>
              </a:rPr>
              <a:t>Кто пригласил работать в Отдел древнерусской литературы Института русской литературы?</a:t>
            </a:r>
            <a:endParaRPr lang="ru-RU" sz="2400" dirty="0">
              <a:latin typeface="Georgia" pitchFamily="18" charset="0"/>
            </a:endParaRPr>
          </a:p>
        </p:txBody>
      </p:sp>
      <p:pic>
        <p:nvPicPr>
          <p:cNvPr id="1034" name="Picture 10" descr="https://free-images.com/or/6838/email_envelope_mail_newsgroup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41" t="22210" r="9956" b="18482"/>
          <a:stretch/>
        </p:blipFill>
        <p:spPr bwMode="auto">
          <a:xfrm>
            <a:off x="630430" y="5411864"/>
            <a:ext cx="1186081" cy="875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0" y="4098275"/>
            <a:ext cx="54313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200" b="1" dirty="0" err="1" smtClean="0">
                <a:latin typeface="Georgia" pitchFamily="18" charset="0"/>
              </a:rPr>
              <a:t>Адрианова-Перетц</a:t>
            </a:r>
            <a:r>
              <a:rPr lang="ru-RU" sz="3200" b="1" dirty="0" smtClean="0">
                <a:latin typeface="Georgia" pitchFamily="18" charset="0"/>
              </a:rPr>
              <a:t> В.П</a:t>
            </a:r>
            <a:r>
              <a:rPr lang="ru-RU" sz="2800" b="1" dirty="0" smtClean="0">
                <a:latin typeface="Georgia" pitchFamily="18" charset="0"/>
              </a:rPr>
              <a:t>.</a:t>
            </a:r>
            <a:endParaRPr lang="ru-RU" b="1" dirty="0">
              <a:latin typeface="Georgia" pitchFamily="18" charset="0"/>
            </a:endParaRPr>
          </a:p>
        </p:txBody>
      </p:sp>
      <p:sp>
        <p:nvSpPr>
          <p:cNvPr id="8" name="Управляющая кнопка: домой 7">
            <a:hlinkClick r:id="rId3" action="ppaction://hlinksldjump" highlightClick="1"/>
          </p:cNvPr>
          <p:cNvSpPr/>
          <p:nvPr/>
        </p:nvSpPr>
        <p:spPr>
          <a:xfrm>
            <a:off x="2195993" y="5398009"/>
            <a:ext cx="1186081" cy="875973"/>
          </a:xfrm>
          <a:prstGeom prst="actionButtonHome">
            <a:avLst/>
          </a:prstGeom>
          <a:solidFill>
            <a:srgbClr val="9AB2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5352814" y="844866"/>
            <a:ext cx="3372545" cy="4668547"/>
          </a:xfrm>
          <a:prstGeom prst="rect">
            <a:avLst/>
          </a:prstGeom>
          <a:ln>
            <a:solidFill>
              <a:srgbClr val="003B58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77875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4"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7251" y="-265721"/>
            <a:ext cx="1170758" cy="1747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8000" b="1" dirty="0" smtClean="0">
                <a:solidFill>
                  <a:srgbClr val="003B58"/>
                </a:solidFill>
                <a:latin typeface="Georgia" pitchFamily="18" charset="0"/>
              </a:rPr>
              <a:t>Б</a:t>
            </a:r>
            <a:endParaRPr lang="ru-RU" sz="6000" b="1" dirty="0">
              <a:solidFill>
                <a:srgbClr val="003B58"/>
              </a:solidFill>
              <a:latin typeface="Georgi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8896" y="1156772"/>
            <a:ext cx="4856186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>
                <a:latin typeface="Georgia" pitchFamily="18" charset="0"/>
              </a:rPr>
              <a:t>«</a:t>
            </a:r>
            <a:r>
              <a:rPr lang="ru-RU" sz="2200" dirty="0" smtClean="0">
                <a:latin typeface="Georgia" pitchFamily="18" charset="0"/>
              </a:rPr>
              <a:t>Чтобы </a:t>
            </a:r>
            <a:r>
              <a:rPr lang="ru-RU" sz="2200" dirty="0" smtClean="0">
                <a:latin typeface="Georgia" pitchFamily="18" charset="0"/>
              </a:rPr>
              <a:t>чуточку представить себе, что такое была ___, надо зайти в школу, когда кончаются уроки. Посмотрите на этих шумных детей и представьте себе именно их, но молча лежащими в своих десятках тысяч постелей в промерзлых квартирах, без движения, даже не просящими пищи, а только </a:t>
            </a:r>
            <a:r>
              <a:rPr lang="ru-RU" sz="2200" dirty="0" err="1" smtClean="0">
                <a:latin typeface="Georgia" pitchFamily="18" charset="0"/>
              </a:rPr>
              <a:t>выжидательно</a:t>
            </a:r>
            <a:r>
              <a:rPr lang="ru-RU" sz="2200" dirty="0" smtClean="0">
                <a:latin typeface="Georgia" pitchFamily="18" charset="0"/>
              </a:rPr>
              <a:t> на вас </a:t>
            </a:r>
            <a:r>
              <a:rPr lang="ru-RU" sz="2200" dirty="0" smtClean="0">
                <a:latin typeface="Georgia" pitchFamily="18" charset="0"/>
              </a:rPr>
              <a:t>смотрящими».</a:t>
            </a:r>
            <a:endParaRPr lang="ru-RU" sz="2200" dirty="0">
              <a:latin typeface="Georgia" pitchFamily="18" charset="0"/>
            </a:endParaRPr>
          </a:p>
        </p:txBody>
      </p:sp>
      <p:pic>
        <p:nvPicPr>
          <p:cNvPr id="5" name="Picture 10" descr="https://free-images.com/or/6838/email_envelope_mail_newsgroup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41" t="22210" r="9956" b="18482"/>
          <a:stretch/>
        </p:blipFill>
        <p:spPr bwMode="auto">
          <a:xfrm>
            <a:off x="630430" y="5410423"/>
            <a:ext cx="1186081" cy="875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20363" y="4563353"/>
            <a:ext cx="58634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4400" b="1" dirty="0" smtClean="0">
                <a:latin typeface="Georgia" pitchFamily="18" charset="0"/>
              </a:rPr>
              <a:t>Блокада</a:t>
            </a:r>
            <a:endParaRPr lang="ru-RU" sz="3200" b="1" dirty="0">
              <a:latin typeface="Georgia" pitchFamily="18" charset="0"/>
            </a:endParaRPr>
          </a:p>
        </p:txBody>
      </p:sp>
      <p:sp>
        <p:nvSpPr>
          <p:cNvPr id="7" name="Управляющая кнопка: домой 6">
            <a:hlinkClick r:id="rId3" action="ppaction://hlinksldjump" highlightClick="1"/>
          </p:cNvPr>
          <p:cNvSpPr/>
          <p:nvPr/>
        </p:nvSpPr>
        <p:spPr>
          <a:xfrm>
            <a:off x="2197289" y="5404513"/>
            <a:ext cx="1187356" cy="868028"/>
          </a:xfrm>
          <a:prstGeom prst="actionButtonHome">
            <a:avLst/>
          </a:prstGeom>
          <a:solidFill>
            <a:srgbClr val="9AB2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899481" y="1432193"/>
            <a:ext cx="4091060" cy="2798284"/>
          </a:xfrm>
          <a:prstGeom prst="rect">
            <a:avLst/>
          </a:prstGeom>
          <a:ln>
            <a:solidFill>
              <a:srgbClr val="003B58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44086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6023" y="-265313"/>
            <a:ext cx="1170758" cy="1747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8000" b="1" dirty="0" smtClean="0">
                <a:solidFill>
                  <a:srgbClr val="003B58"/>
                </a:solidFill>
                <a:latin typeface="Georgia" pitchFamily="18" charset="0"/>
              </a:rPr>
              <a:t>В</a:t>
            </a:r>
            <a:endParaRPr lang="ru-RU" sz="6000" b="1" dirty="0">
              <a:solidFill>
                <a:srgbClr val="003B58"/>
              </a:solidFill>
              <a:latin typeface="Georgi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6270" y="1483917"/>
            <a:ext cx="4728239" cy="321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900" dirty="0" smtClean="0">
                <a:latin typeface="Georgia" pitchFamily="18" charset="0"/>
              </a:rPr>
              <a:t>«В </a:t>
            </a:r>
            <a:r>
              <a:rPr lang="ru-RU" sz="2900" dirty="0" smtClean="0">
                <a:latin typeface="Georgia" pitchFamily="18" charset="0"/>
              </a:rPr>
              <a:t>мае 1914 года мы ездили по ___ — от Рыбинска до Саратова и обратно. Мои родители, старший брат Михаил и </a:t>
            </a:r>
            <a:r>
              <a:rPr lang="ru-RU" sz="2900" dirty="0" smtClean="0">
                <a:latin typeface="Georgia" pitchFamily="18" charset="0"/>
              </a:rPr>
              <a:t>я».</a:t>
            </a:r>
            <a:r>
              <a:rPr lang="ru-RU" sz="2900" dirty="0" smtClean="0"/>
              <a:t/>
            </a:r>
            <a:br>
              <a:rPr lang="ru-RU" sz="2900" dirty="0" smtClean="0"/>
            </a:br>
            <a:endParaRPr lang="ru-RU" sz="2900" dirty="0"/>
          </a:p>
        </p:txBody>
      </p:sp>
      <p:pic>
        <p:nvPicPr>
          <p:cNvPr id="5" name="Picture 10" descr="https://free-images.com/or/6838/email_envelope_mail_newsgroup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41" t="22210" r="9956" b="18482"/>
          <a:stretch/>
        </p:blipFill>
        <p:spPr bwMode="auto">
          <a:xfrm>
            <a:off x="630430" y="5422031"/>
            <a:ext cx="1186081" cy="875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95503" y="4075905"/>
            <a:ext cx="57288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latin typeface="Georgia" pitchFamily="18" charset="0"/>
              </a:rPr>
              <a:t>Волге</a:t>
            </a:r>
            <a:endParaRPr lang="ru-RU" sz="4800" b="1" dirty="0">
              <a:latin typeface="Georgia" pitchFamily="18" charset="0"/>
            </a:endParaRPr>
          </a:p>
        </p:txBody>
      </p:sp>
      <p:sp>
        <p:nvSpPr>
          <p:cNvPr id="7" name="Управляющая кнопка: домой 6">
            <a:hlinkClick r:id="rId3" action="ppaction://hlinksldjump" highlightClick="1"/>
          </p:cNvPr>
          <p:cNvSpPr/>
          <p:nvPr/>
        </p:nvSpPr>
        <p:spPr>
          <a:xfrm>
            <a:off x="2195993" y="5407517"/>
            <a:ext cx="1186081" cy="875973"/>
          </a:xfrm>
          <a:prstGeom prst="actionButtonHome">
            <a:avLst/>
          </a:prstGeom>
          <a:solidFill>
            <a:srgbClr val="9AB2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874985" y="669257"/>
            <a:ext cx="3904699" cy="5290868"/>
          </a:xfrm>
          <a:prstGeom prst="rect">
            <a:avLst/>
          </a:prstGeom>
          <a:ln>
            <a:solidFill>
              <a:srgbClr val="003B58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57519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089793" y="1233889"/>
            <a:ext cx="3915072" cy="3200571"/>
          </a:xfrm>
          <a:prstGeom prst="rect">
            <a:avLst/>
          </a:prstGeom>
          <a:ln>
            <a:solidFill>
              <a:srgbClr val="003B58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0040" y="-265313"/>
            <a:ext cx="1170758" cy="1747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8000" b="1" dirty="0" smtClean="0">
                <a:solidFill>
                  <a:srgbClr val="003B58"/>
                </a:solidFill>
                <a:latin typeface="Georgia" pitchFamily="18" charset="0"/>
              </a:rPr>
              <a:t>Г</a:t>
            </a:r>
            <a:endParaRPr lang="ru-RU" sz="6000" b="1" dirty="0">
              <a:solidFill>
                <a:srgbClr val="003B58"/>
              </a:solidFill>
              <a:latin typeface="Georgi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5254" y="1388125"/>
            <a:ext cx="501267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Georgia" pitchFamily="18" charset="0"/>
              </a:rPr>
              <a:t>«Не </a:t>
            </a:r>
            <a:r>
              <a:rPr lang="ru-RU" sz="2400" dirty="0" smtClean="0">
                <a:latin typeface="Georgia" pitchFamily="18" charset="0"/>
              </a:rPr>
              <a:t>буду повторять всего хорошего, что о ней уже сообщалось; отмечу только, что школа эта сыграла большую роль в моей жизни. Я чувствовал себя там прекрасно и, если бы не трудности дороги, не мог бы и желать </a:t>
            </a:r>
            <a:r>
              <a:rPr lang="ru-RU" sz="2400" dirty="0" smtClean="0">
                <a:latin typeface="Georgia" pitchFamily="18" charset="0"/>
              </a:rPr>
              <a:t>лучшего».</a:t>
            </a:r>
            <a:endParaRPr lang="ru-RU" sz="2400" dirty="0">
              <a:latin typeface="Georgia" pitchFamily="18" charset="0"/>
            </a:endParaRPr>
          </a:p>
        </p:txBody>
      </p:sp>
      <p:pic>
        <p:nvPicPr>
          <p:cNvPr id="5" name="Picture 10" descr="https://free-images.com/or/6838/email_envelope_mail_newsgroup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41" t="22210" r="9956" b="18482"/>
          <a:stretch/>
        </p:blipFill>
        <p:spPr bwMode="auto">
          <a:xfrm>
            <a:off x="630430" y="5421372"/>
            <a:ext cx="1186081" cy="875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78068" y="4392512"/>
            <a:ext cx="572880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400" b="1" dirty="0" smtClean="0">
                <a:latin typeface="Georgia" pitchFamily="18" charset="0"/>
              </a:rPr>
              <a:t>Гимназия Карла Мая</a:t>
            </a:r>
            <a:endParaRPr lang="ru-RU" sz="3400" b="1" dirty="0">
              <a:latin typeface="Georgia" pitchFamily="18" charset="0"/>
            </a:endParaRPr>
          </a:p>
        </p:txBody>
      </p:sp>
      <p:sp>
        <p:nvSpPr>
          <p:cNvPr id="7" name="Управляющая кнопка: домой 6">
            <a:hlinkClick r:id="rId4" action="ppaction://hlinksldjump" highlightClick="1"/>
          </p:cNvPr>
          <p:cNvSpPr/>
          <p:nvPr/>
        </p:nvSpPr>
        <p:spPr>
          <a:xfrm>
            <a:off x="2195993" y="5407517"/>
            <a:ext cx="1186081" cy="875973"/>
          </a:xfrm>
          <a:prstGeom prst="actionButtonHome">
            <a:avLst/>
          </a:prstGeom>
          <a:solidFill>
            <a:srgbClr val="9AB2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184574" y="4184287"/>
            <a:ext cx="2634016" cy="150715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Georgia" pitchFamily="18" charset="0"/>
              </a:rPr>
              <a:t>Сперва любить — потом учить.</a:t>
            </a:r>
            <a:endParaRPr lang="ru-RU" b="1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0099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2006" y="-414601"/>
            <a:ext cx="1170758" cy="1747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8000" b="1" dirty="0" smtClean="0">
                <a:solidFill>
                  <a:srgbClr val="003B58"/>
                </a:solidFill>
                <a:latin typeface="Georgia" pitchFamily="18" charset="0"/>
              </a:rPr>
              <a:t>Д</a:t>
            </a:r>
            <a:endParaRPr lang="ru-RU" sz="6000" b="1" dirty="0">
              <a:solidFill>
                <a:srgbClr val="003B58"/>
              </a:solidFill>
              <a:latin typeface="Georgi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4235" y="1206460"/>
            <a:ext cx="471188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Georgia" pitchFamily="18" charset="0"/>
              </a:rPr>
              <a:t>1 сентября 1995 года в Санкт-Петербургском Гуманитарном университете профсоюзов Дмитрий Сергеевич Лихачев представил общественности проект ___.</a:t>
            </a:r>
            <a:endParaRPr lang="ru-RU" sz="2800" dirty="0">
              <a:latin typeface="Georgia" pitchFamily="18" charset="0"/>
            </a:endParaRPr>
          </a:p>
        </p:txBody>
      </p:sp>
      <p:pic>
        <p:nvPicPr>
          <p:cNvPr id="5" name="Picture 10" descr="https://free-images.com/or/6838/email_envelope_mail_newsgroup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41" t="22210" r="9956" b="18482"/>
          <a:stretch/>
        </p:blipFill>
        <p:spPr bwMode="auto">
          <a:xfrm>
            <a:off x="630430" y="5421372"/>
            <a:ext cx="1186081" cy="875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65754" y="4455547"/>
            <a:ext cx="6632704" cy="741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200" b="1" dirty="0" smtClean="0">
                <a:latin typeface="Georgia" pitchFamily="18" charset="0"/>
              </a:rPr>
              <a:t>Декларация прав культуры</a:t>
            </a:r>
            <a:endParaRPr lang="ru-RU" sz="3200" b="1" dirty="0">
              <a:latin typeface="Georgia" pitchFamily="18" charset="0"/>
            </a:endParaRPr>
          </a:p>
        </p:txBody>
      </p:sp>
      <p:sp>
        <p:nvSpPr>
          <p:cNvPr id="7" name="Управляющая кнопка: домой 6">
            <a:hlinkClick r:id="rId3" action="ppaction://hlinksldjump" highlightClick="1"/>
          </p:cNvPr>
          <p:cNvSpPr/>
          <p:nvPr/>
        </p:nvSpPr>
        <p:spPr>
          <a:xfrm>
            <a:off x="2195993" y="5407517"/>
            <a:ext cx="1186081" cy="875973"/>
          </a:xfrm>
          <a:prstGeom prst="actionButtonHome">
            <a:avLst/>
          </a:prstGeom>
          <a:solidFill>
            <a:srgbClr val="9AB2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739317" y="1255923"/>
            <a:ext cx="4193296" cy="2875402"/>
          </a:xfrm>
          <a:prstGeom prst="rect">
            <a:avLst/>
          </a:prstGeom>
          <a:ln>
            <a:solidFill>
              <a:srgbClr val="003B58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36421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2006" y="-414601"/>
            <a:ext cx="1170758" cy="1714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8000" b="1" dirty="0" smtClean="0">
                <a:solidFill>
                  <a:srgbClr val="003B58"/>
                </a:solidFill>
                <a:latin typeface="Georgia" pitchFamily="18" charset="0"/>
              </a:rPr>
              <a:t>Е</a:t>
            </a:r>
            <a:endParaRPr lang="ru-RU" sz="6000" b="1" dirty="0">
              <a:solidFill>
                <a:srgbClr val="003B58"/>
              </a:solidFill>
              <a:latin typeface="Georgi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5252" y="997139"/>
            <a:ext cx="471188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Georgia" pitchFamily="18" charset="0"/>
              </a:rPr>
              <a:t>30 сентября 1998 года Лихачёв принял из рук президента ___ только что восстановленный в России орден Андрея Первозванного «За выдающийся вклад в развитие отечественной культуры». </a:t>
            </a:r>
            <a:endParaRPr lang="ru-RU" sz="2800" dirty="0">
              <a:latin typeface="Georgia" pitchFamily="18" charset="0"/>
            </a:endParaRPr>
          </a:p>
        </p:txBody>
      </p:sp>
      <p:pic>
        <p:nvPicPr>
          <p:cNvPr id="5" name="Picture 10" descr="https://free-images.com/or/6838/email_envelope_mail_newsgroup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41" t="22210" r="9956" b="18482"/>
          <a:stretch/>
        </p:blipFill>
        <p:spPr bwMode="auto">
          <a:xfrm>
            <a:off x="630430" y="5421372"/>
            <a:ext cx="1186081" cy="875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4737" y="4642834"/>
            <a:ext cx="6632704" cy="741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200" b="1" dirty="0" smtClean="0">
                <a:latin typeface="Georgia" pitchFamily="18" charset="0"/>
              </a:rPr>
              <a:t>Ельцина</a:t>
            </a:r>
            <a:endParaRPr lang="ru-RU" sz="3200" b="1" dirty="0">
              <a:latin typeface="Georgia" pitchFamily="18" charset="0"/>
            </a:endParaRPr>
          </a:p>
        </p:txBody>
      </p:sp>
      <p:sp>
        <p:nvSpPr>
          <p:cNvPr id="7" name="Управляющая кнопка: домой 6">
            <a:hlinkClick r:id="rId3" action="ppaction://hlinksldjump" highlightClick="1"/>
          </p:cNvPr>
          <p:cNvSpPr/>
          <p:nvPr/>
        </p:nvSpPr>
        <p:spPr>
          <a:xfrm>
            <a:off x="2195993" y="5407517"/>
            <a:ext cx="1186081" cy="875973"/>
          </a:xfrm>
          <a:prstGeom prst="actionButtonHome">
            <a:avLst/>
          </a:prstGeom>
          <a:solidFill>
            <a:srgbClr val="9AB2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414051" y="1334559"/>
            <a:ext cx="4518562" cy="2928969"/>
          </a:xfrm>
          <a:prstGeom prst="rect">
            <a:avLst/>
          </a:prstGeom>
          <a:ln>
            <a:solidFill>
              <a:srgbClr val="003B58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36421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2006" y="-414601"/>
            <a:ext cx="1170758" cy="1714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8000" b="1" dirty="0" smtClean="0">
                <a:solidFill>
                  <a:srgbClr val="003B58"/>
                </a:solidFill>
                <a:latin typeface="Georgia" pitchFamily="18" charset="0"/>
              </a:rPr>
              <a:t>Ё</a:t>
            </a:r>
            <a:endParaRPr lang="ru-RU" sz="6000" b="1" dirty="0">
              <a:solidFill>
                <a:srgbClr val="003B58"/>
              </a:solidFill>
              <a:latin typeface="Georgi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5252" y="1063240"/>
            <a:ext cx="471188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Georgia" pitchFamily="18" charset="0"/>
              </a:rPr>
              <a:t>Лихачёв часто повторял семье: «Вас всех бы не было, если бы не ___». Она во время блокады вставала в два часа ночи в очередь в булочную, чтобы отоварить карточки, носила воду, дрова. </a:t>
            </a:r>
            <a:endParaRPr lang="ru-RU" sz="2800" dirty="0">
              <a:latin typeface="Georgia" pitchFamily="18" charset="0"/>
            </a:endParaRPr>
          </a:p>
        </p:txBody>
      </p:sp>
      <p:pic>
        <p:nvPicPr>
          <p:cNvPr id="5" name="Picture 10" descr="https://free-images.com/or/6838/email_envelope_mail_newsgroup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41" t="22210" r="9956" b="18482"/>
          <a:stretch/>
        </p:blipFill>
        <p:spPr bwMode="auto">
          <a:xfrm>
            <a:off x="630430" y="5421372"/>
            <a:ext cx="1186081" cy="875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65753" y="4455547"/>
            <a:ext cx="86807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200" b="1" dirty="0" smtClean="0">
                <a:latin typeface="Georgia" pitchFamily="18" charset="0"/>
              </a:rPr>
              <a:t>Бабушка (жена Лихачева – Зинаида )</a:t>
            </a:r>
            <a:endParaRPr lang="ru-RU" sz="3200" b="1" dirty="0">
              <a:latin typeface="Georgia" pitchFamily="18" charset="0"/>
            </a:endParaRPr>
          </a:p>
        </p:txBody>
      </p:sp>
      <p:sp>
        <p:nvSpPr>
          <p:cNvPr id="7" name="Управляющая кнопка: домой 6">
            <a:hlinkClick r:id="rId3" action="ppaction://hlinksldjump" highlightClick="1"/>
          </p:cNvPr>
          <p:cNvSpPr/>
          <p:nvPr/>
        </p:nvSpPr>
        <p:spPr>
          <a:xfrm>
            <a:off x="2195993" y="5407517"/>
            <a:ext cx="1186081" cy="875973"/>
          </a:xfrm>
          <a:prstGeom prst="actionButtonHome">
            <a:avLst/>
          </a:prstGeom>
          <a:solidFill>
            <a:srgbClr val="9AB2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728301" y="1217078"/>
            <a:ext cx="4193296" cy="2622586"/>
          </a:xfrm>
          <a:prstGeom prst="rect">
            <a:avLst/>
          </a:prstGeom>
          <a:ln>
            <a:solidFill>
              <a:srgbClr val="003B58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36421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5454" y="-727183"/>
            <a:ext cx="1170758" cy="2039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9600" b="1" dirty="0" smtClean="0">
                <a:solidFill>
                  <a:srgbClr val="003B58"/>
                </a:solidFill>
                <a:latin typeface="Georgia" pitchFamily="18" charset="0"/>
              </a:rPr>
              <a:t>ж</a:t>
            </a:r>
            <a:endParaRPr lang="ru-RU" sz="7200" b="1" dirty="0">
              <a:solidFill>
                <a:srgbClr val="003B58"/>
              </a:solidFill>
              <a:latin typeface="Georgi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6270" y="1100622"/>
            <a:ext cx="875841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dirty="0" smtClean="0">
                <a:latin typeface="Georgia" pitchFamily="18" charset="0"/>
              </a:rPr>
              <a:t>«Только </a:t>
            </a:r>
            <a:r>
              <a:rPr lang="ru-RU" sz="3000" dirty="0" smtClean="0">
                <a:latin typeface="Georgia" pitchFamily="18" charset="0"/>
              </a:rPr>
              <a:t>люди, пережившие всю горечь поражений первого года, весь ужас блокады Ленинграда, ясно осознавали — от чего они освободились и что, думалось тогда, никогда не сможет повториться. Если бы люди во всем мире обладали и сохраняли ___ ___ ___ от пережитого во время войны, современная политика строилась бы </a:t>
            </a:r>
            <a:r>
              <a:rPr lang="ru-RU" sz="3000" dirty="0" smtClean="0">
                <a:latin typeface="Georgia" pitchFamily="18" charset="0"/>
              </a:rPr>
              <a:t>иначе».</a:t>
            </a:r>
            <a:endParaRPr lang="ru-RU" sz="3000" dirty="0">
              <a:latin typeface="Georgia" pitchFamily="18" charset="0"/>
            </a:endParaRPr>
          </a:p>
        </p:txBody>
      </p:sp>
      <p:pic>
        <p:nvPicPr>
          <p:cNvPr id="5" name="Picture 10" descr="https://free-images.com/or/6838/email_envelope_mail_newsgroup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41" t="22210" r="9956" b="18482"/>
          <a:stretch/>
        </p:blipFill>
        <p:spPr bwMode="auto">
          <a:xfrm>
            <a:off x="630430" y="5421372"/>
            <a:ext cx="1186081" cy="875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43720" y="4499616"/>
            <a:ext cx="6632704" cy="903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4000" b="1" dirty="0" smtClean="0">
                <a:latin typeface="Georgia" pitchFamily="18" charset="0"/>
              </a:rPr>
              <a:t>Живое чувство ужаса</a:t>
            </a:r>
            <a:endParaRPr lang="ru-RU" sz="4000" b="1" dirty="0">
              <a:latin typeface="Georgia" pitchFamily="18" charset="0"/>
            </a:endParaRPr>
          </a:p>
        </p:txBody>
      </p:sp>
      <p:sp>
        <p:nvSpPr>
          <p:cNvPr id="7" name="Управляющая кнопка: домой 6">
            <a:hlinkClick r:id="rId3" action="ppaction://hlinksldjump" highlightClick="1"/>
          </p:cNvPr>
          <p:cNvSpPr/>
          <p:nvPr/>
        </p:nvSpPr>
        <p:spPr>
          <a:xfrm>
            <a:off x="2195993" y="5407517"/>
            <a:ext cx="1186081" cy="875973"/>
          </a:xfrm>
          <a:prstGeom prst="actionButtonHome">
            <a:avLst/>
          </a:prstGeom>
          <a:solidFill>
            <a:srgbClr val="9AB2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36421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7362" y="-283974"/>
            <a:ext cx="1170758" cy="1714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8000" b="1" dirty="0">
                <a:solidFill>
                  <a:srgbClr val="003B58"/>
                </a:solidFill>
                <a:latin typeface="Georgia" pitchFamily="18" charset="0"/>
              </a:rPr>
              <a:t>З</a:t>
            </a:r>
            <a:endParaRPr lang="ru-RU" sz="6000" b="1" dirty="0">
              <a:solidFill>
                <a:srgbClr val="003B58"/>
              </a:solidFill>
              <a:latin typeface="Georgi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6439" y="1255923"/>
            <a:ext cx="478132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Georgia" pitchFamily="18" charset="0"/>
              </a:rPr>
              <a:t>В 1941 г. Лихачёв Д.С. был зачислен в институтский отряд самообороны и дежурил в Пушкинском Доме во время бомбежек. В 1942 году он был награжден медалью «___», в 1946 — медалью «___».</a:t>
            </a:r>
            <a:endParaRPr lang="ru-RU" sz="2400" dirty="0">
              <a:latin typeface="Georgia" pitchFamily="18" charset="0"/>
            </a:endParaRPr>
          </a:p>
        </p:txBody>
      </p:sp>
      <p:pic>
        <p:nvPicPr>
          <p:cNvPr id="5" name="Picture 10" descr="https://free-images.com/or/6838/email_envelope_mail_newsgroup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41" t="22210" r="9956" b="18482"/>
          <a:stretch/>
        </p:blipFill>
        <p:spPr bwMode="auto">
          <a:xfrm>
            <a:off x="630430" y="5407517"/>
            <a:ext cx="1186081" cy="875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65255" y="4021156"/>
            <a:ext cx="60402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Georgia" pitchFamily="18" charset="0"/>
              </a:rPr>
              <a:t>«За оборону Ленинграда»,</a:t>
            </a:r>
          </a:p>
          <a:p>
            <a:r>
              <a:rPr lang="ru-RU" sz="2400" b="1" dirty="0" smtClean="0">
                <a:latin typeface="Georgia" pitchFamily="18" charset="0"/>
              </a:rPr>
              <a:t>«За доблестный труд в Великой Отечественной войне 1941–1945 гг.</a:t>
            </a:r>
            <a:endParaRPr lang="ru-RU" sz="1600" b="1" dirty="0">
              <a:latin typeface="Georgia" pitchFamily="18" charset="0"/>
            </a:endParaRPr>
          </a:p>
        </p:txBody>
      </p:sp>
      <p:sp>
        <p:nvSpPr>
          <p:cNvPr id="7" name="Управляющая кнопка: домой 6">
            <a:hlinkClick r:id="rId3" action="ppaction://hlinksldjump" highlightClick="1"/>
          </p:cNvPr>
          <p:cNvSpPr/>
          <p:nvPr/>
        </p:nvSpPr>
        <p:spPr>
          <a:xfrm>
            <a:off x="2195993" y="5393662"/>
            <a:ext cx="1186081" cy="875973"/>
          </a:xfrm>
          <a:prstGeom prst="actionButtonHome">
            <a:avLst/>
          </a:prstGeom>
          <a:solidFill>
            <a:srgbClr val="9AB2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5860973" y="1212656"/>
            <a:ext cx="2412693" cy="3619040"/>
          </a:xfrm>
          <a:prstGeom prst="rect">
            <a:avLst/>
          </a:prstGeom>
          <a:ln>
            <a:solidFill>
              <a:srgbClr val="003B58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92019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4684" y="-265313"/>
            <a:ext cx="1170758" cy="1747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8000" b="1" dirty="0" smtClean="0">
                <a:solidFill>
                  <a:srgbClr val="003B58"/>
                </a:solidFill>
                <a:latin typeface="Georgia" pitchFamily="18" charset="0"/>
              </a:rPr>
              <a:t>И</a:t>
            </a:r>
            <a:endParaRPr lang="ru-RU" sz="6000" b="1" dirty="0">
              <a:solidFill>
                <a:srgbClr val="003B58"/>
              </a:solidFill>
              <a:latin typeface="Georgi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2539" y="1277957"/>
            <a:ext cx="4814371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dirty="0" smtClean="0">
                <a:latin typeface="Georgia" pitchFamily="18" charset="0"/>
              </a:rPr>
              <a:t>В 1914 году Лихачёв поступает в гимназию Человеколюбивого общества, где впервые сталкивается с несправедливостью, она связана с именем ___.</a:t>
            </a:r>
            <a:endParaRPr lang="ru-RU" sz="3000" dirty="0">
              <a:latin typeface="Georgia" pitchFamily="18" charset="0"/>
            </a:endParaRPr>
          </a:p>
        </p:txBody>
      </p:sp>
      <p:pic>
        <p:nvPicPr>
          <p:cNvPr id="4" name="Picture 10" descr="https://free-images.com/or/6838/email_envelope_mail_newsgroup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41" t="22210" r="9956" b="18482"/>
          <a:stretch/>
        </p:blipFill>
        <p:spPr bwMode="auto">
          <a:xfrm>
            <a:off x="630430" y="5407517"/>
            <a:ext cx="1186081" cy="875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74450" y="4357500"/>
            <a:ext cx="5728807" cy="919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4000" b="1" dirty="0" smtClean="0">
                <a:latin typeface="Georgia" pitchFamily="18" charset="0"/>
              </a:rPr>
              <a:t>Инспектора Мамая</a:t>
            </a:r>
            <a:endParaRPr lang="ru-RU" sz="2800" b="1" dirty="0">
              <a:latin typeface="Georgia" pitchFamily="18" charset="0"/>
            </a:endParaRPr>
          </a:p>
        </p:txBody>
      </p:sp>
      <p:sp>
        <p:nvSpPr>
          <p:cNvPr id="6" name="Управляющая кнопка: домой 5">
            <a:hlinkClick r:id="rId3" action="ppaction://hlinksldjump" highlightClick="1"/>
          </p:cNvPr>
          <p:cNvSpPr/>
          <p:nvPr/>
        </p:nvSpPr>
        <p:spPr>
          <a:xfrm>
            <a:off x="2195993" y="5393662"/>
            <a:ext cx="1186081" cy="875973"/>
          </a:xfrm>
          <a:prstGeom prst="actionButtonHome">
            <a:avLst/>
          </a:prstGeom>
          <a:solidFill>
            <a:srgbClr val="9AB2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820766" y="1266227"/>
            <a:ext cx="4157981" cy="3118486"/>
          </a:xfrm>
          <a:prstGeom prst="rect">
            <a:avLst/>
          </a:prstGeom>
          <a:ln>
            <a:solidFill>
              <a:srgbClr val="003B58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25860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4684" y="-265313"/>
            <a:ext cx="1170758" cy="1714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8000" b="1" dirty="0" smtClean="0">
                <a:solidFill>
                  <a:srgbClr val="003B58"/>
                </a:solidFill>
                <a:latin typeface="Georgia" pitchFamily="18" charset="0"/>
              </a:rPr>
              <a:t>Й</a:t>
            </a:r>
            <a:endParaRPr lang="ru-RU" sz="6000" b="1" dirty="0">
              <a:solidFill>
                <a:srgbClr val="003B58"/>
              </a:solidFill>
              <a:latin typeface="Georgi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7287" y="1178805"/>
            <a:ext cx="4979624" cy="4254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Georgia" pitchFamily="18" charset="0"/>
              </a:rPr>
              <a:t>«Но </a:t>
            </a:r>
            <a:r>
              <a:rPr lang="ru-RU" sz="2400" dirty="0" smtClean="0">
                <a:latin typeface="Georgia" pitchFamily="18" charset="0"/>
              </a:rPr>
              <a:t>море становилось торжественным и значительным, когда еле слышно через воду долетал звук тяжкого колокола ___. С тех пор я знаю - что такое "пуститься во все тяжкие". И я запомнил двойное значение этого выражения: мы бежали к морю "во все тяжкие" и слышали "тяжкий" колокол </a:t>
            </a:r>
            <a:r>
              <a:rPr lang="ru-RU" sz="2400" dirty="0" smtClean="0">
                <a:latin typeface="Georgia" pitchFamily="18" charset="0"/>
              </a:rPr>
              <a:t>___».</a:t>
            </a:r>
            <a:r>
              <a:rPr lang="ru-RU" sz="2400" dirty="0" smtClean="0">
                <a:latin typeface="Georgia" pitchFamily="18" charset="0"/>
              </a:rPr>
              <a:t/>
            </a:r>
            <a:br>
              <a:rPr lang="ru-RU" sz="2400" dirty="0" smtClean="0">
                <a:latin typeface="Georgia" pitchFamily="18" charset="0"/>
              </a:rPr>
            </a:br>
            <a:endParaRPr lang="ru-RU" sz="2400" dirty="0">
              <a:latin typeface="Georgia" pitchFamily="18" charset="0"/>
            </a:endParaRPr>
          </a:p>
        </p:txBody>
      </p:sp>
      <p:pic>
        <p:nvPicPr>
          <p:cNvPr id="4" name="Picture 10" descr="https://free-images.com/or/6838/email_envelope_mail_newsgroup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41" t="22210" r="9956" b="18482"/>
          <a:stretch/>
        </p:blipFill>
        <p:spPr bwMode="auto">
          <a:xfrm>
            <a:off x="630430" y="5407517"/>
            <a:ext cx="1186081" cy="875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74450" y="4649118"/>
            <a:ext cx="5728807" cy="903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4000" b="1" dirty="0" err="1" smtClean="0">
                <a:latin typeface="Georgia" pitchFamily="18" charset="0"/>
              </a:rPr>
              <a:t>Исакия</a:t>
            </a:r>
            <a:endParaRPr lang="ru-RU" sz="2800" b="1" dirty="0">
              <a:latin typeface="Georgia" pitchFamily="18" charset="0"/>
            </a:endParaRPr>
          </a:p>
        </p:txBody>
      </p:sp>
      <p:sp>
        <p:nvSpPr>
          <p:cNvPr id="6" name="Управляющая кнопка: домой 5">
            <a:hlinkClick r:id="rId3" action="ppaction://hlinksldjump" highlightClick="1"/>
          </p:cNvPr>
          <p:cNvSpPr/>
          <p:nvPr/>
        </p:nvSpPr>
        <p:spPr>
          <a:xfrm>
            <a:off x="2195993" y="5393662"/>
            <a:ext cx="1186081" cy="875973"/>
          </a:xfrm>
          <a:prstGeom prst="actionButtonHome">
            <a:avLst/>
          </a:prstGeom>
          <a:solidFill>
            <a:srgbClr val="9AB2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rcRect b="1675"/>
          <a:stretch>
            <a:fillRect/>
          </a:stretch>
        </p:blipFill>
        <p:spPr bwMode="auto">
          <a:xfrm>
            <a:off x="5111827" y="1709495"/>
            <a:ext cx="3866920" cy="2366746"/>
          </a:xfrm>
          <a:prstGeom prst="rect">
            <a:avLst/>
          </a:prstGeom>
          <a:ln>
            <a:solidFill>
              <a:srgbClr val="003B58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25860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7925" y="-265313"/>
            <a:ext cx="1170758" cy="1747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8000" b="1" dirty="0" smtClean="0">
                <a:solidFill>
                  <a:srgbClr val="003B58"/>
                </a:solidFill>
                <a:latin typeface="Georgia" pitchFamily="18" charset="0"/>
              </a:rPr>
              <a:t>К</a:t>
            </a:r>
            <a:endParaRPr lang="ru-RU" sz="6000" b="1" dirty="0">
              <a:solidFill>
                <a:srgbClr val="003B58"/>
              </a:solidFill>
              <a:latin typeface="Georgi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7286" y="1223289"/>
            <a:ext cx="545335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Georgia" pitchFamily="18" charset="0"/>
              </a:rPr>
              <a:t>«Несколько </a:t>
            </a:r>
            <a:r>
              <a:rPr lang="ru-RU" sz="2000" dirty="0" smtClean="0">
                <a:latin typeface="Georgia" pitchFamily="18" charset="0"/>
              </a:rPr>
              <a:t>студентов стали собираться то в комнате у Э. К. Розенберга, то в квартире у П. П. Машкова и дали себе самоназвание «__ __ __». </a:t>
            </a:r>
          </a:p>
          <a:p>
            <a:r>
              <a:rPr lang="ru-RU" sz="2000" dirty="0" smtClean="0">
                <a:latin typeface="Georgia" pitchFamily="18" charset="0"/>
              </a:rPr>
              <a:t>Слушались различные шуточные доклады. Каждый старался перещеголять других в экстравагантности своих докладов. </a:t>
            </a:r>
          </a:p>
          <a:p>
            <a:r>
              <a:rPr lang="ru-RU" sz="2000" dirty="0" smtClean="0">
                <a:latin typeface="Georgia" pitchFamily="18" charset="0"/>
              </a:rPr>
              <a:t>В 1928 году ОГПУ приступило к ликвидации различного рода кружков: Все «академики» были арестованы. Среди них 8 февраля был арестован и </a:t>
            </a:r>
            <a:r>
              <a:rPr lang="ru-RU" sz="2000" dirty="0" smtClean="0">
                <a:latin typeface="Georgia" pitchFamily="18" charset="0"/>
              </a:rPr>
              <a:t>я».</a:t>
            </a:r>
            <a:endParaRPr lang="ru-RU" sz="2000" dirty="0">
              <a:latin typeface="Georgia" pitchFamily="18" charset="0"/>
            </a:endParaRPr>
          </a:p>
        </p:txBody>
      </p:sp>
      <p:pic>
        <p:nvPicPr>
          <p:cNvPr id="5" name="Picture 10" descr="https://free-images.com/or/6838/email_envelope_mail_newsgroup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41" t="22210" r="9956" b="18482"/>
          <a:stretch/>
        </p:blipFill>
        <p:spPr bwMode="auto">
          <a:xfrm>
            <a:off x="630430" y="5407517"/>
            <a:ext cx="1186081" cy="875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43407" y="4687508"/>
            <a:ext cx="5728807" cy="579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b="1" dirty="0" smtClean="0">
                <a:latin typeface="Georgia" pitchFamily="18" charset="0"/>
              </a:rPr>
              <a:t>«Космическая академия наук»</a:t>
            </a:r>
            <a:endParaRPr lang="ru-RU" sz="2400" b="1" dirty="0">
              <a:latin typeface="Georgia" pitchFamily="18" charset="0"/>
            </a:endParaRPr>
          </a:p>
        </p:txBody>
      </p:sp>
      <p:sp>
        <p:nvSpPr>
          <p:cNvPr id="7" name="Управляющая кнопка: домой 6">
            <a:hlinkClick r:id="rId3" action="ppaction://hlinksldjump" highlightClick="1"/>
          </p:cNvPr>
          <p:cNvSpPr/>
          <p:nvPr/>
        </p:nvSpPr>
        <p:spPr>
          <a:xfrm>
            <a:off x="2195993" y="5393662"/>
            <a:ext cx="1186081" cy="875973"/>
          </a:xfrm>
          <a:prstGeom prst="actionButtonHome">
            <a:avLst/>
          </a:prstGeom>
          <a:solidFill>
            <a:srgbClr val="9AB2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5738140" y="1175457"/>
            <a:ext cx="2337223" cy="4100393"/>
          </a:xfrm>
          <a:prstGeom prst="rect">
            <a:avLst/>
          </a:prstGeom>
          <a:ln>
            <a:solidFill>
              <a:srgbClr val="003B58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5570424" y="4825387"/>
            <a:ext cx="3016156" cy="83728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Georgia" pitchFamily="18" charset="0"/>
              </a:rPr>
              <a:t>На карикатуре изображены студенты Раков и Лихачёв</a:t>
            </a:r>
            <a:endParaRPr lang="ru-RU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36840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4910" y="-251458"/>
            <a:ext cx="1170758" cy="1747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8000" b="1" dirty="0" smtClean="0">
                <a:solidFill>
                  <a:srgbClr val="003B58"/>
                </a:solidFill>
                <a:latin typeface="Georgia" pitchFamily="18" charset="0"/>
              </a:rPr>
              <a:t>Л</a:t>
            </a:r>
            <a:endParaRPr lang="ru-RU" sz="6000" b="1" dirty="0">
              <a:solidFill>
                <a:srgbClr val="003B58"/>
              </a:solidFill>
              <a:latin typeface="Georgi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3088" y="1210960"/>
            <a:ext cx="495500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Georgia" pitchFamily="18" charset="0"/>
              </a:rPr>
              <a:t>«Сравнительно </a:t>
            </a:r>
            <a:r>
              <a:rPr lang="ru-RU" sz="2400" dirty="0" smtClean="0">
                <a:latin typeface="Georgia" pitchFamily="18" charset="0"/>
              </a:rPr>
              <a:t>со школой Мая «___» была бедна оборудованием и помещениями, но была поразительна по преподавательскому составу. Школа образовалась после революции 1905 года из числа преподавателей, изгнанных из казенных гимназий за революционную </a:t>
            </a:r>
            <a:r>
              <a:rPr lang="ru-RU" sz="2400" dirty="0" smtClean="0">
                <a:latin typeface="Georgia" pitchFamily="18" charset="0"/>
              </a:rPr>
              <a:t>деятельность».</a:t>
            </a:r>
            <a:r>
              <a:rPr lang="ru-RU" sz="2400" dirty="0" smtClean="0">
                <a:latin typeface="Georgia" pitchFamily="18" charset="0"/>
              </a:rPr>
              <a:t> </a:t>
            </a:r>
            <a:endParaRPr lang="ru-RU" sz="2400" dirty="0">
              <a:latin typeface="Georgia" pitchFamily="18" charset="0"/>
            </a:endParaRPr>
          </a:p>
        </p:txBody>
      </p:sp>
      <p:pic>
        <p:nvPicPr>
          <p:cNvPr id="5" name="Picture 10" descr="https://free-images.com/or/6838/email_envelope_mail_newsgroup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41" t="22210" r="9956" b="18482"/>
          <a:stretch/>
        </p:blipFill>
        <p:spPr bwMode="auto">
          <a:xfrm>
            <a:off x="630430" y="5407517"/>
            <a:ext cx="1186081" cy="875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01179" y="4552958"/>
            <a:ext cx="5728807" cy="903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4000" b="1" dirty="0" err="1" smtClean="0">
                <a:latin typeface="Georgia" pitchFamily="18" charset="0"/>
              </a:rPr>
              <a:t>Лентовка</a:t>
            </a:r>
            <a:endParaRPr lang="ru-RU" sz="4000" b="1" dirty="0" smtClean="0">
              <a:latin typeface="Georgia" pitchFamily="18" charset="0"/>
            </a:endParaRPr>
          </a:p>
        </p:txBody>
      </p:sp>
      <p:sp>
        <p:nvSpPr>
          <p:cNvPr id="7" name="Управляющая кнопка: домой 6">
            <a:hlinkClick r:id="rId3" action="ppaction://hlinksldjump" highlightClick="1"/>
          </p:cNvPr>
          <p:cNvSpPr/>
          <p:nvPr/>
        </p:nvSpPr>
        <p:spPr>
          <a:xfrm>
            <a:off x="2195993" y="5393662"/>
            <a:ext cx="1186081" cy="875973"/>
          </a:xfrm>
          <a:prstGeom prst="actionButtonHome">
            <a:avLst/>
          </a:prstGeom>
          <a:solidFill>
            <a:srgbClr val="9AB2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5169385" y="1355224"/>
            <a:ext cx="3772677" cy="3003994"/>
          </a:xfrm>
          <a:prstGeom prst="rect">
            <a:avLst/>
          </a:prstGeom>
          <a:ln>
            <a:solidFill>
              <a:srgbClr val="003B58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6272712" y="4372052"/>
            <a:ext cx="2388358" cy="125559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Georgia" pitchFamily="18" charset="0"/>
              </a:rPr>
              <a:t>С тех пор я стремлюсь сохранять в себе свою самостоятельность во вкусах и взглядах.</a:t>
            </a:r>
            <a:endParaRPr lang="ru-RU" sz="1600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5328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8765" y="-265313"/>
            <a:ext cx="1170758" cy="1747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8000" b="1" dirty="0" smtClean="0">
                <a:solidFill>
                  <a:srgbClr val="003B58"/>
                </a:solidFill>
                <a:latin typeface="Georgia" pitchFamily="18" charset="0"/>
              </a:rPr>
              <a:t>М</a:t>
            </a:r>
            <a:endParaRPr lang="ru-RU" sz="6000" b="1" dirty="0">
              <a:solidFill>
                <a:srgbClr val="003B58"/>
              </a:solidFill>
              <a:latin typeface="Georgi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8303" y="1375396"/>
            <a:ext cx="467362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Georgia" pitchFamily="18" charset="0"/>
              </a:rPr>
              <a:t>«Ежегодно </a:t>
            </a:r>
            <a:r>
              <a:rPr lang="ru-RU" sz="2800" dirty="0" smtClean="0">
                <a:latin typeface="Georgia" pitchFamily="18" charset="0"/>
              </a:rPr>
              <a:t>осенью мы снимали квартиру где-нибудь около __ __. Там родители всегда имели — два балетных абонемента. Достать абонементы было трудно, но нам помогали наши друзья — </a:t>
            </a:r>
            <a:r>
              <a:rPr lang="ru-RU" sz="2800" dirty="0" smtClean="0">
                <a:latin typeface="Georgia" pitchFamily="18" charset="0"/>
              </a:rPr>
              <a:t>Гуляевы».</a:t>
            </a:r>
            <a:endParaRPr lang="ru-RU" sz="2400" dirty="0">
              <a:latin typeface="Georgia" pitchFamily="18" charset="0"/>
            </a:endParaRPr>
          </a:p>
        </p:txBody>
      </p:sp>
      <p:pic>
        <p:nvPicPr>
          <p:cNvPr id="5" name="Picture 10" descr="https://free-images.com/or/6838/email_envelope_mail_newsgroup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41" t="22210" r="9956" b="18482"/>
          <a:stretch/>
        </p:blipFill>
        <p:spPr bwMode="auto">
          <a:xfrm>
            <a:off x="630430" y="5407517"/>
            <a:ext cx="1186081" cy="875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12910" y="4495040"/>
            <a:ext cx="59336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4000" b="1" dirty="0" err="1" smtClean="0">
                <a:latin typeface="Georgia" pitchFamily="18" charset="0"/>
              </a:rPr>
              <a:t>Мариинского</a:t>
            </a:r>
            <a:r>
              <a:rPr lang="ru-RU" sz="4000" b="1" dirty="0" smtClean="0">
                <a:latin typeface="Georgia" pitchFamily="18" charset="0"/>
              </a:rPr>
              <a:t> театра</a:t>
            </a:r>
            <a:endParaRPr lang="ru-RU" sz="4000" b="1" dirty="0">
              <a:latin typeface="Georgia" pitchFamily="18" charset="0"/>
            </a:endParaRPr>
          </a:p>
        </p:txBody>
      </p:sp>
      <p:sp>
        <p:nvSpPr>
          <p:cNvPr id="7" name="Управляющая кнопка: домой 6">
            <a:hlinkClick r:id="rId3" action="ppaction://hlinksldjump" highlightClick="1"/>
          </p:cNvPr>
          <p:cNvSpPr/>
          <p:nvPr/>
        </p:nvSpPr>
        <p:spPr>
          <a:xfrm>
            <a:off x="2195993" y="5393662"/>
            <a:ext cx="1186081" cy="875973"/>
          </a:xfrm>
          <a:prstGeom prst="actionButtonHome">
            <a:avLst/>
          </a:prstGeom>
          <a:solidFill>
            <a:srgbClr val="9AB2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713555" y="1586429"/>
            <a:ext cx="4244929" cy="2831335"/>
          </a:xfrm>
          <a:prstGeom prst="rect">
            <a:avLst/>
          </a:prstGeom>
          <a:ln>
            <a:solidFill>
              <a:srgbClr val="003B58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68553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3345" y="-265313"/>
            <a:ext cx="1170758" cy="1747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8000" b="1" dirty="0" smtClean="0">
                <a:solidFill>
                  <a:srgbClr val="003B58"/>
                </a:solidFill>
                <a:latin typeface="Georgia" pitchFamily="18" charset="0"/>
              </a:rPr>
              <a:t>Н</a:t>
            </a:r>
            <a:endParaRPr lang="ru-RU" sz="6000" b="1" dirty="0">
              <a:solidFill>
                <a:srgbClr val="003B58"/>
              </a:solidFill>
              <a:latin typeface="Georgi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1354" y="1361467"/>
            <a:ext cx="491352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Georgia" pitchFamily="18" charset="0"/>
              </a:rPr>
              <a:t>«Эти </a:t>
            </a:r>
            <a:r>
              <a:rPr lang="ru-RU" sz="2800" dirty="0" smtClean="0">
                <a:latin typeface="Georgia" pitchFamily="18" charset="0"/>
              </a:rPr>
              <a:t>мои слова запомнились и вспоминались потом в нашей семье сотни раз. Они стали нашей семейной поговоркой, когда что-либо внезапно случалось </a:t>
            </a:r>
            <a:r>
              <a:rPr lang="ru-RU" sz="2800" dirty="0" smtClean="0">
                <a:latin typeface="Georgia" pitchFamily="18" charset="0"/>
              </a:rPr>
              <a:t>неприятное».</a:t>
            </a:r>
            <a:endParaRPr lang="ru-RU" sz="2800" dirty="0">
              <a:latin typeface="Georgia" pitchFamily="18" charset="0"/>
            </a:endParaRPr>
          </a:p>
        </p:txBody>
      </p:sp>
      <p:pic>
        <p:nvPicPr>
          <p:cNvPr id="5" name="Picture 10" descr="https://free-images.com/or/6838/email_envelope_mail_newsgroup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41" t="22210" r="9956" b="18482"/>
          <a:stretch/>
        </p:blipFill>
        <p:spPr bwMode="auto">
          <a:xfrm>
            <a:off x="630430" y="5407517"/>
            <a:ext cx="1186081" cy="875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4759901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Georgia" pitchFamily="18" charset="0"/>
              </a:rPr>
              <a:t>«</a:t>
            </a:r>
            <a:r>
              <a:rPr lang="ru-RU" sz="3100" b="1" dirty="0" smtClean="0">
                <a:latin typeface="Georgia" pitchFamily="18" charset="0"/>
              </a:rPr>
              <a:t>На море всё спокойно, но </a:t>
            </a:r>
            <a:r>
              <a:rPr lang="ru-RU" sz="3100" b="1" dirty="0" smtClean="0">
                <a:latin typeface="Georgia" pitchFamily="18" charset="0"/>
              </a:rPr>
              <a:t>Миша тонет</a:t>
            </a:r>
            <a:r>
              <a:rPr lang="ru-RU" sz="3100" b="1" dirty="0" smtClean="0">
                <a:latin typeface="Georgia" pitchFamily="18" charset="0"/>
              </a:rPr>
              <a:t>».</a:t>
            </a:r>
            <a:endParaRPr lang="ru-RU" sz="3100" b="1" dirty="0">
              <a:latin typeface="Georgia" pitchFamily="18" charset="0"/>
            </a:endParaRPr>
          </a:p>
        </p:txBody>
      </p:sp>
      <p:sp>
        <p:nvSpPr>
          <p:cNvPr id="7" name="Управляющая кнопка: домой 6">
            <a:hlinkClick r:id="rId3" action="ppaction://hlinksldjump" highlightClick="1"/>
          </p:cNvPr>
          <p:cNvSpPr/>
          <p:nvPr/>
        </p:nvSpPr>
        <p:spPr>
          <a:xfrm>
            <a:off x="2195993" y="5393662"/>
            <a:ext cx="1186081" cy="875973"/>
          </a:xfrm>
          <a:prstGeom prst="actionButtonHome">
            <a:avLst/>
          </a:prstGeom>
          <a:solidFill>
            <a:srgbClr val="9AB2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5010549" y="1597447"/>
            <a:ext cx="4001325" cy="2500828"/>
          </a:xfrm>
          <a:prstGeom prst="rect">
            <a:avLst/>
          </a:prstGeom>
          <a:ln>
            <a:solidFill>
              <a:srgbClr val="003B58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67259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-279168"/>
            <a:ext cx="1170758" cy="1747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8000" b="1" dirty="0" smtClean="0">
                <a:solidFill>
                  <a:srgbClr val="003B58"/>
                </a:solidFill>
                <a:latin typeface="Georgia" pitchFamily="18" charset="0"/>
              </a:rPr>
              <a:t>О</a:t>
            </a:r>
            <a:endParaRPr lang="ru-RU" sz="6000" b="1" dirty="0">
              <a:solidFill>
                <a:srgbClr val="003B58"/>
              </a:solidFill>
              <a:latin typeface="Georgi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9489" y="1251771"/>
            <a:ext cx="461273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Georgia" pitchFamily="18" charset="0"/>
              </a:rPr>
              <a:t>В 1928 г. Дмитрий Сергеевич попадает на Попов остров отбывать наказание. Как между собой заключенные называли этот остров?</a:t>
            </a:r>
            <a:endParaRPr lang="ru-RU" sz="2800" dirty="0">
              <a:latin typeface="Georgia" pitchFamily="18" charset="0"/>
            </a:endParaRPr>
          </a:p>
        </p:txBody>
      </p:sp>
      <p:pic>
        <p:nvPicPr>
          <p:cNvPr id="5" name="Picture 10" descr="https://free-images.com/or/6838/email_envelope_mail_newsgroup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41" t="22210" r="9956" b="18482"/>
          <a:stretch/>
        </p:blipFill>
        <p:spPr bwMode="auto">
          <a:xfrm>
            <a:off x="630430" y="5407517"/>
            <a:ext cx="1186081" cy="875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4420979"/>
            <a:ext cx="59770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Georgia" pitchFamily="18" charset="0"/>
              </a:rPr>
              <a:t>Остров</a:t>
            </a:r>
            <a:r>
              <a:rPr lang="ru-RU" sz="4400" b="1" dirty="0" smtClean="0">
                <a:latin typeface="Georgia" pitchFamily="18" charset="0"/>
              </a:rPr>
              <a:t> </a:t>
            </a:r>
            <a:r>
              <a:rPr lang="ru-RU" sz="4000" b="1" dirty="0" smtClean="0">
                <a:latin typeface="Georgia" pitchFamily="18" charset="0"/>
              </a:rPr>
              <a:t>трудящихся</a:t>
            </a:r>
            <a:endParaRPr lang="ru-RU" sz="4400" b="1" dirty="0">
              <a:latin typeface="Georgia" pitchFamily="18" charset="0"/>
            </a:endParaRPr>
          </a:p>
        </p:txBody>
      </p:sp>
      <p:sp>
        <p:nvSpPr>
          <p:cNvPr id="7" name="Управляющая кнопка: домой 6">
            <a:hlinkClick r:id="rId4" action="ppaction://hlinksldjump" highlightClick="1"/>
          </p:cNvPr>
          <p:cNvSpPr/>
          <p:nvPr/>
        </p:nvSpPr>
        <p:spPr>
          <a:xfrm>
            <a:off x="2195993" y="5393662"/>
            <a:ext cx="1186081" cy="875973"/>
          </a:xfrm>
          <a:prstGeom prst="actionButtonHome">
            <a:avLst/>
          </a:prstGeom>
          <a:solidFill>
            <a:srgbClr val="9AB2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4737254" y="1167046"/>
            <a:ext cx="3907354" cy="2930515"/>
          </a:xfrm>
          <a:prstGeom prst="rect">
            <a:avLst/>
          </a:prstGeom>
          <a:ln>
            <a:solidFill>
              <a:srgbClr val="003B58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74271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3345" y="-265313"/>
            <a:ext cx="1170758" cy="1747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8000" b="1" dirty="0" smtClean="0">
                <a:solidFill>
                  <a:srgbClr val="003B58"/>
                </a:solidFill>
                <a:latin typeface="Georgia" pitchFamily="18" charset="0"/>
              </a:rPr>
              <a:t>П</a:t>
            </a:r>
            <a:endParaRPr lang="ru-RU" sz="6000" b="1" dirty="0">
              <a:solidFill>
                <a:srgbClr val="003B58"/>
              </a:solidFill>
              <a:latin typeface="Georgi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3219" y="1312224"/>
            <a:ext cx="507877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Georgia" pitchFamily="18" charset="0"/>
              </a:rPr>
              <a:t>«Через </a:t>
            </a:r>
            <a:r>
              <a:rPr lang="ru-RU" sz="2400" dirty="0" smtClean="0">
                <a:latin typeface="Georgia" pitchFamily="18" charset="0"/>
              </a:rPr>
              <a:t>две недели разразилась война. На призывном пункте меня с моими язвенными кровотечениями начисто забраковали, и я довольствовался участием в самообороне, жил на казарменном положении в институте, работая «связистом» и дежуря на башне __ </a:t>
            </a:r>
            <a:r>
              <a:rPr lang="ru-RU" sz="2400" dirty="0" smtClean="0">
                <a:latin typeface="Georgia" pitchFamily="18" charset="0"/>
              </a:rPr>
              <a:t>__».</a:t>
            </a:r>
            <a:endParaRPr lang="ru-RU" sz="2400" dirty="0">
              <a:latin typeface="Georgia" pitchFamily="18" charset="0"/>
            </a:endParaRPr>
          </a:p>
        </p:txBody>
      </p:sp>
      <p:pic>
        <p:nvPicPr>
          <p:cNvPr id="5" name="Picture 10" descr="https://free-images.com/or/6838/email_envelope_mail_newsgroup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41" t="22210" r="9956" b="18482"/>
          <a:stretch/>
        </p:blipFill>
        <p:spPr bwMode="auto">
          <a:xfrm>
            <a:off x="630430" y="5407517"/>
            <a:ext cx="1186081" cy="875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4822373"/>
            <a:ext cx="57288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Georgia" pitchFamily="18" charset="0"/>
              </a:rPr>
              <a:t>Пушкинского дома</a:t>
            </a:r>
            <a:endParaRPr lang="ru-RU" sz="2400" b="1" dirty="0">
              <a:latin typeface="Georgia" pitchFamily="18" charset="0"/>
            </a:endParaRPr>
          </a:p>
        </p:txBody>
      </p:sp>
      <p:sp>
        <p:nvSpPr>
          <p:cNvPr id="7" name="Управляющая кнопка: домой 6">
            <a:hlinkClick r:id="rId3" action="ppaction://hlinksldjump" highlightClick="1"/>
          </p:cNvPr>
          <p:cNvSpPr/>
          <p:nvPr/>
        </p:nvSpPr>
        <p:spPr>
          <a:xfrm>
            <a:off x="2195993" y="5393662"/>
            <a:ext cx="1186081" cy="875973"/>
          </a:xfrm>
          <a:prstGeom prst="actionButtonHome">
            <a:avLst/>
          </a:prstGeom>
          <a:solidFill>
            <a:srgbClr val="9AB2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5134819" y="1452658"/>
            <a:ext cx="3876979" cy="2568498"/>
          </a:xfrm>
          <a:prstGeom prst="rect">
            <a:avLst/>
          </a:prstGeom>
          <a:ln>
            <a:solidFill>
              <a:srgbClr val="003B58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33818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4070" y="-251458"/>
            <a:ext cx="1170758" cy="1747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8000" b="1" dirty="0" smtClean="0">
                <a:solidFill>
                  <a:srgbClr val="003B58"/>
                </a:solidFill>
                <a:latin typeface="Georgia" pitchFamily="18" charset="0"/>
              </a:rPr>
              <a:t>Р</a:t>
            </a:r>
            <a:endParaRPr lang="ru-RU" sz="6000" b="1" dirty="0">
              <a:solidFill>
                <a:srgbClr val="003B58"/>
              </a:solidFill>
              <a:latin typeface="Georgi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3220" y="1057618"/>
            <a:ext cx="523301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Georgia" pitchFamily="18" charset="0"/>
              </a:rPr>
              <a:t>«Меня </a:t>
            </a:r>
            <a:r>
              <a:rPr lang="ru-RU" sz="2800" dirty="0" smtClean="0">
                <a:latin typeface="Georgia" pitchFamily="18" charset="0"/>
              </a:rPr>
              <a:t>взяли из школы, а чтобы не пропустить год, наняли ___. Это была польская школьница-беженка (была зима 1915 года). От этой польской девочки я получил </a:t>
            </a:r>
            <a:r>
              <a:rPr lang="ru-RU" sz="2800" b="1" dirty="0" smtClean="0">
                <a:latin typeface="Georgia" pitchFamily="18" charset="0"/>
              </a:rPr>
              <a:t>ещё один урок национального </a:t>
            </a:r>
            <a:r>
              <a:rPr lang="ru-RU" sz="2800" b="1" dirty="0" smtClean="0">
                <a:latin typeface="Georgia" pitchFamily="18" charset="0"/>
              </a:rPr>
              <a:t>воспитания».</a:t>
            </a:r>
            <a:r>
              <a:rPr lang="ru-RU" sz="2800" b="1" dirty="0" smtClean="0">
                <a:latin typeface="Georgia" pitchFamily="18" charset="0"/>
              </a:rPr>
              <a:t> </a:t>
            </a:r>
            <a:endParaRPr lang="ru-RU" sz="2800" b="1" dirty="0">
              <a:latin typeface="Georgia" pitchFamily="18" charset="0"/>
            </a:endParaRPr>
          </a:p>
        </p:txBody>
      </p:sp>
      <p:pic>
        <p:nvPicPr>
          <p:cNvPr id="5" name="Picture 10" descr="https://free-images.com/or/6838/email_envelope_mail_newsgroup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41" t="22210" r="9956" b="18482"/>
          <a:stretch/>
        </p:blipFill>
        <p:spPr bwMode="auto">
          <a:xfrm>
            <a:off x="630430" y="5407517"/>
            <a:ext cx="1186081" cy="875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75524" y="4560877"/>
            <a:ext cx="5570866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4400" b="1" dirty="0" smtClean="0">
                <a:latin typeface="Georgia" pitchFamily="18" charset="0"/>
              </a:rPr>
              <a:t>Репетитора</a:t>
            </a:r>
            <a:endParaRPr lang="ru-RU" sz="4400" b="1" dirty="0">
              <a:latin typeface="Georgia" pitchFamily="18" charset="0"/>
            </a:endParaRPr>
          </a:p>
        </p:txBody>
      </p:sp>
      <p:sp>
        <p:nvSpPr>
          <p:cNvPr id="7" name="Управляющая кнопка: домой 6">
            <a:hlinkClick r:id="rId3" action="ppaction://hlinksldjump" highlightClick="1"/>
          </p:cNvPr>
          <p:cNvSpPr/>
          <p:nvPr/>
        </p:nvSpPr>
        <p:spPr>
          <a:xfrm>
            <a:off x="2195993" y="5393662"/>
            <a:ext cx="1186081" cy="875973"/>
          </a:xfrm>
          <a:prstGeom prst="actionButtonHome">
            <a:avLst/>
          </a:prstGeom>
          <a:solidFill>
            <a:srgbClr val="9AB2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5293297" y="1795749"/>
            <a:ext cx="3718194" cy="2478796"/>
          </a:xfrm>
          <a:prstGeom prst="rect">
            <a:avLst/>
          </a:prstGeom>
          <a:ln>
            <a:solidFill>
              <a:srgbClr val="003B58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5574535" y="4229756"/>
            <a:ext cx="3210348" cy="92712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Georgia" pitchFamily="18" charset="0"/>
              </a:rPr>
              <a:t>Дом детства Д.С. Лихачева </a:t>
            </a:r>
          </a:p>
          <a:p>
            <a:pPr algn="ctr"/>
            <a:r>
              <a:rPr lang="ru-RU" dirty="0" smtClean="0">
                <a:latin typeface="Georgia" pitchFamily="18" charset="0"/>
              </a:rPr>
              <a:t>(Декабристов 17)</a:t>
            </a:r>
            <a:endParaRPr lang="ru-RU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5354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14" y="-280906"/>
            <a:ext cx="1170758" cy="1747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8000" b="1" dirty="0" smtClean="0">
                <a:solidFill>
                  <a:srgbClr val="003B58"/>
                </a:solidFill>
                <a:latin typeface="Georgia" pitchFamily="18" charset="0"/>
              </a:rPr>
              <a:t>С</a:t>
            </a:r>
            <a:endParaRPr lang="ru-RU" sz="6000" b="1" dirty="0">
              <a:solidFill>
                <a:srgbClr val="003B58"/>
              </a:solidFill>
              <a:latin typeface="Georgi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7301" y="1231210"/>
            <a:ext cx="441262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Georgia" pitchFamily="18" charset="0"/>
              </a:rPr>
              <a:t>«Чему </a:t>
            </a:r>
            <a:r>
              <a:rPr lang="ru-RU" sz="3600" dirty="0" smtClean="0">
                <a:latin typeface="Georgia" pitchFamily="18" charset="0"/>
              </a:rPr>
              <a:t>я научился на ___? Прежде всего я понял, что </a:t>
            </a:r>
            <a:r>
              <a:rPr lang="ru-RU" sz="3600" b="1" dirty="0" smtClean="0">
                <a:latin typeface="Georgia" pitchFamily="18" charset="0"/>
              </a:rPr>
              <a:t>каждый человек — </a:t>
            </a:r>
            <a:r>
              <a:rPr lang="ru-RU" sz="3600" b="1" dirty="0" err="1" smtClean="0">
                <a:latin typeface="Georgia" pitchFamily="18" charset="0"/>
              </a:rPr>
              <a:t>человек</a:t>
            </a:r>
            <a:r>
              <a:rPr lang="ru-RU" sz="3600" b="1" dirty="0" smtClean="0">
                <a:latin typeface="Georgia" pitchFamily="18" charset="0"/>
              </a:rPr>
              <a:t>». </a:t>
            </a:r>
            <a:endParaRPr lang="ru-RU" sz="3600" b="1" dirty="0">
              <a:latin typeface="Georgia" pitchFamily="18" charset="0"/>
            </a:endParaRPr>
          </a:p>
        </p:txBody>
      </p:sp>
      <p:pic>
        <p:nvPicPr>
          <p:cNvPr id="5" name="Picture 10" descr="https://free-images.com/or/6838/email_envelope_mail_newsgroup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41" t="22210" r="9956" b="18482"/>
          <a:stretch/>
        </p:blipFill>
        <p:spPr bwMode="auto">
          <a:xfrm>
            <a:off x="630430" y="5407517"/>
            <a:ext cx="1186081" cy="875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49846" y="4204604"/>
            <a:ext cx="5728807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latin typeface="Georgia" pitchFamily="18" charset="0"/>
              </a:rPr>
              <a:t>Соловках </a:t>
            </a:r>
            <a:r>
              <a:rPr lang="ru-RU" sz="2800" b="1" dirty="0" smtClean="0">
                <a:latin typeface="Georgia" pitchFamily="18" charset="0"/>
              </a:rPr>
              <a:t>(Соловецкие острова)</a:t>
            </a:r>
            <a:endParaRPr lang="ru-RU" sz="3600" b="1" dirty="0">
              <a:latin typeface="Georgia" pitchFamily="18" charset="0"/>
            </a:endParaRPr>
          </a:p>
        </p:txBody>
      </p:sp>
      <p:sp>
        <p:nvSpPr>
          <p:cNvPr id="7" name="Управляющая кнопка: домой 6">
            <a:hlinkClick r:id="rId3" action="ppaction://hlinksldjump" highlightClick="1"/>
          </p:cNvPr>
          <p:cNvSpPr/>
          <p:nvPr/>
        </p:nvSpPr>
        <p:spPr>
          <a:xfrm>
            <a:off x="2195993" y="5393662"/>
            <a:ext cx="1186081" cy="875973"/>
          </a:xfrm>
          <a:prstGeom prst="actionButtonHome">
            <a:avLst/>
          </a:prstGeom>
          <a:solidFill>
            <a:srgbClr val="9AB2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956119" y="1498295"/>
            <a:ext cx="4016613" cy="2781504"/>
          </a:xfrm>
          <a:prstGeom prst="rect">
            <a:avLst/>
          </a:prstGeom>
          <a:ln>
            <a:solidFill>
              <a:srgbClr val="003B58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27949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9490" y="-265313"/>
            <a:ext cx="1170758" cy="1747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8000" b="1" dirty="0" smtClean="0">
                <a:solidFill>
                  <a:srgbClr val="003B58"/>
                </a:solidFill>
                <a:latin typeface="Georgia" pitchFamily="18" charset="0"/>
              </a:rPr>
              <a:t>Т</a:t>
            </a:r>
            <a:endParaRPr lang="ru-RU" sz="6000" b="1" dirty="0">
              <a:solidFill>
                <a:srgbClr val="003B58"/>
              </a:solidFill>
              <a:latin typeface="Georgi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8304" y="1214079"/>
            <a:ext cx="528809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700" dirty="0" smtClean="0">
                <a:latin typeface="Georgia" pitchFamily="18" charset="0"/>
              </a:rPr>
              <a:t>«После </a:t>
            </a:r>
            <a:r>
              <a:rPr lang="ru-RU" sz="2700" dirty="0" smtClean="0">
                <a:latin typeface="Georgia" pitchFamily="18" charset="0"/>
              </a:rPr>
              <a:t>тяжелых физических работ и сыпного тифа я работал сотрудником криминологического кабинета и организовывал __ __ __— разыскивал их по острову, спасал их от смерти, вел записи их рассказов о себе</a:t>
            </a:r>
            <a:r>
              <a:rPr lang="ru-RU" sz="2700" dirty="0" smtClean="0">
                <a:latin typeface="Georgia" pitchFamily="18" charset="0"/>
              </a:rPr>
              <a:t>…»</a:t>
            </a:r>
            <a:endParaRPr lang="ru-RU" sz="2700" dirty="0">
              <a:latin typeface="Georgia" pitchFamily="18" charset="0"/>
            </a:endParaRPr>
          </a:p>
        </p:txBody>
      </p:sp>
      <p:pic>
        <p:nvPicPr>
          <p:cNvPr id="5" name="Picture 10" descr="https://free-images.com/or/6838/email_envelope_mail_newsgroup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41" t="22210" r="9956" b="18482"/>
          <a:stretch/>
        </p:blipFill>
        <p:spPr bwMode="auto">
          <a:xfrm>
            <a:off x="630430" y="5407517"/>
            <a:ext cx="1186081" cy="875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36773" y="4460486"/>
            <a:ext cx="57288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Georgia" pitchFamily="18" charset="0"/>
              </a:rPr>
              <a:t>Трудовую колонию для малолеток</a:t>
            </a:r>
            <a:endParaRPr lang="ru-RU" sz="1600" b="1" dirty="0">
              <a:latin typeface="Georgia" pitchFamily="18" charset="0"/>
            </a:endParaRPr>
          </a:p>
        </p:txBody>
      </p:sp>
      <p:sp>
        <p:nvSpPr>
          <p:cNvPr id="7" name="Управляющая кнопка: домой 6">
            <a:hlinkClick r:id="rId3" action="ppaction://hlinksldjump" highlightClick="1"/>
          </p:cNvPr>
          <p:cNvSpPr/>
          <p:nvPr/>
        </p:nvSpPr>
        <p:spPr>
          <a:xfrm>
            <a:off x="2195993" y="5393662"/>
            <a:ext cx="1186081" cy="875973"/>
          </a:xfrm>
          <a:prstGeom prst="actionButtonHome">
            <a:avLst/>
          </a:prstGeom>
          <a:solidFill>
            <a:srgbClr val="9AB2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5288096" y="1421176"/>
            <a:ext cx="3750218" cy="2343886"/>
          </a:xfrm>
          <a:prstGeom prst="rect">
            <a:avLst/>
          </a:prstGeom>
          <a:ln>
            <a:solidFill>
              <a:srgbClr val="003B58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6063224" y="3703247"/>
            <a:ext cx="2715904" cy="100901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 1966 г. Лихачёв снова посещает Соловки.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76135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9490" y="-265313"/>
            <a:ext cx="1170758" cy="1714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8000" b="1" dirty="0" smtClean="0">
                <a:solidFill>
                  <a:srgbClr val="003B58"/>
                </a:solidFill>
                <a:latin typeface="Georgia" pitchFamily="18" charset="0"/>
              </a:rPr>
              <a:t>У</a:t>
            </a:r>
            <a:endParaRPr lang="ru-RU" sz="6000" b="1" dirty="0">
              <a:solidFill>
                <a:srgbClr val="003B58"/>
              </a:solidFill>
              <a:latin typeface="Georgi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3220" y="1214080"/>
            <a:ext cx="539826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>
                <a:latin typeface="Georgia" pitchFamily="18" charset="0"/>
              </a:rPr>
              <a:t>Зинаида Курбатова (внучка) рассказывала о необычных выражениях, которые использовались в семье: «Я долго не могла понять, что значит «у кастрюлек есть ___» — после этой фразы даже самый оживлённый разговор замолкал. </a:t>
            </a:r>
          </a:p>
          <a:p>
            <a:r>
              <a:rPr lang="ru-RU" sz="2200" dirty="0" smtClean="0">
                <a:latin typeface="Georgia" pitchFamily="18" charset="0"/>
              </a:rPr>
              <a:t>Через много лет рассказали: она означает, что за столом дети и при них нельзя обсуждать какие-то темы».</a:t>
            </a:r>
            <a:endParaRPr lang="ru-RU" sz="2200" dirty="0">
              <a:latin typeface="Georgia" pitchFamily="18" charset="0"/>
            </a:endParaRPr>
          </a:p>
        </p:txBody>
      </p:sp>
      <p:pic>
        <p:nvPicPr>
          <p:cNvPr id="5" name="Picture 10" descr="https://free-images.com/or/6838/email_envelope_mail_newsgroup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41" t="22210" r="9956" b="18482"/>
          <a:stretch/>
        </p:blipFill>
        <p:spPr bwMode="auto">
          <a:xfrm>
            <a:off x="630430" y="5407517"/>
            <a:ext cx="1186081" cy="875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47790" y="4614722"/>
            <a:ext cx="57288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Georgia" pitchFamily="18" charset="0"/>
              </a:rPr>
              <a:t>Ушки</a:t>
            </a:r>
            <a:endParaRPr lang="ru-RU" sz="1600" b="1" dirty="0">
              <a:latin typeface="Georgia" pitchFamily="18" charset="0"/>
            </a:endParaRPr>
          </a:p>
        </p:txBody>
      </p:sp>
      <p:sp>
        <p:nvSpPr>
          <p:cNvPr id="7" name="Управляющая кнопка: домой 6">
            <a:hlinkClick r:id="rId3" action="ppaction://hlinksldjump" highlightClick="1"/>
          </p:cNvPr>
          <p:cNvSpPr/>
          <p:nvPr/>
        </p:nvSpPr>
        <p:spPr>
          <a:xfrm>
            <a:off x="2195993" y="5393662"/>
            <a:ext cx="1186081" cy="875973"/>
          </a:xfrm>
          <a:prstGeom prst="actionButtonHome">
            <a:avLst/>
          </a:prstGeom>
          <a:solidFill>
            <a:srgbClr val="9AB2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5579628" y="1116673"/>
            <a:ext cx="3355051" cy="4077320"/>
          </a:xfrm>
          <a:prstGeom prst="rect">
            <a:avLst/>
          </a:prstGeom>
          <a:ln>
            <a:solidFill>
              <a:srgbClr val="003B58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76135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7925" y="-251458"/>
            <a:ext cx="1170758" cy="1747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8000" b="1" dirty="0" smtClean="0">
                <a:solidFill>
                  <a:srgbClr val="003B58"/>
                </a:solidFill>
                <a:latin typeface="Georgia" pitchFamily="18" charset="0"/>
              </a:rPr>
              <a:t>Ф</a:t>
            </a:r>
            <a:endParaRPr lang="ru-RU" sz="6000" b="1" dirty="0">
              <a:solidFill>
                <a:srgbClr val="003B58"/>
              </a:solidFill>
              <a:latin typeface="Georgi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8304" y="1594349"/>
            <a:ext cx="473391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Georgia" pitchFamily="18" charset="0"/>
              </a:rPr>
              <a:t>«Я </a:t>
            </a:r>
            <a:r>
              <a:rPr lang="ru-RU" sz="3200" dirty="0" smtClean="0">
                <a:latin typeface="Georgia" pitchFamily="18" charset="0"/>
              </a:rPr>
              <a:t>поступил на __ __ __. Сокращение ФОН расшифровывалось и так: «Факультет ожидающих невест». </a:t>
            </a:r>
            <a:endParaRPr lang="ru-RU" sz="2800" dirty="0">
              <a:latin typeface="Georgia" pitchFamily="18" charset="0"/>
            </a:endParaRPr>
          </a:p>
        </p:txBody>
      </p:sp>
      <p:pic>
        <p:nvPicPr>
          <p:cNvPr id="5" name="Picture 10" descr="https://free-images.com/or/6838/email_envelope_mail_newsgroup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41" t="22210" r="9956" b="18482"/>
          <a:stretch/>
        </p:blipFill>
        <p:spPr bwMode="auto">
          <a:xfrm>
            <a:off x="630430" y="5421372"/>
            <a:ext cx="1186081" cy="875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53388" y="4135370"/>
            <a:ext cx="461606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Georgia" pitchFamily="18" charset="0"/>
              </a:rPr>
              <a:t>Факультет общественных наук</a:t>
            </a:r>
            <a:endParaRPr lang="ru-RU" sz="2000" b="1" dirty="0">
              <a:latin typeface="Georgia" pitchFamily="18" charset="0"/>
            </a:endParaRPr>
          </a:p>
        </p:txBody>
      </p:sp>
      <p:sp>
        <p:nvSpPr>
          <p:cNvPr id="7" name="Управляющая кнопка: домой 6">
            <a:hlinkClick r:id="rId3" action="ppaction://hlinksldjump" highlightClick="1"/>
          </p:cNvPr>
          <p:cNvSpPr/>
          <p:nvPr/>
        </p:nvSpPr>
        <p:spPr>
          <a:xfrm>
            <a:off x="2195993" y="5407517"/>
            <a:ext cx="1186081" cy="875973"/>
          </a:xfrm>
          <a:prstGeom prst="actionButtonHome">
            <a:avLst/>
          </a:prstGeom>
          <a:solidFill>
            <a:srgbClr val="9AB2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634221" y="1553378"/>
            <a:ext cx="4267407" cy="3200555"/>
          </a:xfrm>
          <a:prstGeom prst="rect">
            <a:avLst/>
          </a:prstGeom>
          <a:ln>
            <a:solidFill>
              <a:srgbClr val="003B58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5343180" y="3949548"/>
            <a:ext cx="3470313" cy="143770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Georgia" pitchFamily="18" charset="0"/>
              </a:rPr>
              <a:t>Свидетельство о поступлении в Ленинградский университет в 1923 г.</a:t>
            </a:r>
            <a:endParaRPr lang="ru-RU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3318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7925" y="-251458"/>
            <a:ext cx="1170758" cy="1714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8000" b="1" dirty="0" smtClean="0">
                <a:solidFill>
                  <a:srgbClr val="003B58"/>
                </a:solidFill>
                <a:latin typeface="Georgia" pitchFamily="18" charset="0"/>
              </a:rPr>
              <a:t>Х</a:t>
            </a:r>
            <a:endParaRPr lang="ru-RU" sz="6000" b="1" dirty="0">
              <a:solidFill>
                <a:srgbClr val="003B58"/>
              </a:solidFill>
              <a:latin typeface="Georgi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8304" y="1333039"/>
            <a:ext cx="4417763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Georgia" pitchFamily="18" charset="0"/>
              </a:rPr>
              <a:t>По словам внучки, Лихачёв любил Достоевского, Диккенса, Некрасова, Блока. На тумбочке у кровати лежал «___» — книга для отдыха и хорошего сна.</a:t>
            </a:r>
          </a:p>
          <a:p>
            <a:endParaRPr lang="ru-RU" sz="2000" i="1" dirty="0" smtClean="0">
              <a:latin typeface="Georgia" pitchFamily="18" charset="0"/>
            </a:endParaRPr>
          </a:p>
          <a:p>
            <a:r>
              <a:rPr lang="ru-RU" sz="2000" i="1" dirty="0" smtClean="0">
                <a:latin typeface="Georgia" pitchFamily="18" charset="0"/>
              </a:rPr>
              <a:t>Подсказка: автор Д.Р. </a:t>
            </a:r>
            <a:r>
              <a:rPr lang="ru-RU" sz="2000" i="1" dirty="0" err="1" smtClean="0">
                <a:latin typeface="Georgia" pitchFamily="18" charset="0"/>
              </a:rPr>
              <a:t>Толкиен</a:t>
            </a:r>
            <a:endParaRPr lang="ru-RU" i="1" dirty="0">
              <a:latin typeface="Georgia" pitchFamily="18" charset="0"/>
            </a:endParaRPr>
          </a:p>
        </p:txBody>
      </p:sp>
      <p:pic>
        <p:nvPicPr>
          <p:cNvPr id="5" name="Picture 10" descr="https://free-images.com/or/6838/email_envelope_mail_newsgroup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41" t="22210" r="9956" b="18482"/>
          <a:stretch/>
        </p:blipFill>
        <p:spPr bwMode="auto">
          <a:xfrm>
            <a:off x="630430" y="5421372"/>
            <a:ext cx="1186081" cy="875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42371" y="4730281"/>
            <a:ext cx="46160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Georgia" pitchFamily="18" charset="0"/>
              </a:rPr>
              <a:t>«</a:t>
            </a:r>
            <a:r>
              <a:rPr lang="ru-RU" sz="3200" b="1" dirty="0" err="1" smtClean="0">
                <a:latin typeface="Georgia" pitchFamily="18" charset="0"/>
              </a:rPr>
              <a:t>Хоббит</a:t>
            </a:r>
            <a:r>
              <a:rPr lang="ru-RU" sz="3200" b="1" dirty="0" smtClean="0">
                <a:latin typeface="Georgia" pitchFamily="18" charset="0"/>
              </a:rPr>
              <a:t>»</a:t>
            </a:r>
            <a:endParaRPr lang="ru-RU" sz="2000" b="1" dirty="0">
              <a:latin typeface="Georgia" pitchFamily="18" charset="0"/>
            </a:endParaRPr>
          </a:p>
        </p:txBody>
      </p:sp>
      <p:sp>
        <p:nvSpPr>
          <p:cNvPr id="7" name="Управляющая кнопка: домой 6">
            <a:hlinkClick r:id="rId3" action="ppaction://hlinksldjump" highlightClick="1"/>
          </p:cNvPr>
          <p:cNvSpPr/>
          <p:nvPr/>
        </p:nvSpPr>
        <p:spPr>
          <a:xfrm>
            <a:off x="2195993" y="5407517"/>
            <a:ext cx="1186081" cy="875973"/>
          </a:xfrm>
          <a:prstGeom prst="actionButtonHome">
            <a:avLst/>
          </a:prstGeom>
          <a:solidFill>
            <a:srgbClr val="9AB2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597353" y="1520328"/>
            <a:ext cx="4395823" cy="3173933"/>
          </a:xfrm>
          <a:prstGeom prst="rect">
            <a:avLst/>
          </a:prstGeom>
          <a:ln>
            <a:solidFill>
              <a:srgbClr val="003B58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13318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8765" y="-251458"/>
            <a:ext cx="1170758" cy="1747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8000" b="1" dirty="0" smtClean="0">
                <a:solidFill>
                  <a:srgbClr val="003B58"/>
                </a:solidFill>
                <a:latin typeface="Georgia" pitchFamily="18" charset="0"/>
              </a:rPr>
              <a:t>Ц</a:t>
            </a:r>
            <a:endParaRPr lang="ru-RU" sz="6000" b="1" dirty="0">
              <a:solidFill>
                <a:srgbClr val="003B58"/>
              </a:solidFill>
              <a:latin typeface="Georgi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4910" y="1291265"/>
            <a:ext cx="466573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Georgia" pitchFamily="18" charset="0"/>
              </a:rPr>
              <a:t>«Летом </a:t>
            </a:r>
            <a:r>
              <a:rPr lang="ru-RU" sz="2400" dirty="0" smtClean="0">
                <a:latin typeface="Georgia" pitchFamily="18" charset="0"/>
              </a:rPr>
              <a:t>1915 г. в Куоккале появились беженцы-поляки. И от них я получил </a:t>
            </a:r>
            <a:r>
              <a:rPr lang="ru-RU" sz="2400" b="1" dirty="0" smtClean="0">
                <a:latin typeface="Georgia" pitchFamily="18" charset="0"/>
              </a:rPr>
              <a:t>первый урок уважения к другим нациям</a:t>
            </a:r>
            <a:r>
              <a:rPr lang="ru-RU" sz="2400" dirty="0" smtClean="0">
                <a:latin typeface="Georgia" pitchFamily="18" charset="0"/>
              </a:rPr>
              <a:t>. Мы дразнили поляков словами «__ __ __», которые они часто произносили в своих тревожных </a:t>
            </a:r>
            <a:r>
              <a:rPr lang="ru-RU" sz="2400" dirty="0" smtClean="0">
                <a:latin typeface="Georgia" pitchFamily="18" charset="0"/>
              </a:rPr>
              <a:t>разговорах». </a:t>
            </a:r>
            <a:endParaRPr lang="ru-RU" sz="2400" dirty="0">
              <a:latin typeface="Georgia" pitchFamily="18" charset="0"/>
            </a:endParaRPr>
          </a:p>
        </p:txBody>
      </p:sp>
      <p:pic>
        <p:nvPicPr>
          <p:cNvPr id="5" name="Picture 10" descr="https://free-images.com/or/6838/email_envelope_mail_newsgroup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41" t="22210" r="9956" b="18482"/>
          <a:stretch/>
        </p:blipFill>
        <p:spPr bwMode="auto">
          <a:xfrm>
            <a:off x="630430" y="5407517"/>
            <a:ext cx="1186081" cy="875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07624" y="4473612"/>
            <a:ext cx="44414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>
                <a:latin typeface="Georgia" pitchFamily="18" charset="0"/>
              </a:rPr>
              <a:t>Цо</a:t>
            </a:r>
            <a:r>
              <a:rPr lang="ru-RU" sz="4800" b="1" dirty="0" smtClean="0">
                <a:latin typeface="Georgia" pitchFamily="18" charset="0"/>
              </a:rPr>
              <a:t> то </a:t>
            </a:r>
            <a:r>
              <a:rPr lang="ru-RU" sz="4800" b="1" dirty="0" err="1" smtClean="0">
                <a:latin typeface="Georgia" pitchFamily="18" charset="0"/>
              </a:rPr>
              <a:t>бёндзе</a:t>
            </a:r>
            <a:endParaRPr lang="ru-RU" sz="3600" b="1" dirty="0">
              <a:latin typeface="Georgia" pitchFamily="18" charset="0"/>
            </a:endParaRPr>
          </a:p>
        </p:txBody>
      </p:sp>
      <p:sp>
        <p:nvSpPr>
          <p:cNvPr id="7" name="Управляющая кнопка: домой 6">
            <a:hlinkClick r:id="rId3" action="ppaction://hlinksldjump" highlightClick="1"/>
          </p:cNvPr>
          <p:cNvSpPr/>
          <p:nvPr/>
        </p:nvSpPr>
        <p:spPr>
          <a:xfrm>
            <a:off x="2195993" y="5393662"/>
            <a:ext cx="1186081" cy="875973"/>
          </a:xfrm>
          <a:prstGeom prst="actionButtonHome">
            <a:avLst/>
          </a:prstGeom>
          <a:solidFill>
            <a:srgbClr val="9AB2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924475" y="1630495"/>
            <a:ext cx="4102632" cy="2655065"/>
          </a:xfrm>
          <a:prstGeom prst="rect">
            <a:avLst/>
          </a:prstGeom>
          <a:ln>
            <a:solidFill>
              <a:srgbClr val="003B58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70895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-251458"/>
            <a:ext cx="1170758" cy="1747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8000" b="1" dirty="0" smtClean="0">
                <a:solidFill>
                  <a:srgbClr val="003B58"/>
                </a:solidFill>
                <a:latin typeface="Georgia" pitchFamily="18" charset="0"/>
              </a:rPr>
              <a:t>Ч</a:t>
            </a:r>
            <a:endParaRPr lang="ru-RU" sz="6000" b="1" dirty="0">
              <a:solidFill>
                <a:srgbClr val="003B58"/>
              </a:solidFill>
              <a:latin typeface="Georgia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1156" y="1345270"/>
            <a:ext cx="4371062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dirty="0" err="1" smtClean="0">
                <a:latin typeface="Georgia" pitchFamily="18" charset="0"/>
              </a:rPr>
              <a:t>Куокалла</a:t>
            </a:r>
            <a:r>
              <a:rPr lang="ru-RU" sz="2600" dirty="0" smtClean="0">
                <a:latin typeface="Georgia" pitchFamily="18" charset="0"/>
              </a:rPr>
              <a:t> </a:t>
            </a:r>
            <a:r>
              <a:rPr lang="ru-RU" sz="2600" dirty="0" smtClean="0">
                <a:latin typeface="Georgia" pitchFamily="18" charset="0"/>
              </a:rPr>
              <a:t>ещё называлась </a:t>
            </a:r>
            <a:r>
              <a:rPr lang="ru-RU" sz="2600" dirty="0" err="1" smtClean="0">
                <a:latin typeface="Georgia" pitchFamily="18" charset="0"/>
              </a:rPr>
              <a:t>Чукокалла</a:t>
            </a:r>
            <a:r>
              <a:rPr lang="ru-RU" sz="2600" dirty="0" smtClean="0">
                <a:latin typeface="Georgia" pitchFamily="18" charset="0"/>
              </a:rPr>
              <a:t>, потому что там был человек, чьим озорным характером и чувством юмора Д.С. Лихачёв не переставал удивляться</a:t>
            </a:r>
            <a:r>
              <a:rPr lang="ru-RU" sz="2600" dirty="0" smtClean="0">
                <a:latin typeface="Georgia" pitchFamily="18" charset="0"/>
              </a:rPr>
              <a:t>…</a:t>
            </a:r>
            <a:endParaRPr lang="ru-RU" sz="2600" dirty="0">
              <a:latin typeface="Georgia" pitchFamily="18" charset="0"/>
            </a:endParaRPr>
          </a:p>
        </p:txBody>
      </p:sp>
      <p:pic>
        <p:nvPicPr>
          <p:cNvPr id="9" name="Picture 10" descr="https://free-images.com/or/6838/email_envelope_mail_newsgroup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41" t="22210" r="9956" b="18482"/>
          <a:stretch/>
        </p:blipFill>
        <p:spPr bwMode="auto">
          <a:xfrm>
            <a:off x="630430" y="5421372"/>
            <a:ext cx="1186081" cy="875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33446" y="4586689"/>
            <a:ext cx="57288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latin typeface="Georgia" pitchFamily="18" charset="0"/>
              </a:rPr>
              <a:t>Чуковский К.И.</a:t>
            </a:r>
            <a:endParaRPr lang="ru-RU" sz="3200" b="1" dirty="0">
              <a:latin typeface="Georgia" pitchFamily="18" charset="0"/>
            </a:endParaRPr>
          </a:p>
        </p:txBody>
      </p:sp>
      <p:sp>
        <p:nvSpPr>
          <p:cNvPr id="11" name="Управляющая кнопка: домой 10">
            <a:hlinkClick r:id="rId3" action="ppaction://hlinksldjump" highlightClick="1"/>
          </p:cNvPr>
          <p:cNvSpPr/>
          <p:nvPr/>
        </p:nvSpPr>
        <p:spPr>
          <a:xfrm>
            <a:off x="2195993" y="5407517"/>
            <a:ext cx="1186081" cy="875973"/>
          </a:xfrm>
          <a:prstGeom prst="actionButtonHome">
            <a:avLst/>
          </a:prstGeom>
          <a:solidFill>
            <a:srgbClr val="9AB2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951987" y="1465243"/>
            <a:ext cx="4005877" cy="2779077"/>
          </a:xfrm>
          <a:prstGeom prst="rect">
            <a:avLst/>
          </a:prstGeom>
          <a:ln>
            <a:solidFill>
              <a:srgbClr val="003B58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627646" y="4179521"/>
            <a:ext cx="2975212" cy="90665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Georgia" pitchFamily="18" charset="0"/>
              </a:rPr>
              <a:t>На фото Репин И.Е. И Чуковский К.И. с сыном</a:t>
            </a:r>
            <a:endParaRPr lang="ru-RU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0003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0" grpId="0"/>
      <p:bldP spid="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-265313"/>
            <a:ext cx="1170758" cy="1747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8000" b="1" dirty="0" smtClean="0">
                <a:solidFill>
                  <a:srgbClr val="003B58"/>
                </a:solidFill>
                <a:latin typeface="Georgia" pitchFamily="18" charset="0"/>
              </a:rPr>
              <a:t>Ш</a:t>
            </a:r>
            <a:endParaRPr lang="ru-RU" sz="6000" b="1" dirty="0">
              <a:solidFill>
                <a:srgbClr val="003B58"/>
              </a:solidFill>
              <a:latin typeface="Georgi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1354" y="1391940"/>
            <a:ext cx="446873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Georgia" pitchFamily="18" charset="0"/>
              </a:rPr>
              <a:t>«Я </a:t>
            </a:r>
            <a:r>
              <a:rPr lang="ru-RU" sz="2800" dirty="0" smtClean="0">
                <a:latin typeface="Georgia" pitchFamily="18" charset="0"/>
              </a:rPr>
              <a:t>окончил университет в 1928 году, написав две дипломные работы: одну о __ __ __, другую — о повестях о патриархе </a:t>
            </a:r>
            <a:r>
              <a:rPr lang="ru-RU" sz="2800" dirty="0" smtClean="0">
                <a:latin typeface="Georgia" pitchFamily="18" charset="0"/>
              </a:rPr>
              <a:t>Никоне».</a:t>
            </a:r>
            <a:r>
              <a:rPr lang="ru-RU" sz="2800" dirty="0" smtClean="0">
                <a:latin typeface="Georgia" pitchFamily="18" charset="0"/>
              </a:rPr>
              <a:t> </a:t>
            </a:r>
            <a:endParaRPr lang="ru-RU" sz="2800" dirty="0">
              <a:latin typeface="Georgia" pitchFamily="18" charset="0"/>
            </a:endParaRPr>
          </a:p>
        </p:txBody>
      </p:sp>
      <p:pic>
        <p:nvPicPr>
          <p:cNvPr id="5" name="Picture 10" descr="https://free-images.com/or/6838/email_envelope_mail_newsgroup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41" t="22210" r="9956" b="18482"/>
          <a:stretch/>
        </p:blipFill>
        <p:spPr bwMode="auto">
          <a:xfrm>
            <a:off x="630430" y="5421372"/>
            <a:ext cx="1186081" cy="875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4219627"/>
            <a:ext cx="70067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b="1" dirty="0" smtClean="0">
                <a:latin typeface="Georgia" pitchFamily="18" charset="0"/>
              </a:rPr>
              <a:t>Шекспире в России в конце </a:t>
            </a:r>
            <a:r>
              <a:rPr lang="en-US" sz="2400" b="1" dirty="0" smtClean="0">
                <a:latin typeface="Georgia" pitchFamily="18" charset="0"/>
              </a:rPr>
              <a:t>XVIII</a:t>
            </a:r>
            <a:r>
              <a:rPr lang="ru-RU" sz="2400" b="1" dirty="0" smtClean="0">
                <a:latin typeface="Georgia" pitchFamily="18" charset="0"/>
              </a:rPr>
              <a:t> – начале </a:t>
            </a:r>
            <a:r>
              <a:rPr lang="en-US" sz="2400" b="1" dirty="0" smtClean="0">
                <a:latin typeface="Georgia" pitchFamily="18" charset="0"/>
              </a:rPr>
              <a:t>XIX</a:t>
            </a:r>
            <a:r>
              <a:rPr lang="ru-RU" sz="2400" b="1" dirty="0" smtClean="0">
                <a:latin typeface="Georgia" pitchFamily="18" charset="0"/>
              </a:rPr>
              <a:t> в.</a:t>
            </a:r>
            <a:endParaRPr lang="ru-RU" sz="1200" b="1" dirty="0">
              <a:latin typeface="Georgia" pitchFamily="18" charset="0"/>
            </a:endParaRPr>
          </a:p>
        </p:txBody>
      </p:sp>
      <p:sp>
        <p:nvSpPr>
          <p:cNvPr id="7" name="Управляющая кнопка: домой 6">
            <a:hlinkClick r:id="rId3" action="ppaction://hlinksldjump" highlightClick="1"/>
          </p:cNvPr>
          <p:cNvSpPr/>
          <p:nvPr/>
        </p:nvSpPr>
        <p:spPr>
          <a:xfrm>
            <a:off x="2195993" y="5407517"/>
            <a:ext cx="1186081" cy="875973"/>
          </a:xfrm>
          <a:prstGeom prst="actionButtonHome">
            <a:avLst/>
          </a:prstGeom>
          <a:solidFill>
            <a:srgbClr val="9AB2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759287" y="974484"/>
            <a:ext cx="3385958" cy="3385958"/>
          </a:xfrm>
          <a:prstGeom prst="rect">
            <a:avLst/>
          </a:prstGeom>
          <a:ln>
            <a:solidFill>
              <a:srgbClr val="003B58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5816906" y="4109063"/>
            <a:ext cx="3166281" cy="130926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Georgia" pitchFamily="18" charset="0"/>
              </a:rPr>
              <a:t>Хотя я и написал две дипломные работы, но они были изложены детским языком, беспомощны по композиции.</a:t>
            </a:r>
            <a:endParaRPr lang="ru-RU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60567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5635" y="-265313"/>
            <a:ext cx="1170758" cy="1747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8000" b="1" dirty="0" smtClean="0">
                <a:solidFill>
                  <a:srgbClr val="003B58"/>
                </a:solidFill>
                <a:latin typeface="Georgia" pitchFamily="18" charset="0"/>
              </a:rPr>
              <a:t>Щ</a:t>
            </a:r>
            <a:endParaRPr lang="ru-RU" sz="6000" b="1" dirty="0">
              <a:solidFill>
                <a:srgbClr val="003B58"/>
              </a:solidFill>
              <a:latin typeface="Georgi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1073" y="1239560"/>
            <a:ext cx="551481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Georgia" pitchFamily="18" charset="0"/>
              </a:rPr>
              <a:t>«Но </a:t>
            </a:r>
            <a:r>
              <a:rPr lang="ru-RU" sz="2400" dirty="0" smtClean="0">
                <a:latin typeface="Georgia" pitchFamily="18" charset="0"/>
              </a:rPr>
              <a:t>истинной вершиной метода медленного чтения был пушкинский семинар у __, на котором мы за год успевали прочесть всего несколько строк или строф. Могу сказать, что в университете я в основном учился «медленному чтению», углубленному филологическому пониманию </a:t>
            </a:r>
            <a:r>
              <a:rPr lang="ru-RU" sz="2400" dirty="0" smtClean="0">
                <a:latin typeface="Georgia" pitchFamily="18" charset="0"/>
              </a:rPr>
              <a:t>текста».</a:t>
            </a:r>
            <a:r>
              <a:rPr lang="ru-RU" sz="2400" dirty="0" smtClean="0">
                <a:latin typeface="Georgia" pitchFamily="18" charset="0"/>
              </a:rPr>
              <a:t> </a:t>
            </a:r>
            <a:endParaRPr lang="ru-RU" sz="2400" dirty="0">
              <a:latin typeface="Georgia" pitchFamily="18" charset="0"/>
            </a:endParaRPr>
          </a:p>
        </p:txBody>
      </p:sp>
      <p:pic>
        <p:nvPicPr>
          <p:cNvPr id="5" name="Picture 10" descr="https://free-images.com/or/6838/email_envelope_mail_newsgroup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41" t="22210" r="9956" b="18482"/>
          <a:stretch/>
        </p:blipFill>
        <p:spPr bwMode="auto">
          <a:xfrm>
            <a:off x="630430" y="5421372"/>
            <a:ext cx="1186081" cy="875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97456" y="4674672"/>
            <a:ext cx="76567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Georgia" pitchFamily="18" charset="0"/>
              </a:rPr>
              <a:t>Щербы Льва Владимировича</a:t>
            </a:r>
            <a:endParaRPr lang="ru-RU" sz="2400" b="1" dirty="0">
              <a:latin typeface="Georgia" pitchFamily="18" charset="0"/>
            </a:endParaRPr>
          </a:p>
        </p:txBody>
      </p:sp>
      <p:sp>
        <p:nvSpPr>
          <p:cNvPr id="7" name="Управляющая кнопка: домой 6">
            <a:hlinkClick r:id="rId3" action="ppaction://hlinksldjump" highlightClick="1"/>
          </p:cNvPr>
          <p:cNvSpPr/>
          <p:nvPr/>
        </p:nvSpPr>
        <p:spPr>
          <a:xfrm>
            <a:off x="2195993" y="5407517"/>
            <a:ext cx="1186081" cy="875973"/>
          </a:xfrm>
          <a:prstGeom prst="actionButtonHome">
            <a:avLst/>
          </a:prstGeom>
          <a:solidFill>
            <a:srgbClr val="9AB2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5376231" y="1200007"/>
            <a:ext cx="4071346" cy="34846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11010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5635" y="-265313"/>
            <a:ext cx="1170758" cy="1714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8000" b="1" dirty="0" smtClean="0">
                <a:solidFill>
                  <a:srgbClr val="003B58"/>
                </a:solidFill>
                <a:latin typeface="Georgia" pitchFamily="18" charset="0"/>
              </a:rPr>
              <a:t>Ъ</a:t>
            </a:r>
            <a:endParaRPr lang="ru-RU" sz="6000" b="1" dirty="0">
              <a:solidFill>
                <a:srgbClr val="003B58"/>
              </a:solidFill>
              <a:latin typeface="Georgi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1073" y="1239560"/>
            <a:ext cx="551481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Georgia" pitchFamily="18" charset="0"/>
              </a:rPr>
              <a:t>Именно Дмитрий Сергеевич Лихачёв открывает все тайны и глубины форм и содержания этого произведения.</a:t>
            </a:r>
            <a:endParaRPr lang="ru-RU" sz="3200" dirty="0">
              <a:latin typeface="Georgia" pitchFamily="18" charset="0"/>
            </a:endParaRPr>
          </a:p>
        </p:txBody>
      </p:sp>
      <p:pic>
        <p:nvPicPr>
          <p:cNvPr id="5" name="Picture 10" descr="https://free-images.com/or/6838/email_envelope_mail_newsgroup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41" t="22210" r="9956" b="18482"/>
          <a:stretch/>
        </p:blipFill>
        <p:spPr bwMode="auto">
          <a:xfrm>
            <a:off x="630430" y="5421372"/>
            <a:ext cx="1186081" cy="875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97456" y="4674672"/>
            <a:ext cx="76567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Georgia" pitchFamily="18" charset="0"/>
              </a:rPr>
              <a:t>«Слово </a:t>
            </a:r>
            <a:r>
              <a:rPr lang="ru-RU" sz="3600" b="1" dirty="0" smtClean="0">
                <a:latin typeface="Georgia" pitchFamily="18" charset="0"/>
              </a:rPr>
              <a:t>о полку </a:t>
            </a:r>
            <a:r>
              <a:rPr lang="ru-RU" sz="3600" b="1" dirty="0" smtClean="0">
                <a:latin typeface="Georgia" pitchFamily="18" charset="0"/>
              </a:rPr>
              <a:t>Игореве»</a:t>
            </a:r>
            <a:endParaRPr lang="ru-RU" sz="2400" b="1" dirty="0">
              <a:latin typeface="Georgia" pitchFamily="18" charset="0"/>
            </a:endParaRPr>
          </a:p>
        </p:txBody>
      </p:sp>
      <p:sp>
        <p:nvSpPr>
          <p:cNvPr id="7" name="Управляющая кнопка: домой 6">
            <a:hlinkClick r:id="rId3" action="ppaction://hlinksldjump" highlightClick="1"/>
          </p:cNvPr>
          <p:cNvSpPr/>
          <p:nvPr/>
        </p:nvSpPr>
        <p:spPr>
          <a:xfrm>
            <a:off x="2195993" y="5407517"/>
            <a:ext cx="1186081" cy="875973"/>
          </a:xfrm>
          <a:prstGeom prst="actionButtonHome">
            <a:avLst/>
          </a:prstGeom>
          <a:solidFill>
            <a:srgbClr val="9AB2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5629620" y="581561"/>
            <a:ext cx="3016358" cy="4258622"/>
          </a:xfrm>
          <a:prstGeom prst="rect">
            <a:avLst/>
          </a:prstGeom>
          <a:ln>
            <a:solidFill>
              <a:srgbClr val="003B58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11010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5635" y="-265313"/>
            <a:ext cx="1170758" cy="1714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8000" b="1" dirty="0" smtClean="0">
                <a:solidFill>
                  <a:srgbClr val="003B58"/>
                </a:solidFill>
                <a:latin typeface="Georgia" pitchFamily="18" charset="0"/>
              </a:rPr>
              <a:t>Ы</a:t>
            </a:r>
            <a:endParaRPr lang="ru-RU" sz="6000" b="1" dirty="0">
              <a:solidFill>
                <a:srgbClr val="003B58"/>
              </a:solidFill>
              <a:latin typeface="Georgi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1073" y="1239560"/>
            <a:ext cx="551481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Georgia" pitchFamily="18" charset="0"/>
              </a:rPr>
              <a:t>«В </a:t>
            </a:r>
            <a:r>
              <a:rPr lang="ru-RU" sz="2400" dirty="0" smtClean="0">
                <a:latin typeface="Georgia" pitchFamily="18" charset="0"/>
              </a:rPr>
              <a:t>какое необыкновенное время я «посетил» свою страну. Я застал все ___ ее ___…</a:t>
            </a:r>
          </a:p>
          <a:p>
            <a:r>
              <a:rPr lang="ru-RU" sz="2400" dirty="0" smtClean="0">
                <a:latin typeface="Georgia" pitchFamily="18" charset="0"/>
              </a:rPr>
              <a:t>Сколько подарков от судьбы имею я: представьте, я видел две революции, три войны, блокаду, Соловки, Англию, Сицилию, Болгарию. И многое </a:t>
            </a:r>
            <a:r>
              <a:rPr lang="ru-RU" sz="2400" dirty="0" smtClean="0">
                <a:latin typeface="Georgia" pitchFamily="18" charset="0"/>
              </a:rPr>
              <a:t>другое».</a:t>
            </a:r>
            <a:endParaRPr lang="ru-RU" sz="2400" dirty="0">
              <a:latin typeface="Georgia" pitchFamily="18" charset="0"/>
            </a:endParaRPr>
          </a:p>
        </p:txBody>
      </p:sp>
      <p:pic>
        <p:nvPicPr>
          <p:cNvPr id="5" name="Picture 10" descr="https://free-images.com/or/6838/email_envelope_mail_newsgroup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41" t="22210" r="9956" b="18482"/>
          <a:stretch/>
        </p:blipFill>
        <p:spPr bwMode="auto">
          <a:xfrm>
            <a:off x="630430" y="5421372"/>
            <a:ext cx="1186081" cy="875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97456" y="4674672"/>
            <a:ext cx="76567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Georgia" pitchFamily="18" charset="0"/>
              </a:rPr>
              <a:t>Роковые годы</a:t>
            </a:r>
            <a:endParaRPr lang="ru-RU" sz="2400" b="1" dirty="0">
              <a:latin typeface="Georgia" pitchFamily="18" charset="0"/>
            </a:endParaRPr>
          </a:p>
        </p:txBody>
      </p:sp>
      <p:sp>
        <p:nvSpPr>
          <p:cNvPr id="7" name="Управляющая кнопка: домой 6">
            <a:hlinkClick r:id="rId3" action="ppaction://hlinksldjump" highlightClick="1"/>
          </p:cNvPr>
          <p:cNvSpPr/>
          <p:nvPr/>
        </p:nvSpPr>
        <p:spPr>
          <a:xfrm>
            <a:off x="2195993" y="5407517"/>
            <a:ext cx="1186081" cy="875973"/>
          </a:xfrm>
          <a:prstGeom prst="actionButtonHome">
            <a:avLst/>
          </a:prstGeom>
          <a:solidFill>
            <a:srgbClr val="9AB2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5728771" y="1200007"/>
            <a:ext cx="2874848" cy="4203101"/>
          </a:xfrm>
          <a:prstGeom prst="rect">
            <a:avLst/>
          </a:prstGeom>
          <a:ln>
            <a:solidFill>
              <a:srgbClr val="003B58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11010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5635" y="-265313"/>
            <a:ext cx="1170758" cy="1714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8000" b="1" dirty="0" smtClean="0">
                <a:solidFill>
                  <a:srgbClr val="003B58"/>
                </a:solidFill>
                <a:latin typeface="Georgia" pitchFamily="18" charset="0"/>
              </a:rPr>
              <a:t>Ь</a:t>
            </a:r>
            <a:endParaRPr lang="ru-RU" sz="6000" b="1" dirty="0">
              <a:solidFill>
                <a:srgbClr val="003B58"/>
              </a:solidFill>
              <a:latin typeface="Georgi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1073" y="1239560"/>
            <a:ext cx="551481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Georgia" pitchFamily="18" charset="0"/>
              </a:rPr>
              <a:t>Что Дмитрий Сергеевич Лихачёв в мемуарах назовёт «главным университетом» своей жизни?</a:t>
            </a:r>
            <a:endParaRPr lang="ru-RU" sz="3200" dirty="0">
              <a:latin typeface="Georgia" pitchFamily="18" charset="0"/>
            </a:endParaRPr>
          </a:p>
        </p:txBody>
      </p:sp>
      <p:pic>
        <p:nvPicPr>
          <p:cNvPr id="5" name="Picture 10" descr="https://free-images.com/or/6838/email_envelope_mail_newsgroup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41" t="22210" r="9956" b="18482"/>
          <a:stretch/>
        </p:blipFill>
        <p:spPr bwMode="auto">
          <a:xfrm>
            <a:off x="630430" y="5421372"/>
            <a:ext cx="1186081" cy="875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97456" y="4674672"/>
            <a:ext cx="76567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Georgia" pitchFamily="18" charset="0"/>
              </a:rPr>
              <a:t>Соловецкий лагерь</a:t>
            </a:r>
            <a:endParaRPr lang="ru-RU" sz="2400" b="1" dirty="0">
              <a:latin typeface="Georgia" pitchFamily="18" charset="0"/>
            </a:endParaRPr>
          </a:p>
        </p:txBody>
      </p:sp>
      <p:sp>
        <p:nvSpPr>
          <p:cNvPr id="7" name="Управляющая кнопка: домой 6">
            <a:hlinkClick r:id="rId3" action="ppaction://hlinksldjump" highlightClick="1"/>
          </p:cNvPr>
          <p:cNvSpPr/>
          <p:nvPr/>
        </p:nvSpPr>
        <p:spPr>
          <a:xfrm>
            <a:off x="2195993" y="5407517"/>
            <a:ext cx="1186081" cy="875973"/>
          </a:xfrm>
          <a:prstGeom prst="actionButtonHome">
            <a:avLst/>
          </a:prstGeom>
          <a:solidFill>
            <a:srgbClr val="9AB2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rcRect l="1887" r="1489" b="1670"/>
          <a:stretch>
            <a:fillRect/>
          </a:stretch>
        </p:blipFill>
        <p:spPr bwMode="auto">
          <a:xfrm>
            <a:off x="5651652" y="1274189"/>
            <a:ext cx="2853369" cy="4057975"/>
          </a:xfrm>
          <a:prstGeom prst="rect">
            <a:avLst/>
          </a:prstGeom>
          <a:ln>
            <a:solidFill>
              <a:srgbClr val="003B58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11010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1974" y="-265313"/>
            <a:ext cx="1170758" cy="1747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8000" b="1" dirty="0" smtClean="0">
                <a:solidFill>
                  <a:srgbClr val="003B58"/>
                </a:solidFill>
                <a:latin typeface="Georgia" pitchFamily="18" charset="0"/>
              </a:rPr>
              <a:t>Э</a:t>
            </a:r>
            <a:endParaRPr lang="ru-RU" sz="6000" b="1" dirty="0">
              <a:solidFill>
                <a:srgbClr val="003B58"/>
              </a:solidFill>
              <a:latin typeface="Georgi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4235" y="1145755"/>
            <a:ext cx="5871992" cy="375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dirty="0" smtClean="0">
                <a:latin typeface="Georgia" pitchFamily="18" charset="0"/>
              </a:rPr>
              <a:t>«В </a:t>
            </a:r>
            <a:r>
              <a:rPr lang="ru-RU" sz="2600" dirty="0" smtClean="0">
                <a:latin typeface="Georgia" pitchFamily="18" charset="0"/>
              </a:rPr>
              <a:t>1915 г.мой отец получил в заведование __ </a:t>
            </a:r>
            <a:r>
              <a:rPr lang="ru-RU" sz="2600" dirty="0" err="1" smtClean="0">
                <a:latin typeface="Georgia" pitchFamily="18" charset="0"/>
              </a:rPr>
              <a:t>__при</a:t>
            </a:r>
            <a:r>
              <a:rPr lang="ru-RU" sz="2600" dirty="0" smtClean="0">
                <a:latin typeface="Georgia" pitchFamily="18" charset="0"/>
              </a:rPr>
              <a:t> Главном управлении почт и телеграфов и казенную квартиру при этой станции. День и ночь квартира наша содрогалась от действия паровой машины. Сейчас этой __ и в помине нет. Двор пуст, нет и нашей </a:t>
            </a:r>
            <a:r>
              <a:rPr lang="ru-RU" sz="2600" dirty="0" smtClean="0">
                <a:latin typeface="Georgia" pitchFamily="18" charset="0"/>
              </a:rPr>
              <a:t>квартиры».</a:t>
            </a:r>
            <a:r>
              <a:rPr lang="ru-RU" sz="2400" dirty="0" smtClean="0">
                <a:latin typeface="Georgia" pitchFamily="18" charset="0"/>
              </a:rPr>
              <a:t> </a:t>
            </a:r>
            <a:endParaRPr lang="ru-RU" sz="2400" dirty="0">
              <a:latin typeface="Georgia" pitchFamily="18" charset="0"/>
            </a:endParaRPr>
          </a:p>
        </p:txBody>
      </p:sp>
      <p:pic>
        <p:nvPicPr>
          <p:cNvPr id="5" name="Picture 10" descr="https://free-images.com/or/6838/email_envelope_mail_newsgroup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41" t="22210" r="9956" b="18482"/>
          <a:stretch/>
        </p:blipFill>
        <p:spPr bwMode="auto">
          <a:xfrm>
            <a:off x="630430" y="5421372"/>
            <a:ext cx="1186081" cy="875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66202" y="4646111"/>
            <a:ext cx="5728807" cy="741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200" b="1" dirty="0" smtClean="0">
                <a:latin typeface="Georgia" pitchFamily="18" charset="0"/>
              </a:rPr>
              <a:t>Электрическая станция</a:t>
            </a:r>
            <a:endParaRPr lang="ru-RU" sz="2000" b="1" dirty="0">
              <a:latin typeface="Georgia" pitchFamily="18" charset="0"/>
            </a:endParaRPr>
          </a:p>
        </p:txBody>
      </p:sp>
      <p:sp>
        <p:nvSpPr>
          <p:cNvPr id="7" name="Управляющая кнопка: домой 6">
            <a:hlinkClick r:id="rId3" action="ppaction://hlinksldjump" highlightClick="1"/>
          </p:cNvPr>
          <p:cNvSpPr/>
          <p:nvPr/>
        </p:nvSpPr>
        <p:spPr>
          <a:xfrm>
            <a:off x="2195993" y="5407517"/>
            <a:ext cx="1186081" cy="875973"/>
          </a:xfrm>
          <a:prstGeom prst="actionButtonHome">
            <a:avLst/>
          </a:prstGeom>
          <a:solidFill>
            <a:srgbClr val="9AB2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rcRect l="8130" t="5347" r="61825" b="28974"/>
          <a:stretch>
            <a:fillRect/>
          </a:stretch>
        </p:blipFill>
        <p:spPr bwMode="auto">
          <a:xfrm>
            <a:off x="6037243" y="1063129"/>
            <a:ext cx="2566930" cy="4208571"/>
          </a:xfrm>
          <a:prstGeom prst="rect">
            <a:avLst/>
          </a:prstGeom>
          <a:ln>
            <a:solidFill>
              <a:srgbClr val="003B58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91672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0032" y="-265106"/>
            <a:ext cx="1170758" cy="1747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8000" b="1" dirty="0" smtClean="0">
                <a:solidFill>
                  <a:srgbClr val="003B58"/>
                </a:solidFill>
                <a:latin typeface="Georgia" pitchFamily="18" charset="0"/>
              </a:rPr>
              <a:t>Ю</a:t>
            </a:r>
            <a:endParaRPr lang="ru-RU" sz="6000" b="1" dirty="0">
              <a:solidFill>
                <a:srgbClr val="003B58"/>
              </a:solidFill>
              <a:latin typeface="Georgi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8304" y="1253259"/>
            <a:ext cx="507877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Georgia" pitchFamily="18" charset="0"/>
              </a:rPr>
              <a:t>«А[</a:t>
            </a:r>
            <a:r>
              <a:rPr lang="ru-RU" sz="2000" dirty="0" err="1" smtClean="0">
                <a:latin typeface="Georgia" pitchFamily="18" charset="0"/>
              </a:rPr>
              <a:t>натолий</a:t>
            </a:r>
            <a:r>
              <a:rPr lang="ru-RU" sz="2000" dirty="0" smtClean="0">
                <a:latin typeface="Georgia" pitchFamily="18" charset="0"/>
              </a:rPr>
              <a:t>] Семенович] [</a:t>
            </a:r>
            <a:r>
              <a:rPr lang="ru-RU" sz="2000" dirty="0" err="1" smtClean="0">
                <a:latin typeface="Georgia" pitchFamily="18" charset="0"/>
              </a:rPr>
              <a:t>Тереховко</a:t>
            </a:r>
            <a:r>
              <a:rPr lang="ru-RU" sz="2000" dirty="0" smtClean="0">
                <a:latin typeface="Georgia" pitchFamily="18" charset="0"/>
              </a:rPr>
              <a:t>], пытающийся улыбаться и острить (вспомнил: [надо соблюдать] «чувство __», как при отъезде из ДПЗ, когда мы обещали хранить заповеди </a:t>
            </a:r>
            <a:r>
              <a:rPr lang="ru-RU" sz="2000" dirty="0" err="1" smtClean="0">
                <a:latin typeface="Georgia" pitchFamily="18" charset="0"/>
              </a:rPr>
              <a:t>КАНа</a:t>
            </a:r>
            <a:r>
              <a:rPr lang="ru-RU" sz="2000" dirty="0" smtClean="0">
                <a:latin typeface="Georgia" pitchFamily="18" charset="0"/>
              </a:rPr>
              <a:t>) [Космической Академии наук, за участие в которой нас приговорило ОГПУ к пяти и трем годам], [а заповедь заключалась в том, чтобы всегда сохранять чувство __ и по возможности превращать жизнь в игру</a:t>
            </a:r>
            <a:r>
              <a:rPr lang="ru-RU" sz="2000" dirty="0" smtClean="0">
                <a:latin typeface="Georgia" pitchFamily="18" charset="0"/>
              </a:rPr>
              <a:t>]».</a:t>
            </a:r>
            <a:endParaRPr lang="ru-RU" dirty="0">
              <a:latin typeface="Georgia" pitchFamily="18" charset="0"/>
            </a:endParaRPr>
          </a:p>
        </p:txBody>
      </p:sp>
      <p:pic>
        <p:nvPicPr>
          <p:cNvPr id="5" name="Picture 10" descr="https://free-images.com/or/6838/email_envelope_mail_newsgroup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41" t="22210" r="9956" b="18482"/>
          <a:stretch/>
        </p:blipFill>
        <p:spPr bwMode="auto">
          <a:xfrm>
            <a:off x="630430" y="5421372"/>
            <a:ext cx="1186081" cy="875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85733" y="4546958"/>
            <a:ext cx="5728807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4400" b="1" dirty="0" smtClean="0">
                <a:latin typeface="Georgia" pitchFamily="18" charset="0"/>
              </a:rPr>
              <a:t>Юмора</a:t>
            </a:r>
            <a:endParaRPr lang="ru-RU" sz="2400" b="1" dirty="0">
              <a:latin typeface="Georgia" pitchFamily="18" charset="0"/>
            </a:endParaRPr>
          </a:p>
        </p:txBody>
      </p:sp>
      <p:sp>
        <p:nvSpPr>
          <p:cNvPr id="7" name="Управляющая кнопка: домой 6">
            <a:hlinkClick r:id="rId3" action="ppaction://hlinksldjump" highlightClick="1"/>
          </p:cNvPr>
          <p:cNvSpPr/>
          <p:nvPr/>
        </p:nvSpPr>
        <p:spPr>
          <a:xfrm>
            <a:off x="2195993" y="5407517"/>
            <a:ext cx="1186081" cy="875973"/>
          </a:xfrm>
          <a:prstGeom prst="actionButtonHome">
            <a:avLst/>
          </a:prstGeom>
          <a:solidFill>
            <a:srgbClr val="9AB2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5067759" y="1310481"/>
            <a:ext cx="3855904" cy="3530441"/>
          </a:xfrm>
          <a:prstGeom prst="rect">
            <a:avLst/>
          </a:prstGeom>
          <a:ln>
            <a:solidFill>
              <a:srgbClr val="003B58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06998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0032" y="-265106"/>
            <a:ext cx="1170758" cy="1714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8000" b="1" dirty="0" smtClean="0">
                <a:solidFill>
                  <a:srgbClr val="003B58"/>
                </a:solidFill>
                <a:latin typeface="Georgia" pitchFamily="18" charset="0"/>
              </a:rPr>
              <a:t>Я</a:t>
            </a:r>
            <a:endParaRPr lang="ru-RU" sz="6000" b="1" dirty="0">
              <a:solidFill>
                <a:srgbClr val="003B58"/>
              </a:solidFill>
              <a:latin typeface="Georgi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8304" y="1253259"/>
            <a:ext cx="430759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Georgia" pitchFamily="18" charset="0"/>
              </a:rPr>
              <a:t>Лихачёв писал, что совершенствовать свой ___ — это громадное удовольствие, «не меньшее, чем хорошо одеваться, только менее дорогое».</a:t>
            </a:r>
            <a:endParaRPr lang="ru-RU" sz="2800" dirty="0">
              <a:latin typeface="Georgia" pitchFamily="18" charset="0"/>
            </a:endParaRPr>
          </a:p>
        </p:txBody>
      </p:sp>
      <p:pic>
        <p:nvPicPr>
          <p:cNvPr id="5" name="Picture 10" descr="https://free-images.com/or/6838/email_envelope_mail_newsgroup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41" t="22210" r="9956" b="18482"/>
          <a:stretch/>
        </p:blipFill>
        <p:spPr bwMode="auto">
          <a:xfrm>
            <a:off x="630430" y="5421372"/>
            <a:ext cx="1186081" cy="875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85733" y="4546958"/>
            <a:ext cx="5728807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4400" b="1" dirty="0" smtClean="0">
                <a:latin typeface="Georgia" pitchFamily="18" charset="0"/>
              </a:rPr>
              <a:t>Язык</a:t>
            </a:r>
            <a:endParaRPr lang="ru-RU" sz="2400" b="1" dirty="0">
              <a:latin typeface="Georgia" pitchFamily="18" charset="0"/>
            </a:endParaRPr>
          </a:p>
        </p:txBody>
      </p:sp>
      <p:sp>
        <p:nvSpPr>
          <p:cNvPr id="7" name="Управляющая кнопка: домой 6">
            <a:hlinkClick r:id="rId3" action="ppaction://hlinksldjump" highlightClick="1"/>
          </p:cNvPr>
          <p:cNvSpPr/>
          <p:nvPr/>
        </p:nvSpPr>
        <p:spPr>
          <a:xfrm>
            <a:off x="2195993" y="5407517"/>
            <a:ext cx="1186081" cy="875973"/>
          </a:xfrm>
          <a:prstGeom prst="actionButtonHome">
            <a:avLst/>
          </a:prstGeom>
          <a:solidFill>
            <a:srgbClr val="9AB2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274546" y="1151423"/>
            <a:ext cx="4717734" cy="3145155"/>
          </a:xfrm>
          <a:prstGeom prst="rect">
            <a:avLst/>
          </a:prstGeom>
          <a:ln>
            <a:solidFill>
              <a:srgbClr val="003B58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06998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2661</TotalTime>
  <Words>1283</Words>
  <Application>Microsoft Office PowerPoint</Application>
  <PresentationFormat>Экран (4:3)</PresentationFormat>
  <Paragraphs>161</Paragraphs>
  <Slides>37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8" baseType="lpstr">
      <vt:lpstr>Тема Office</vt:lpstr>
      <vt:lpstr>Какое слово пропущено? Докажите свое мнение</vt:lpstr>
      <vt:lpstr>Слайд 2</vt:lpstr>
      <vt:lpstr>Азбука жизни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Бабкина</dc:creator>
  <cp:lastModifiedBy>В</cp:lastModifiedBy>
  <cp:revision>134</cp:revision>
  <dcterms:created xsi:type="dcterms:W3CDTF">2021-06-01T17:09:22Z</dcterms:created>
  <dcterms:modified xsi:type="dcterms:W3CDTF">2023-03-19T10:42:16Z</dcterms:modified>
</cp:coreProperties>
</file>