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1" r:id="rId13"/>
    <p:sldId id="265" r:id="rId14"/>
    <p:sldId id="266" r:id="rId15"/>
    <p:sldId id="270" r:id="rId16"/>
    <p:sldId id="267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нарядный головной убор, шлем&#10;&#10;Автоматически созданное описание">
            <a:extLst>
              <a:ext uri="{FF2B5EF4-FFF2-40B4-BE49-F238E27FC236}">
                <a16:creationId xmlns:a16="http://schemas.microsoft.com/office/drawing/2014/main" xmlns="" id="{6F5C648A-CB9F-46D3-B226-DEB73ED843D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/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colorTemperature colorTemp="11500"/>
                    </a14:imgEffect>
                    <a14:imgEffect>
                      <a14:saturation sat="1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186500" y="-54980"/>
            <a:ext cx="12317100" cy="69679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7AF2AF-094F-4BC5-A17A-D07DC1A66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4680" y="1152843"/>
            <a:ext cx="5695950" cy="238760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52A5F0B-1F25-4DEF-A62B-F1F00450B3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4680" y="3632518"/>
            <a:ext cx="569595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5E3438-2E88-44DF-94FC-E0789115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524151-1257-4D83-B9A6-3BF87837F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787881-B8BC-4743-88AC-FF87CA1DB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8990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нарядный головной убор, шлем&#10;&#10;Автоматически созданное описание">
            <a:extLst>
              <a:ext uri="{FF2B5EF4-FFF2-40B4-BE49-F238E27FC236}">
                <a16:creationId xmlns:a16="http://schemas.microsoft.com/office/drawing/2014/main" xmlns="" id="{1593B857-0E47-4952-A5AC-B9056CFDE1D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colorTemperature colorTemp="11500"/>
                    </a14:imgEffect>
                    <a14:imgEffect>
                      <a14:saturation sat="1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15300" y="1"/>
            <a:ext cx="12317100" cy="69679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63482-3435-4F68-998D-1887D5F3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220" y="365126"/>
            <a:ext cx="675513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7BD338-52F2-4792-B686-4EA05E14B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0220" y="1825625"/>
            <a:ext cx="675513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B1EF78-8A36-445A-8ADB-0E18E5D3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887E11-4F57-40E0-8DD9-69416DD7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9567A8-B509-4EC1-B00B-3DAD5079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36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нарядный головной убор, шлем&#10;&#10;Автоматически созданное описание">
            <a:extLst>
              <a:ext uri="{FF2B5EF4-FFF2-40B4-BE49-F238E27FC236}">
                <a16:creationId xmlns:a16="http://schemas.microsoft.com/office/drawing/2014/main" xmlns="" id="{1593B857-0E47-4952-A5AC-B9056CFDE1D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/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colorTemperature colorTemp="11500"/>
                    </a14:imgEffect>
                    <a14:imgEffect>
                      <a14:saturation sat="1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423002" y="-1209956"/>
            <a:ext cx="14567002" cy="82407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63482-3435-4F68-998D-1887D5F3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7BD338-52F2-4792-B686-4EA05E14B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B1EF78-8A36-445A-8ADB-0E18E5D3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887E11-4F57-40E0-8DD9-69416DD7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9567A8-B509-4EC1-B00B-3DAD5079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6710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1BA251-EC32-4440-A088-AEBA79ACC2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7" name="Диаграмма 6">
            <a:extLst>
              <a:ext uri="{FF2B5EF4-FFF2-40B4-BE49-F238E27FC236}">
                <a16:creationId xmlns:a16="http://schemas.microsoft.com/office/drawing/2014/main" xmlns="" id="{3EED84C0-DC76-467A-8909-6E681997FF3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28650" y="1863725"/>
            <a:ext cx="7886700" cy="366871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F23C033-D2D4-4A6B-9865-5CD4EBD204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84112" y="4797245"/>
            <a:ext cx="3206792" cy="286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9760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63482-3435-4F68-998D-1887D5F3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>
            <a:lvl1pPr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B9373629-C41F-40B5-A939-71136EBC6E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89159" y="2199171"/>
            <a:ext cx="2131327" cy="2951564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725D7E49-6A31-4603-953D-547A354ADC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9852" y="2199171"/>
            <a:ext cx="2131327" cy="2951564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D95E16ED-1623-4D22-9849-5EB1142383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98466" y="2199171"/>
            <a:ext cx="2131327" cy="2951564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7D99726B-A0A8-4FF4-93B0-9FB5EA6569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98466" y="5342381"/>
            <a:ext cx="2131327" cy="82232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E27F40EA-DC21-4536-918B-8106B09124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82380" y="5342381"/>
            <a:ext cx="2131327" cy="82232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E24A0ACA-0144-47B5-AE91-99BB308C03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66295" y="5342381"/>
            <a:ext cx="2131327" cy="82232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8034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17AB53-D484-46BA-B7EE-30337BCA7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2900" y="365126"/>
            <a:ext cx="436245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475F72DF-844B-490E-AE71-CD708F83F5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524250" cy="7026275"/>
          </a:xfrm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354CBE13-B28B-44BC-959C-34BF4741C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0" y="1990726"/>
            <a:ext cx="3943350" cy="8223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78D16706-F40E-46EA-B1CA-9E72249C6E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201194"/>
            <a:ext cx="3943350" cy="8223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xmlns="" id="{C77C2058-EF51-426C-B9C0-9BD4C94056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72000" y="4411664"/>
            <a:ext cx="3943350" cy="8223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6A637832-8CDB-47C6-88B5-994ACB3929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72000" y="5622134"/>
            <a:ext cx="3943350" cy="8223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6888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593B857-0E47-4952-A5AC-B9056CFDE1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27538" y="2008676"/>
            <a:ext cx="5451231" cy="48493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63482-3435-4F68-998D-1887D5F3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7BD338-52F2-4792-B686-4EA05E14B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9539" y="1825626"/>
            <a:ext cx="3415811" cy="1325564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B1EF78-8A36-445A-8ADB-0E18E5D3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887E11-4F57-40E0-8DD9-69416DD7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9567A8-B509-4EC1-B00B-3DAD5079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75388587-7D68-4137-96BA-F65D0B1CB02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99539" y="3344498"/>
            <a:ext cx="3415811" cy="1325564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64B6CEBD-304E-4819-8960-5A9D98A2335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099538" y="4863370"/>
            <a:ext cx="3415811" cy="1325564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D24187E1-EB49-4C26-A953-27B09A9CC8D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8651" y="1858104"/>
            <a:ext cx="3943349" cy="739996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97980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0A8130-21E9-4E59-9D86-C46FFC0BD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5EB4A1C-77D4-4C84-A735-3356C856F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584E57D-3EED-444E-9EBA-93BDCA67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1D0158-BB63-40C9-96FC-5F0A095B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686EB7E-9A5F-43AD-9354-B3D2E75B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1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9F87A1-E9E9-47A0-AA78-24218A58D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40D73E-1C5C-4546-8584-9F4E1A6BA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44F0679-06C2-4724-A9CA-6F2366B51A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DD22747-C5F7-4372-9550-913FE56BB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DB09BE0-D979-4DBE-B70F-C8AD8763F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5E3D423-C982-487D-A936-39833ED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711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0A6F0E-3426-4DC5-A2EC-AEF5C92BA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1DD563-8428-444A-A4F9-0237F9000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59EC86D-4851-4FD0-8BD6-F29D26990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BA6CFF-EADA-4A54-99F1-65F616D836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7E07F8C-E86A-446A-AF5C-F38D45D7EC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5C74331-B9A3-427E-9471-4BE585EB3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586A812-3E47-4E9F-9B14-669E42010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72E56D3-5F85-40C5-A3B5-CBC658FC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1445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B08172-9265-448A-9E26-F03A78CEA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E57C420-4BBB-472D-A7B7-5B5AEC046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ED32DE8-5E98-4D1F-B9C7-1A7014E8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7E4718D-3D4A-454A-B147-49099F62C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1279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BBFFD3D-8F22-435B-8D32-F3070ED23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D4AE842-6F2D-4AFB-BD1B-35BBE3094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F5759DF-A63E-4339-96BE-9F75B934D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851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6B66F0-A338-496A-A6BA-327B2F61D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A35964-C008-4A97-9078-254C2A727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C48A2F8-B327-459F-A453-79C61B801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C3521C5-9A9B-4565-994A-9B3A3A0E5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A4E2640-69F6-4D90-B63E-D2B2DA9A8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CDC9C88-45E1-4B3F-ADB1-0013C7500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138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66B224-8561-4743-BE1F-A983C052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70493F2-3175-457C-977D-8FC59BB4D2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030DA42-352D-4CB0-A903-ACC0E75FF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EB4B718-7E13-4259-97B8-3215FE3E6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0678432-CA76-4C72-B1A9-54BF96F51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9048D1A-D14C-4F4D-99E9-CE91AE46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0585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B8C677-1890-43A2-8034-8C176EAD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ECAE55B-7B6F-4208-B151-3B720DF159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B86F4E-706E-4843-8189-9DA05B0B2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CFCDC3-C409-44AC-B8BD-008EFFBF7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EC3F69-DA0A-4A50-A475-6442520C0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001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C7F2F9B-5DD1-401F-B78D-5A5A9B0F1E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EAAFA5C-AE18-4D9C-9C96-3BC42C651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398DFE6-94AD-46B5-ADDF-6D6CF5BF9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E5F80CA-9619-4DA8-AECD-01CAF2E75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416015F-724E-4D24-BDBB-DDB96D435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7554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s://presentation-creation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674A31F-3982-4542-8262-AB40F9F1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D71E5E5-1B45-40EE-ABF1-F4AD56392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522B540-8F86-4EF7-B5C8-D33F35478E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AAD2C3-8CE5-4C22-8D1A-9C00DD869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16E4FD0-2F87-47A2-86F0-578F621A9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8"/>
            <a:extLst>
              <a:ext uri="{FF2B5EF4-FFF2-40B4-BE49-F238E27FC236}">
                <a16:creationId xmlns:a16="http://schemas.microsoft.com/office/drawing/2014/main" xmlns="" id="{9620018D-EB39-4D5F-8574-94045B479BE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95500" y="367393"/>
            <a:ext cx="56832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567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54680" y="1152842"/>
            <a:ext cx="5989320" cy="313341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не должен быть флюгером</a:t>
            </a:r>
            <a:endParaRPr lang="ru-RU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54680" y="4929198"/>
            <a:ext cx="5703600" cy="1214446"/>
          </a:xfrm>
        </p:spPr>
        <p:txBody>
          <a:bodyPr>
            <a:normAutofit/>
          </a:bodyPr>
          <a:lstStyle/>
          <a:p>
            <a:pPr algn="r"/>
            <a:r>
              <a:rPr lang="ru-RU" sz="44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Д.С. Лихачёв</a:t>
            </a:r>
            <a:endParaRPr lang="ru-RU" sz="44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825624"/>
            <a:ext cx="3857652" cy="438945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		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Флю́гер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 </a:t>
            </a:r>
            <a:r>
              <a:rPr lang="ru-RU" dirty="0" smtClean="0"/>
              <a:t>— метеорологический прибор для измерения направления (иногда и скорости) ветра или декоративный аксессуар, ранее флажок на копье (пике).</a:t>
            </a:r>
            <a:endParaRPr lang="ru-RU" dirty="0"/>
          </a:p>
        </p:txBody>
      </p:sp>
      <p:pic>
        <p:nvPicPr>
          <p:cNvPr id="4" name="Рисунок 3" descr="1633465672_4-p-flyuger-na-dome-foto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69408" y="1857364"/>
            <a:ext cx="3617434" cy="39661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8992" y="142852"/>
            <a:ext cx="5286412" cy="2571768"/>
          </a:xfrm>
        </p:spPr>
        <p:txBody>
          <a:bodyPr>
            <a:noAutofit/>
          </a:bodyPr>
          <a:lstStyle/>
          <a:p>
            <a: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АКАДЕМИК ДМИТРИЙ СЕРГЕЕВИЧ ЛИХАЧЕВ</a:t>
            </a:r>
            <a:b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(1906–1999)</a:t>
            </a:r>
            <a:endParaRPr lang="ru-RU" sz="400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4" name="Рисунок 3" descr="J6RF7qA9bn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86" y="2714620"/>
            <a:ext cx="4019558" cy="41433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0220" y="365127"/>
            <a:ext cx="6755130" cy="849296"/>
          </a:xfrm>
        </p:spPr>
        <p:txBody>
          <a:bodyPr/>
          <a:lstStyle/>
          <a:p>
            <a:pPr algn="ctr"/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Детство</a:t>
            </a:r>
            <a:endParaRPr lang="ru-RU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357298"/>
            <a:ext cx="7143800" cy="34290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Дмитрий Сергеевич Лихачев родился, прожил большую часть своей жизни и окончил свои дни в Санкт-Петербурге. Родился он 15 ноября 1906 года. (В 1918 г. в России был введен новый календарный стиль и теперь день его рождения по новому стилю обозначается как 28 ноября).</a:t>
            </a:r>
            <a:endParaRPr lang="ru-RU" dirty="0"/>
          </a:p>
        </p:txBody>
      </p:sp>
      <p:pic>
        <p:nvPicPr>
          <p:cNvPr id="4" name="Picture 4" descr="19-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500430" y="4735944"/>
            <a:ext cx="3000396" cy="1798914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Юность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825624"/>
            <a:ext cx="4714908" cy="5032375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Учился Д.С. Лихачев сначала в гимназии Человеколюбивого Общества (1914–1915), затем в Гимназии и реальном училище К.И. Мая (1915–1917), заканчивал среднее образование Советской трудовой школе им. </a:t>
            </a:r>
            <a:r>
              <a:rPr lang="ru-RU" b="1" dirty="0" err="1" smtClean="0">
                <a:solidFill>
                  <a:schemeClr val="accent1"/>
                </a:solidFill>
              </a:rPr>
              <a:t>Л.Лентовской</a:t>
            </a:r>
            <a:r>
              <a:rPr lang="ru-RU" b="1" dirty="0" smtClean="0">
                <a:solidFill>
                  <a:schemeClr val="accent1"/>
                </a:solidFill>
              </a:rPr>
              <a:t> (1918–1923). С 1923 по 1928 г. учился в Ленинградском государственном университете на факультете общественных наук, на </a:t>
            </a:r>
            <a:r>
              <a:rPr lang="ru-RU" b="1" dirty="0" err="1" smtClean="0">
                <a:solidFill>
                  <a:schemeClr val="accent1"/>
                </a:solidFill>
              </a:rPr>
              <a:t>этнолого-лингвистическом</a:t>
            </a:r>
            <a:r>
              <a:rPr lang="ru-RU" b="1" dirty="0" smtClean="0">
                <a:solidFill>
                  <a:schemeClr val="accent1"/>
                </a:solidFill>
              </a:rPr>
              <a:t> отделении. Здесь он проникся особой любовью к родной истории и культуре и начал исследовать древнерусскую литературу.</a:t>
            </a:r>
          </a:p>
          <a:p>
            <a:pPr algn="ctr"/>
            <a:endParaRPr lang="ru-RU" dirty="0"/>
          </a:p>
        </p:txBody>
      </p:sp>
      <p:pic>
        <p:nvPicPr>
          <p:cNvPr id="4" name="Picture 6" descr="http://www.pushkinskijdom.ru/Portals/0/prezentacia/irliSotrud/11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2000240"/>
            <a:ext cx="3071834" cy="4513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Литературная деятельность и награда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00240"/>
            <a:ext cx="5429288" cy="464347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	</a:t>
            </a:r>
            <a:r>
              <a:rPr lang="ru-RU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Осенью 1932 г. Дмитрий Сергеевич поступил                               работать литературным редактором в </a:t>
            </a:r>
            <a:r>
              <a:rPr lang="ru-RU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Соцэгиз</a:t>
            </a:r>
            <a:r>
              <a:rPr lang="ru-RU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1934 г. Был переведен в Издательство Академии наук СССР, а с 1938 г. стал работать в Институте русской литературы (Пушкинский Дом).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В 1945 победном году Д.С. Лихачев пишет и издает книгу «Национальное самосознание Древней Руси». В следующем году получает медаль «За доблестный труд в Великой Отечественной войне 1941–1945 гг.».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Documents and Settings\Елена\Мои документы\Мои рисунки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8662" y="2071678"/>
            <a:ext cx="3259618" cy="4572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Доктор филологических наук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00240"/>
            <a:ext cx="5286380" cy="435133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	</a:t>
            </a:r>
            <a:r>
              <a:rPr lang="ru-RU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В 1947 г. Д.С. Лихачев защищает диссертацию на степень доктора филологических наук по теме: «Очерки по истории литературных форм летописания XI-XVI вв.». В середине века (1950 г.) в серии «Литературные памятники» в сопровождении его научных статей и комментариев выходят две замечательнейшие книги: «Повесть временных лет» и «Слово о полку Игореве».</a:t>
            </a:r>
          </a:p>
          <a:p>
            <a:endParaRPr lang="ru-RU" b="1" dirty="0" smtClean="0">
              <a:solidFill>
                <a:schemeClr val="accent1"/>
              </a:solidFill>
            </a:endParaRPr>
          </a:p>
          <a:p>
            <a:endParaRPr lang="ru-RU" dirty="0"/>
          </a:p>
        </p:txBody>
      </p:sp>
      <p:pic>
        <p:nvPicPr>
          <p:cNvPr id="4" name="Picture 2" descr="C:\Documents and Settings\Елена\Мои документы\Мои рисунки\i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4286256"/>
            <a:ext cx="2005961" cy="2571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http://im5-tub-ru.yandex.net/i?id=86188147-34-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285860"/>
            <a:ext cx="2000264" cy="2844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Труды академика Д.С. Лихачёва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85926"/>
            <a:ext cx="5000628" cy="48577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		Труды академика Д.С. Лихачева по </a:t>
            </a:r>
            <a:r>
              <a:rPr lang="ru-RU" b="1" i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русскому летописанию 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и по </a:t>
            </a:r>
            <a:r>
              <a:rPr lang="ru-RU" b="1" i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проблемам истории и теории русской литературы и культуры 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стали всемирно признанной классикой филологической науки. Он автор более </a:t>
            </a:r>
            <a:r>
              <a:rPr lang="ru-RU" b="1" i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500 научных работ и около 600 публикаций 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по самому широкому кругу проблем изучения истории, литературы, культуры и защиты памятников культурно-исторического наследия России. 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		С 1986 по 1993 г. академик Д.С. Лихачев был председателем Советского фонда культуры (с 1991 г. — Российского фонда культуры»).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 descr="8483096-dmitriy-lihachev-zametki-o-russk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6557" y="1785927"/>
            <a:ext cx="3265971" cy="48577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значительные его труды: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825624"/>
            <a:ext cx="4857784" cy="5032376"/>
          </a:xfrm>
        </p:spPr>
        <p:txBody>
          <a:bodyPr>
            <a:normAutofit fontScale="85000" lnSpcReduction="20000"/>
          </a:bodyPr>
          <a:lstStyle/>
          <a:p>
            <a:pPr marL="514350" indent="-514350"/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«Человек в литературе Древней Руси» (1958), </a:t>
            </a:r>
          </a:p>
          <a:p>
            <a:pPr marL="514350" indent="-514350"/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«Культура Руси времени Андрея Рублева и </a:t>
            </a:r>
            <a:r>
              <a:rPr lang="ru-RU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Епифания</a:t>
            </a: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Премудрого» (1962), </a:t>
            </a:r>
          </a:p>
          <a:p>
            <a:pPr marL="514350" indent="-514350"/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«Текстология» (1962), </a:t>
            </a:r>
          </a:p>
          <a:p>
            <a:pPr marL="514350" indent="-514350"/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«Поэтика древнерусской литературы» (1967), </a:t>
            </a:r>
          </a:p>
          <a:p>
            <a:pPr marL="514350" indent="-514350"/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«Эпохи и стили» (1973),</a:t>
            </a:r>
          </a:p>
          <a:p>
            <a:pPr marL="514350" indent="-514350"/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«Великое наследие» (1975),</a:t>
            </a:r>
          </a:p>
          <a:p>
            <a:pPr marL="514350" indent="-514350"/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«Поэзия садов» (1982), </a:t>
            </a:r>
          </a:p>
          <a:p>
            <a:pPr marL="514350" indent="-514350"/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«Письма о добром и прекрасном» (1985), </a:t>
            </a:r>
          </a:p>
          <a:p>
            <a:pPr marL="514350" indent="-514350"/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сборник статей «Прошлое — будущему», (1985).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60125096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1821645"/>
            <a:ext cx="3286148" cy="4822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Книга-завещание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825625"/>
            <a:ext cx="4071966" cy="47466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		После его смерти вышел в свет замечательный сборник его статей «Русская культура» (2000) — книга, ставшая завещанием ученого своим современникам и молодому поколению граждан России.</a:t>
            </a:r>
            <a:endParaRPr lang="ru-RU" dirty="0"/>
          </a:p>
        </p:txBody>
      </p:sp>
      <p:pic>
        <p:nvPicPr>
          <p:cNvPr id="4" name="Рисунок 3" descr="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70" y="2071679"/>
            <a:ext cx="3402916" cy="46434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0220" y="365127"/>
            <a:ext cx="6755130" cy="12064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Нравственные заповеди </a:t>
            </a:r>
            <a:b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Д.С. Лихачёва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0220" y="1571612"/>
            <a:ext cx="6883746" cy="550072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1.Люби людей — и ближних, и дальних.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2.Твори добро, не видя в том заслуги.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3.Люби мир в себе, а не себя в мире.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4.Пей из неиссякаемого источника культуры, но не захлебнись.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Ни зависти, ни жадности, ни злобы ты в сердце никогда не допускай.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Не казни себя за ошибку, а извлеки из нее урок.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Не отказывайся от временного, служи вечному, но не будь рабом ни того, ни другого.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Будь совестлив: вся мораль — в совести.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Чти прошлое, твори настоящее, верь в будущее!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Твой дом — земля, твоя семья — человечество, береги их!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План текста-рассуждения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Вступление.</a:t>
            </a:r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ТЕЗИС </a:t>
            </a:r>
            <a:r>
              <a:rPr lang="ru-RU" sz="3200" dirty="0" smtClean="0"/>
              <a:t>(проблема, предмет рассуждения автора)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Основная часть. </a:t>
            </a:r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ДОКАЗАТЕЛЬСТВА</a:t>
            </a:r>
            <a:r>
              <a:rPr lang="ru-RU" sz="3200" dirty="0" smtClean="0"/>
              <a:t> (аргументы) + примеры !!!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Каждый аргумент отдельным абзацем</a:t>
            </a:r>
            <a:endParaRPr lang="ru-RU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Заключение. </a:t>
            </a:r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ВЫВОД</a:t>
            </a:r>
            <a:endParaRPr lang="ru-RU" sz="3200" dirty="0" smtClean="0"/>
          </a:p>
          <a:p>
            <a:pPr marL="514350" indent="-514350">
              <a:buFont typeface="+mj-lt"/>
              <a:buAutoNum type="arabicPeriod"/>
            </a:pPr>
            <a:endParaRPr lang="ru-RU" sz="3200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0220" y="365126"/>
            <a:ext cx="5383548" cy="1325563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Кластер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3"/>
            <a:ext cx="4000496" cy="400052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Кла́стер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(англ.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cluster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скопление, кисть, рой) — объединение нескольких однородных элементов, которое может рассматриваться как самостоятельная единица, обладающая определёнными свойствами.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im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0" y="1571612"/>
            <a:ext cx="4778380" cy="40005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428604"/>
            <a:ext cx="7300936" cy="1262085"/>
          </a:xfrm>
        </p:spPr>
        <p:txBody>
          <a:bodyPr>
            <a:normAutofit/>
          </a:bodyPr>
          <a:lstStyle/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НРАВСТВЕННЫЙ ВЫБОР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1538" y="2643182"/>
            <a:ext cx="1785950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МОРАЛЬ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43306" y="1857364"/>
            <a:ext cx="1785950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ДОБРО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15074" y="2643182"/>
            <a:ext cx="1785950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СОВЕСТЬ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28992" y="3429000"/>
            <a:ext cx="2286016" cy="10715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РЕШЕНИЕ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1538" y="4286256"/>
            <a:ext cx="1785950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ИДЕАЛЫ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714744" y="5214950"/>
            <a:ext cx="1785950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ЦЕННОСТИ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86512" y="4286256"/>
            <a:ext cx="1928826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УБЕЖДЕНИЯ</a:t>
            </a:r>
            <a:endParaRPr lang="ru-RU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857364"/>
            <a:ext cx="6026490" cy="43513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НРАВСТВЕННЫЙ ВЫБОР </a:t>
            </a:r>
            <a:r>
              <a:rPr lang="ru-RU" sz="3200" dirty="0" smtClean="0"/>
              <a:t>– это осознанно принятое решение, при котором человек руководствуется своими жизненными ценностями, совестью, моралью, собственными представлениями о жизни.</a:t>
            </a:r>
            <a:endParaRPr lang="ru-RU" sz="3200" dirty="0"/>
          </a:p>
        </p:txBody>
      </p:sp>
      <p:pic>
        <p:nvPicPr>
          <p:cNvPr id="6" name="Рисунок 5" descr="exclamation_mark_PNG3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1714488"/>
            <a:ext cx="5357850" cy="46518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Домашнее задание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Ознакомиться с пособием Д.С. Лихачева «Письма о добром и прекрасном» - с 3,8,10 письмами. Сформулировать у каждого письма тему для сочинения 9.2 и 9.3. </a:t>
            </a:r>
            <a:r>
              <a:rPr lang="ru-RU" smtClean="0"/>
              <a:t>Записать </a:t>
            </a:r>
            <a:r>
              <a:rPr lang="ru-RU" dirty="0" smtClean="0"/>
              <a:t>в тетрадь.</a:t>
            </a:r>
            <a:endParaRPr lang="ru-RU" dirty="0"/>
          </a:p>
        </p:txBody>
      </p:sp>
      <p:pic>
        <p:nvPicPr>
          <p:cNvPr id="5" name="Рисунок 4" descr="free-png.ru-35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31918" y="4143380"/>
            <a:ext cx="3937486" cy="24476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54680" y="1152842"/>
            <a:ext cx="5989320" cy="313341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не должен быть флюгером</a:t>
            </a:r>
            <a:endParaRPr lang="ru-RU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54680" y="4929198"/>
            <a:ext cx="5703600" cy="1214446"/>
          </a:xfrm>
        </p:spPr>
        <p:txBody>
          <a:bodyPr>
            <a:normAutofit/>
          </a:bodyPr>
          <a:lstStyle/>
          <a:p>
            <a:pPr algn="r"/>
            <a:r>
              <a:rPr lang="ru-RU" sz="44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Д.С. Лихачёв</a:t>
            </a:r>
            <a:endParaRPr lang="ru-RU" sz="44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1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тражение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84</TotalTime>
  <Words>403</Words>
  <PresentationFormat>Экран (4:3)</PresentationFormat>
  <Paragraphs>58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Тема1</vt:lpstr>
      <vt:lpstr>Человек не должен быть флюгером</vt:lpstr>
      <vt:lpstr>Слайд 2</vt:lpstr>
      <vt:lpstr>АКАДЕМИК ДМИТРИЙ СЕРГЕЕВИЧ ЛИХАЧЕВ (1906–1999)</vt:lpstr>
      <vt:lpstr>Детство</vt:lpstr>
      <vt:lpstr>Юность</vt:lpstr>
      <vt:lpstr>Литературная деятельность и награда</vt:lpstr>
      <vt:lpstr>Доктор филологических наук</vt:lpstr>
      <vt:lpstr>Труды академика Д.С. Лихачёва</vt:lpstr>
      <vt:lpstr>Наиболее значительные его труды:</vt:lpstr>
      <vt:lpstr>Книга-завещание</vt:lpstr>
      <vt:lpstr>Нравственные заповеди  Д.С. Лихачёва</vt:lpstr>
      <vt:lpstr>План текста-рассуждения</vt:lpstr>
      <vt:lpstr>Кластер</vt:lpstr>
      <vt:lpstr>НРАВСТВЕННЫЙ ВЫБОР</vt:lpstr>
      <vt:lpstr>Слайд 15</vt:lpstr>
      <vt:lpstr>Домашнее задание</vt:lpstr>
      <vt:lpstr>Человек не должен быть флюгером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22</cp:revision>
  <dcterms:created xsi:type="dcterms:W3CDTF">2023-03-28T07:51:41Z</dcterms:created>
  <dcterms:modified xsi:type="dcterms:W3CDTF">2023-04-04T07:19:17Z</dcterms:modified>
</cp:coreProperties>
</file>