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aveat"/>
      <p:regular r:id="rId15"/>
      <p:bold r:id="rId16"/>
    </p:embeddedFont>
    <p:embeddedFont>
      <p:font typeface="Lato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41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22" Type="http://schemas.openxmlformats.org/officeDocument/2006/relationships/font" Target="fonts/Montserrat-bold.fntdata"/><Relationship Id="rId10" Type="http://schemas.openxmlformats.org/officeDocument/2006/relationships/slide" Target="slides/slide5.xml"/><Relationship Id="rId21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24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aveat-regular.fntdata"/><Relationship Id="rId14" Type="http://schemas.openxmlformats.org/officeDocument/2006/relationships/slide" Target="slides/slide9.xml"/><Relationship Id="rId17" Type="http://schemas.openxmlformats.org/officeDocument/2006/relationships/font" Target="fonts/Lato-regular.fntdata"/><Relationship Id="rId16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991a5bb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991a5bb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66b375a171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66b375a171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66dc3d7bd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66dc3d7bd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66b375a171_0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66b375a171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66dc3d7bd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66dc3d7bd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680b7b6fb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680b7b6f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66b375a17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66b375a17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2385c4e3c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2385c4e3c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hyperlink" Target="https://presenter.ahaslides.com/share/motivatsiia-k-uchiebnoi-dieiatiel-nosti-1678639646311-5eycxmyec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Relationship Id="rId5" Type="http://schemas.openxmlformats.org/officeDocument/2006/relationships/image" Target="../media/image9.jpg"/><Relationship Id="rId6" Type="http://schemas.openxmlformats.org/officeDocument/2006/relationships/hyperlink" Target="http://drive.google.com/file/d/1FRg5EaiuT1Zp-jMlNQnqmqTjnSjxe2Sw/view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hyperlink" Target="https://presenter.ahaslides.com/share/class-debate-template-1665588393406-gx3kxut5kq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3.png"/><Relationship Id="rId5" Type="http://schemas.openxmlformats.org/officeDocument/2006/relationships/hyperlink" Target="http://drive.google.com/file/d/1fDl-Ywb8eEhsmdon8_Ua-vnFgL6QfsSC/view" TargetMode="External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OAJqZA2H4Vg" TargetMode="External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hyperlink" Target="https://www.lihachev.ru/project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-XCYUW6T63A" TargetMode="External"/><Relationship Id="rId4" Type="http://schemas.openxmlformats.org/officeDocument/2006/relationships/image" Target="../media/image10.jpg"/><Relationship Id="rId5" Type="http://schemas.openxmlformats.org/officeDocument/2006/relationships/hyperlink" Target="https://presenter.ahaslides.com/share/end-of-lesson-review-1665586624821-nuvfrf7t1k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hyperlink" Target="https://www.lihachev.ru/projec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740000" y="4597500"/>
            <a:ext cx="5041500" cy="5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52528"/>
              <a:buNone/>
            </a:pPr>
            <a:r>
              <a:rPr lang="ru" sz="1779" u="sng">
                <a:hlinkClick r:id="rId4"/>
              </a:rPr>
              <a:t>https://presenter.ahaslides.com/share/motivatsiia-k-uchiebnoi-dieiatiel-nosti-1678639646311-5eycxmyecy</a:t>
            </a:r>
            <a:endParaRPr sz="1779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125" y="176663"/>
            <a:ext cx="5656349" cy="479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750" y="176663"/>
            <a:ext cx="6004724" cy="479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2175" y="34900"/>
            <a:ext cx="6250300" cy="48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audiokniga-pisma-o-dobrom-i-prekrasnom-pi_czT9usSd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75" y="46863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5875" y="34900"/>
            <a:ext cx="7048125" cy="500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5875" y="0"/>
            <a:ext cx="7048123" cy="517839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type="ctrTitle"/>
          </p:nvPr>
        </p:nvSpPr>
        <p:spPr>
          <a:xfrm>
            <a:off x="70575" y="300600"/>
            <a:ext cx="4657800" cy="25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ru" sz="478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</a:t>
            </a:r>
            <a:r>
              <a:rPr b="1" i="1" lang="ru" sz="478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Человек должен быть интеллигентен</a:t>
            </a:r>
            <a:r>
              <a:rPr b="1" i="1" lang="ru" sz="438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”</a:t>
            </a:r>
            <a:endParaRPr b="1" i="1" sz="438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-220750" y="3645000"/>
            <a:ext cx="3966900" cy="119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100">
                <a:solidFill>
                  <a:srgbClr val="FFFFFF"/>
                </a:solidFill>
              </a:rPr>
              <a:t>Д</a:t>
            </a:r>
            <a:r>
              <a:rPr i="1" lang="ru" sz="21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митрий Сергеевич </a:t>
            </a:r>
            <a:endParaRPr i="1" sz="21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1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Лихачёв</a:t>
            </a:r>
            <a:endParaRPr i="1" sz="21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775" y="689950"/>
            <a:ext cx="6477950" cy="435134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type="title"/>
          </p:nvPr>
        </p:nvSpPr>
        <p:spPr>
          <a:xfrm>
            <a:off x="56850" y="104650"/>
            <a:ext cx="8873400" cy="7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 sz="3020">
                <a:solidFill>
                  <a:srgbClr val="EFEFEF"/>
                </a:solidFill>
                <a:latin typeface="Lato"/>
                <a:ea typeface="Lato"/>
                <a:cs typeface="Lato"/>
                <a:sym typeface="Lato"/>
              </a:rPr>
              <a:t>А что же такое, быть интеллигентным человеком?</a:t>
            </a:r>
            <a:endParaRPr i="1" sz="3020">
              <a:solidFill>
                <a:srgbClr val="EFEFE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 sz="1720" u="sng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https://presenter.ahaslides.com/share/class-debate-template-1665588393406-gx3kxut5kq</a:t>
            </a:r>
            <a:endParaRPr i="1" sz="172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6299100" y="3670700"/>
            <a:ext cx="28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4029750" y="446850"/>
            <a:ext cx="5071800" cy="12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4400">
                <a:solidFill>
                  <a:srgbClr val="E1EDF2"/>
                </a:solidFill>
                <a:latin typeface="Caveat"/>
                <a:ea typeface="Caveat"/>
                <a:cs typeface="Caveat"/>
                <a:sym typeface="Caveat"/>
              </a:rPr>
              <a:t>Мировое кафе</a:t>
            </a:r>
            <a:endParaRPr i="1" sz="4400">
              <a:solidFill>
                <a:srgbClr val="E1EDF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4400">
                <a:solidFill>
                  <a:srgbClr val="E1EDF2"/>
                </a:solidFill>
                <a:latin typeface="Caveat"/>
                <a:ea typeface="Caveat"/>
                <a:cs typeface="Caveat"/>
                <a:sym typeface="Caveat"/>
              </a:rPr>
              <a:t>Давайте обсудим…</a:t>
            </a:r>
            <a:endParaRPr i="1" sz="4400">
              <a:solidFill>
                <a:srgbClr val="E1EDF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584250" y="1190075"/>
            <a:ext cx="5454900" cy="20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39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8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ru" sz="62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                     </a:t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358"/>
              <a:buNone/>
            </a:pPr>
            <a:r>
              <a:t/>
            </a:r>
            <a:endParaRPr sz="685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2125"/>
            <a:ext cx="4191749" cy="51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>
            <a:off x="547650" y="2369250"/>
            <a:ext cx="7886700" cy="277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 title="3audiokniga-pisma-o-dobrom-i-prekrasnom-pi_z7uFNcJC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34300" y="4668275"/>
            <a:ext cx="404850" cy="4048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7" title="Интеллигентный человек   кто это  Способность понять другого  Дмитрий Сергеевич ЛИХАЧЁВ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" y="0"/>
            <a:ext cx="91439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>
            <p:ph type="title"/>
          </p:nvPr>
        </p:nvSpPr>
        <p:spPr>
          <a:xfrm>
            <a:off x="232400" y="3987900"/>
            <a:ext cx="8751600" cy="11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ru" sz="245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“Социальный долг человека - быть интеллигентным. Это долг и перед самим собой. Это залог его личного счастья” Д.С. Лихачёв</a:t>
            </a:r>
            <a:endParaRPr i="1" sz="362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5899250" y="4674975"/>
            <a:ext cx="273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https://www.lihachev.ru/project/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111375" y="0"/>
            <a:ext cx="5113200" cy="12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myquiz.ru</a:t>
            </a:r>
            <a:endParaRPr sz="59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3746250"/>
            <a:ext cx="4912800" cy="11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4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00357948</a:t>
            </a:r>
            <a:endParaRPr sz="4700">
              <a:solidFill>
                <a:schemeClr val="lt2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275" y="1150050"/>
            <a:ext cx="2596200" cy="25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3250" y="0"/>
            <a:ext cx="4020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 title="11395138217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250" y="0"/>
            <a:ext cx="7644376" cy="465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>
            <p:ph type="title"/>
          </p:nvPr>
        </p:nvSpPr>
        <p:spPr>
          <a:xfrm>
            <a:off x="392075" y="447407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420" u="sng">
                <a:solidFill>
                  <a:srgbClr val="073763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https://presenter.ahaslides.com/share/end-of-lesson-review-1665586624821-nuvfrf7t1k</a:t>
            </a:r>
            <a:endParaRPr sz="1420">
              <a:solidFill>
                <a:srgbClr val="07376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idx="1" type="subTitle"/>
          </p:nvPr>
        </p:nvSpPr>
        <p:spPr>
          <a:xfrm>
            <a:off x="3740000" y="4597500"/>
            <a:ext cx="5041500" cy="5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779" u="sng">
                <a:hlinkClick r:id="rId4"/>
              </a:rPr>
              <a:t>https://www.lihachev.ru/project/</a:t>
            </a:r>
            <a:endParaRPr sz="1779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