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58" r:id="rId4"/>
    <p:sldId id="257" r:id="rId5"/>
    <p:sldId id="259" r:id="rId6"/>
    <p:sldId id="265" r:id="rId7"/>
    <p:sldId id="260" r:id="rId8"/>
    <p:sldId id="264" r:id="rId9"/>
    <p:sldId id="261" r:id="rId10"/>
    <p:sldId id="267" r:id="rId11"/>
    <p:sldId id="262"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14" autoAdjust="0"/>
    <p:restoredTop sz="94660"/>
  </p:normalViewPr>
  <p:slideViewPr>
    <p:cSldViewPr snapToGrid="0">
      <p:cViewPr varScale="1">
        <p:scale>
          <a:sx n="86" d="100"/>
          <a:sy n="86" d="100"/>
        </p:scale>
        <p:origin x="78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904E0164-7C6A-4F7A-964D-8703B818B0C0}" type="datetimeFigureOut">
              <a:rPr lang="ru-RU" smtClean="0"/>
              <a:t>09.05.2023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E30B0A-958F-4BD3-ACF3-FF5F5422AECC}" type="slidenum">
              <a:rPr lang="ru-RU" smtClean="0"/>
              <a:t>‹#›</a:t>
            </a:fld>
            <a:endParaRPr lang="ru-RU"/>
          </a:p>
        </p:txBody>
      </p:sp>
    </p:spTree>
    <p:extLst>
      <p:ext uri="{BB962C8B-B14F-4D97-AF65-F5344CB8AC3E}">
        <p14:creationId xmlns:p14="http://schemas.microsoft.com/office/powerpoint/2010/main" val="3735959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04E0164-7C6A-4F7A-964D-8703B818B0C0}" type="datetimeFigureOut">
              <a:rPr lang="ru-RU" smtClean="0"/>
              <a:t>09.05.2023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E30B0A-958F-4BD3-ACF3-FF5F5422AECC}" type="slidenum">
              <a:rPr lang="ru-RU" smtClean="0"/>
              <a:t>‹#›</a:t>
            </a:fld>
            <a:endParaRPr lang="ru-RU"/>
          </a:p>
        </p:txBody>
      </p:sp>
    </p:spTree>
    <p:extLst>
      <p:ext uri="{BB962C8B-B14F-4D97-AF65-F5344CB8AC3E}">
        <p14:creationId xmlns:p14="http://schemas.microsoft.com/office/powerpoint/2010/main" val="2632929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04E0164-7C6A-4F7A-964D-8703B818B0C0}" type="datetimeFigureOut">
              <a:rPr lang="ru-RU" smtClean="0"/>
              <a:t>09.05.2023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E30B0A-958F-4BD3-ACF3-FF5F5422AECC}" type="slidenum">
              <a:rPr lang="ru-RU" smtClean="0"/>
              <a:t>‹#›</a:t>
            </a:fld>
            <a:endParaRPr lang="ru-RU"/>
          </a:p>
        </p:txBody>
      </p:sp>
    </p:spTree>
    <p:extLst>
      <p:ext uri="{BB962C8B-B14F-4D97-AF65-F5344CB8AC3E}">
        <p14:creationId xmlns:p14="http://schemas.microsoft.com/office/powerpoint/2010/main" val="3960686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04E0164-7C6A-4F7A-964D-8703B818B0C0}" type="datetimeFigureOut">
              <a:rPr lang="ru-RU" smtClean="0"/>
              <a:t>09.05.2023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DE30B0A-958F-4BD3-ACF3-FF5F5422AECC}" type="slidenum">
              <a:rPr lang="ru-RU" smtClean="0"/>
              <a:t>‹#›</a:t>
            </a:fld>
            <a:endParaRPr lang="ru-RU"/>
          </a:p>
        </p:txBody>
      </p:sp>
    </p:spTree>
    <p:extLst>
      <p:ext uri="{BB962C8B-B14F-4D97-AF65-F5344CB8AC3E}">
        <p14:creationId xmlns:p14="http://schemas.microsoft.com/office/powerpoint/2010/main" val="1333690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04E0164-7C6A-4F7A-964D-8703B818B0C0}" type="datetimeFigureOut">
              <a:rPr lang="ru-RU" smtClean="0"/>
              <a:t>09.05.2023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DE30B0A-958F-4BD3-ACF3-FF5F5422AECC}" type="slidenum">
              <a:rPr lang="ru-RU" smtClean="0"/>
              <a:t>‹#›</a:t>
            </a:fld>
            <a:endParaRPr lang="ru-RU"/>
          </a:p>
        </p:txBody>
      </p:sp>
    </p:spTree>
    <p:extLst>
      <p:ext uri="{BB962C8B-B14F-4D97-AF65-F5344CB8AC3E}">
        <p14:creationId xmlns:p14="http://schemas.microsoft.com/office/powerpoint/2010/main" val="997667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904E0164-7C6A-4F7A-964D-8703B818B0C0}" type="datetimeFigureOut">
              <a:rPr lang="ru-RU" smtClean="0"/>
              <a:t>09.05.2023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DE30B0A-958F-4BD3-ACF3-FF5F5422AECC}" type="slidenum">
              <a:rPr lang="ru-RU" smtClean="0"/>
              <a:t>‹#›</a:t>
            </a:fld>
            <a:endParaRPr lang="ru-RU"/>
          </a:p>
        </p:txBody>
      </p:sp>
    </p:spTree>
    <p:extLst>
      <p:ext uri="{BB962C8B-B14F-4D97-AF65-F5344CB8AC3E}">
        <p14:creationId xmlns:p14="http://schemas.microsoft.com/office/powerpoint/2010/main" val="984329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4E0164-7C6A-4F7A-964D-8703B818B0C0}" type="datetimeFigureOut">
              <a:rPr lang="ru-RU" smtClean="0"/>
              <a:t>09.05.2023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DE30B0A-958F-4BD3-ACF3-FF5F5422AECC}" type="slidenum">
              <a:rPr lang="ru-RU" smtClean="0"/>
              <a:t>‹#›</a:t>
            </a:fld>
            <a:endParaRPr lang="ru-RU"/>
          </a:p>
        </p:txBody>
      </p:sp>
    </p:spTree>
    <p:extLst>
      <p:ext uri="{BB962C8B-B14F-4D97-AF65-F5344CB8AC3E}">
        <p14:creationId xmlns:p14="http://schemas.microsoft.com/office/powerpoint/2010/main" val="186310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904E0164-7C6A-4F7A-964D-8703B818B0C0}" type="datetimeFigureOut">
              <a:rPr lang="ru-RU" smtClean="0"/>
              <a:t>09.05.2023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DE30B0A-958F-4BD3-ACF3-FF5F5422AECC}" type="slidenum">
              <a:rPr lang="ru-RU" smtClean="0"/>
              <a:t>‹#›</a:t>
            </a:fld>
            <a:endParaRPr lang="ru-RU"/>
          </a:p>
        </p:txBody>
      </p:sp>
    </p:spTree>
    <p:extLst>
      <p:ext uri="{BB962C8B-B14F-4D97-AF65-F5344CB8AC3E}">
        <p14:creationId xmlns:p14="http://schemas.microsoft.com/office/powerpoint/2010/main" val="4193283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904E0164-7C6A-4F7A-964D-8703B818B0C0}" type="datetimeFigureOut">
              <a:rPr lang="ru-RU" smtClean="0"/>
              <a:t>09.05.2023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DE30B0A-958F-4BD3-ACF3-FF5F5422AECC}" type="slidenum">
              <a:rPr lang="ru-RU" smtClean="0"/>
              <a:t>‹#›</a:t>
            </a:fld>
            <a:endParaRPr lang="ru-RU"/>
          </a:p>
        </p:txBody>
      </p:sp>
    </p:spTree>
    <p:extLst>
      <p:ext uri="{BB962C8B-B14F-4D97-AF65-F5344CB8AC3E}">
        <p14:creationId xmlns:p14="http://schemas.microsoft.com/office/powerpoint/2010/main" val="3361941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04E0164-7C6A-4F7A-964D-8703B818B0C0}" type="datetimeFigureOut">
              <a:rPr lang="ru-RU" smtClean="0"/>
              <a:t>09.05.2023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E30B0A-958F-4BD3-ACF3-FF5F5422AECC}" type="slidenum">
              <a:rPr lang="ru-RU" smtClean="0"/>
              <a:t>‹#›</a:t>
            </a:fld>
            <a:endParaRPr lang="ru-RU"/>
          </a:p>
        </p:txBody>
      </p:sp>
    </p:spTree>
    <p:extLst>
      <p:ext uri="{BB962C8B-B14F-4D97-AF65-F5344CB8AC3E}">
        <p14:creationId xmlns:p14="http://schemas.microsoft.com/office/powerpoint/2010/main" val="2771732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04E0164-7C6A-4F7A-964D-8703B818B0C0}" type="datetimeFigureOut">
              <a:rPr lang="ru-RU" smtClean="0"/>
              <a:t>09.05.2023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E30B0A-958F-4BD3-ACF3-FF5F5422AECC}" type="slidenum">
              <a:rPr lang="ru-RU" smtClean="0"/>
              <a:t>‹#›</a:t>
            </a:fld>
            <a:endParaRPr lang="ru-RU"/>
          </a:p>
        </p:txBody>
      </p:sp>
    </p:spTree>
    <p:extLst>
      <p:ext uri="{BB962C8B-B14F-4D97-AF65-F5344CB8AC3E}">
        <p14:creationId xmlns:p14="http://schemas.microsoft.com/office/powerpoint/2010/main" val="2906468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8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4E0164-7C6A-4F7A-964D-8703B818B0C0}" type="datetimeFigureOut">
              <a:rPr lang="ru-RU" smtClean="0"/>
              <a:t>09.05.2023</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E30B0A-958F-4BD3-ACF3-FF5F5422AECC}" type="slidenum">
              <a:rPr lang="ru-RU" smtClean="0"/>
              <a:t>‹#›</a:t>
            </a:fld>
            <a:endParaRPr lang="ru-RU"/>
          </a:p>
        </p:txBody>
      </p:sp>
    </p:spTree>
    <p:extLst>
      <p:ext uri="{BB962C8B-B14F-4D97-AF65-F5344CB8AC3E}">
        <p14:creationId xmlns:p14="http://schemas.microsoft.com/office/powerpoint/2010/main" val="9358948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a16="http://schemas.microsoft.com/office/drawing/2014/main" id="{A984C185-C5E2-4373-A65B-76A16F9B0089}"/>
              </a:ext>
            </a:extLst>
          </p:cNvPr>
          <p:cNvSpPr>
            <a:spLocks noGrp="1"/>
          </p:cNvSpPr>
          <p:nvPr>
            <p:ph idx="1"/>
          </p:nvPr>
        </p:nvSpPr>
        <p:spPr>
          <a:xfrm>
            <a:off x="684399" y="965014"/>
            <a:ext cx="4567736" cy="4351338"/>
          </a:xfrm>
        </p:spPr>
        <p:txBody>
          <a:bodyPr>
            <a:normAutofit/>
          </a:bodyPr>
          <a:lstStyle/>
          <a:p>
            <a:pPr marL="0" indent="0">
              <a:buNone/>
            </a:pPr>
            <a:r>
              <a:rPr lang="ru-RU" sz="4000" dirty="0">
                <a:effectLst/>
                <a:latin typeface="Monotype Corsiva" panose="03010101010201010101" pitchFamily="66" charset="0"/>
                <a:ea typeface="Trebuchet MS" panose="020B0603020202020204" pitchFamily="34" charset="0"/>
                <a:cs typeface="Trebuchet MS" panose="020B0603020202020204" pitchFamily="34" charset="0"/>
              </a:rPr>
              <a:t>«Одно правило в жизни должно быть у каждого человека: надо прожить жизнь с достоинством...»</a:t>
            </a:r>
          </a:p>
          <a:p>
            <a:pPr marL="0" indent="0">
              <a:buNone/>
            </a:pPr>
            <a:endParaRPr lang="ru-RU" sz="4000" dirty="0">
              <a:latin typeface="Monotype Corsiva" panose="03010101010201010101" pitchFamily="66" charset="0"/>
              <a:ea typeface="Trebuchet MS" panose="020B0603020202020204" pitchFamily="34" charset="0"/>
              <a:cs typeface="Trebuchet MS" panose="020B0603020202020204" pitchFamily="34" charset="0"/>
            </a:endParaRPr>
          </a:p>
          <a:p>
            <a:pPr marL="0" indent="0">
              <a:buNone/>
            </a:pPr>
            <a:r>
              <a:rPr lang="ru-RU" sz="4000" dirty="0">
                <a:effectLst/>
                <a:latin typeface="Monotype Corsiva" panose="03010101010201010101" pitchFamily="66" charset="0"/>
                <a:ea typeface="Trebuchet MS" panose="020B0603020202020204" pitchFamily="34" charset="0"/>
                <a:cs typeface="Trebuchet MS" panose="020B0603020202020204" pitchFamily="34" charset="0"/>
              </a:rPr>
              <a:t>Д.С. Лихачев</a:t>
            </a:r>
          </a:p>
          <a:p>
            <a:pPr marL="0" indent="0">
              <a:buNone/>
            </a:pPr>
            <a:endParaRPr lang="ru-RU" sz="5400" dirty="0">
              <a:latin typeface="Monotype Corsiva" panose="03010101010201010101" pitchFamily="66" charset="0"/>
            </a:endParaRPr>
          </a:p>
        </p:txBody>
      </p:sp>
      <p:pic>
        <p:nvPicPr>
          <p:cNvPr id="1026" name="Picture 2">
            <a:extLst>
              <a:ext uri="{FF2B5EF4-FFF2-40B4-BE49-F238E27FC236}">
                <a16:creationId xmlns:a16="http://schemas.microsoft.com/office/drawing/2014/main" id="{542A0A3C-05D9-47CF-AEC4-11E8704F37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5936" y="823259"/>
            <a:ext cx="6101665"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0260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2D99818F-0512-4289-B477-C103BC175247}"/>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4763" y="0"/>
            <a:ext cx="12182475"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a:extLst>
              <a:ext uri="{FF2B5EF4-FFF2-40B4-BE49-F238E27FC236}">
                <a16:creationId xmlns:a16="http://schemas.microsoft.com/office/drawing/2014/main" id="{292984C3-F06F-4387-A2EE-59BF940E0578}"/>
              </a:ext>
            </a:extLst>
          </p:cNvPr>
          <p:cNvSpPr>
            <a:spLocks noGrp="1"/>
          </p:cNvSpPr>
          <p:nvPr>
            <p:ph idx="1"/>
          </p:nvPr>
        </p:nvSpPr>
        <p:spPr>
          <a:xfrm>
            <a:off x="1097280" y="1046480"/>
            <a:ext cx="9514839" cy="5455603"/>
          </a:xfrm>
        </p:spPr>
        <p:txBody>
          <a:bodyPr>
            <a:noAutofit/>
          </a:bodyPr>
          <a:lstStyle/>
          <a:p>
            <a:pPr marL="0" indent="0" algn="ctr">
              <a:buNone/>
            </a:pPr>
            <a:endParaRPr lang="ru-RU" sz="3200" dirty="0">
              <a:effectLst/>
              <a:latin typeface="Times New Roman" panose="02020603050405020304" pitchFamily="18" charset="0"/>
              <a:ea typeface="Calibri" panose="020F0502020204030204" pitchFamily="34" charset="0"/>
            </a:endParaRPr>
          </a:p>
          <a:p>
            <a:pPr marL="0" indent="0" algn="ctr">
              <a:buNone/>
            </a:pPr>
            <a:r>
              <a:rPr lang="ru-RU" sz="3200" b="1" dirty="0">
                <a:effectLst/>
                <a:latin typeface="Times New Roman" panose="02020603050405020304" pitchFamily="18" charset="0"/>
                <a:ea typeface="Calibri" panose="020F0502020204030204" pitchFamily="34" charset="0"/>
              </a:rPr>
              <a:t>Жизненные принципы героев романа Л.Н. Толстого «Война и мир»</a:t>
            </a:r>
          </a:p>
          <a:p>
            <a:pPr marL="0" indent="0" algn="ctr">
              <a:buNone/>
            </a:pPr>
            <a:endParaRPr lang="ru-RU" sz="3200" b="1" dirty="0">
              <a:latin typeface="Times New Roman" panose="02020603050405020304" pitchFamily="18" charset="0"/>
            </a:endParaRPr>
          </a:p>
          <a:p>
            <a:pPr marL="0" indent="0" algn="ctr">
              <a:buNone/>
            </a:pPr>
            <a:r>
              <a:rPr lang="ru-RU" sz="3200" b="1" dirty="0">
                <a:latin typeface="Times New Roman" panose="02020603050405020304" pitchFamily="18" charset="0"/>
              </a:rPr>
              <a:t>Урок литературы в 10 классе</a:t>
            </a:r>
          </a:p>
          <a:p>
            <a:pPr marL="0" indent="0" algn="ctr">
              <a:buNone/>
            </a:pPr>
            <a:endParaRPr lang="ru-RU" sz="3200" b="1" dirty="0">
              <a:latin typeface="Times New Roman" panose="02020603050405020304" pitchFamily="18" charset="0"/>
            </a:endParaRPr>
          </a:p>
          <a:p>
            <a:pPr marL="0" indent="0" algn="ctr">
              <a:buNone/>
            </a:pPr>
            <a:endParaRPr lang="ru-RU" sz="3200" b="1" dirty="0">
              <a:latin typeface="Times New Roman" panose="02020603050405020304" pitchFamily="18" charset="0"/>
            </a:endParaRPr>
          </a:p>
          <a:p>
            <a:pPr marL="0" indent="0" algn="ctr">
              <a:buNone/>
            </a:pPr>
            <a:r>
              <a:rPr lang="ru-RU" sz="2000" b="1" dirty="0">
                <a:latin typeface="Times New Roman" panose="02020603050405020304" pitchFamily="18" charset="0"/>
              </a:rPr>
              <a:t>Автор – учитель русского языка и литературы</a:t>
            </a:r>
            <a:br>
              <a:rPr lang="ru-RU" sz="2000" b="1" dirty="0">
                <a:latin typeface="Times New Roman" panose="02020603050405020304" pitchFamily="18" charset="0"/>
              </a:rPr>
            </a:br>
            <a:r>
              <a:rPr lang="ru-RU" sz="2000" b="1" dirty="0">
                <a:latin typeface="Times New Roman" panose="02020603050405020304" pitchFamily="18" charset="0"/>
              </a:rPr>
              <a:t>МБОУ «СОШ №3 с УИОП» г Котовска </a:t>
            </a:r>
            <a:br>
              <a:rPr lang="ru-RU" sz="2000" b="1" dirty="0">
                <a:latin typeface="Times New Roman" panose="02020603050405020304" pitchFamily="18" charset="0"/>
              </a:rPr>
            </a:br>
            <a:r>
              <a:rPr lang="ru-RU" sz="2000" b="1" dirty="0">
                <a:latin typeface="Times New Roman" panose="02020603050405020304" pitchFamily="18" charset="0"/>
              </a:rPr>
              <a:t>Зайцева Елизавета Андреевна</a:t>
            </a:r>
          </a:p>
        </p:txBody>
      </p:sp>
    </p:spTree>
    <p:extLst>
      <p:ext uri="{BB962C8B-B14F-4D97-AF65-F5344CB8AC3E}">
        <p14:creationId xmlns:p14="http://schemas.microsoft.com/office/powerpoint/2010/main" val="1015271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852881E-5083-4F4E-AA67-5347AF8589FE}"/>
              </a:ext>
            </a:extLst>
          </p:cNvPr>
          <p:cNvSpPr>
            <a:spLocks noGrp="1"/>
          </p:cNvSpPr>
          <p:nvPr>
            <p:ph idx="1"/>
          </p:nvPr>
        </p:nvSpPr>
        <p:spPr>
          <a:xfrm>
            <a:off x="242047" y="197224"/>
            <a:ext cx="11672047" cy="5979739"/>
          </a:xfrm>
        </p:spPr>
        <p:txBody>
          <a:bodyPr>
            <a:normAutofit fontScale="92500" lnSpcReduction="10000"/>
          </a:bodyPr>
          <a:lstStyle/>
          <a:p>
            <a:pPr marL="0" indent="0">
              <a:buNone/>
            </a:pPr>
            <a:r>
              <a:rPr lang="ru-RU" sz="3600" b="1" dirty="0">
                <a:latin typeface="Times New Roman" panose="02020603050405020304" pitchFamily="18" charset="0"/>
                <a:cs typeface="Times New Roman" panose="02020603050405020304" pitchFamily="18" charset="0"/>
              </a:rPr>
              <a:t>Задание для группы «Андрей Болконский»</a:t>
            </a:r>
          </a:p>
          <a:p>
            <a:pPr marL="0" indent="0">
              <a:buNone/>
            </a:pPr>
            <a:r>
              <a:rPr lang="ru-RU" sz="3600" dirty="0">
                <a:latin typeface="Times New Roman" panose="02020603050405020304" pitchFamily="18" charset="0"/>
                <a:cs typeface="Times New Roman" panose="02020603050405020304" pitchFamily="18" charset="0"/>
              </a:rPr>
              <a:t>Составить рассказ о жизни Андрея Болконского. Просмотрите видеоролик. Выделите ключевые события, которые происходили с героем и влияли на его судьбу. Подберите иллюстрации. После того, как вы найдете ответы, запишите их в бланк ответов. </a:t>
            </a:r>
          </a:p>
          <a:p>
            <a:pPr marL="0" indent="0">
              <a:buNone/>
            </a:pPr>
            <a:r>
              <a:rPr lang="ru-RU" sz="3600" b="1" dirty="0">
                <a:latin typeface="Times New Roman" panose="02020603050405020304" pitchFamily="18" charset="0"/>
                <a:cs typeface="Times New Roman" panose="02020603050405020304" pitchFamily="18" charset="0"/>
              </a:rPr>
              <a:t>Задание для группы «Пьер Безухов»</a:t>
            </a:r>
          </a:p>
          <a:p>
            <a:pPr marL="0" indent="0">
              <a:buNone/>
            </a:pPr>
            <a:r>
              <a:rPr lang="ru-RU" sz="3600" dirty="0">
                <a:latin typeface="Times New Roman" panose="02020603050405020304" pitchFamily="18" charset="0"/>
                <a:cs typeface="Times New Roman" panose="02020603050405020304" pitchFamily="18" charset="0"/>
              </a:rPr>
              <a:t>Заполните пропуски в характеристике Пьера Безухова. </a:t>
            </a:r>
          </a:p>
          <a:p>
            <a:pPr marL="0" indent="0">
              <a:buNone/>
            </a:pPr>
            <a:r>
              <a:rPr lang="ru-RU" sz="3600" b="1" dirty="0">
                <a:latin typeface="Times New Roman" panose="02020603050405020304" pitchFamily="18" charset="0"/>
                <a:cs typeface="Times New Roman" panose="02020603050405020304" pitchFamily="18" charset="0"/>
              </a:rPr>
              <a:t>Задание для группы «Наташа </a:t>
            </a:r>
            <a:r>
              <a:rPr lang="ru-RU" sz="3600" b="1" dirty="0" err="1">
                <a:latin typeface="Times New Roman" panose="02020603050405020304" pitchFamily="18" charset="0"/>
                <a:cs typeface="Times New Roman" panose="02020603050405020304" pitchFamily="18" charset="0"/>
              </a:rPr>
              <a:t>Ростова</a:t>
            </a:r>
            <a:r>
              <a:rPr lang="ru-RU" sz="3600" b="1" dirty="0">
                <a:latin typeface="Times New Roman" panose="02020603050405020304" pitchFamily="18" charset="0"/>
                <a:cs typeface="Times New Roman" panose="02020603050405020304" pitchFamily="18" charset="0"/>
              </a:rPr>
              <a:t>»</a:t>
            </a:r>
          </a:p>
          <a:p>
            <a:pPr marL="0" indent="0">
              <a:buNone/>
            </a:pPr>
            <a:r>
              <a:rPr lang="ru-RU" sz="3600" dirty="0">
                <a:latin typeface="Times New Roman" panose="02020603050405020304" pitchFamily="18" charset="0"/>
                <a:cs typeface="Times New Roman" panose="02020603050405020304" pitchFamily="18" charset="0"/>
              </a:rPr>
              <a:t>Составьте цитатную характеристику героини: для этого подберите необходимые цитаты и впишите их рядом с соответствующими эпизодами из романа. </a:t>
            </a:r>
          </a:p>
        </p:txBody>
      </p:sp>
    </p:spTree>
    <p:extLst>
      <p:ext uri="{BB962C8B-B14F-4D97-AF65-F5344CB8AC3E}">
        <p14:creationId xmlns:p14="http://schemas.microsoft.com/office/powerpoint/2010/main" val="38091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61BE972-E9EC-42F0-BDB0-350C97504CD7}"/>
              </a:ext>
            </a:extLst>
          </p:cNvPr>
          <p:cNvSpPr>
            <a:spLocks noGrp="1"/>
          </p:cNvSpPr>
          <p:nvPr>
            <p:ph idx="1"/>
          </p:nvPr>
        </p:nvSpPr>
        <p:spPr>
          <a:xfrm>
            <a:off x="838199" y="439271"/>
            <a:ext cx="10515600" cy="4351338"/>
          </a:xfrm>
        </p:spPr>
        <p:txBody>
          <a:bodyPr>
            <a:normAutofit/>
          </a:bodyPr>
          <a:lstStyle/>
          <a:p>
            <a:pPr marL="0" indent="0">
              <a:buNone/>
            </a:pPr>
            <a:r>
              <a:rPr lang="ru-RU" sz="4000" dirty="0">
                <a:latin typeface="Times New Roman" panose="02020603050405020304" pitchFamily="18" charset="0"/>
                <a:cs typeface="Times New Roman" panose="02020603050405020304" pitchFamily="18" charset="0"/>
              </a:rPr>
              <a:t>Общее задание: соотнести высказывание </a:t>
            </a:r>
          </a:p>
          <a:p>
            <a:pPr marL="0" indent="0">
              <a:buNone/>
            </a:pPr>
            <a:r>
              <a:rPr lang="ru-RU" sz="4000" dirty="0">
                <a:latin typeface="Times New Roman" panose="02020603050405020304" pitchFamily="18" charset="0"/>
                <a:cs typeface="Times New Roman" panose="02020603050405020304" pitchFamily="18" charset="0"/>
              </a:rPr>
              <a:t>Д.С. Лихачева с судьбами персонажей романа «Война и мир», сделать выводы. </a:t>
            </a:r>
          </a:p>
        </p:txBody>
      </p:sp>
      <p:pic>
        <p:nvPicPr>
          <p:cNvPr id="2050" name="Picture 2">
            <a:extLst>
              <a:ext uri="{FF2B5EF4-FFF2-40B4-BE49-F238E27FC236}">
                <a16:creationId xmlns:a16="http://schemas.microsoft.com/office/drawing/2014/main" id="{5F45908B-5DAE-4A91-93AD-4F570C741F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1129" y="2667000"/>
            <a:ext cx="6669741" cy="3751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0842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4ADF0F-D167-477A-A924-5D8340F0CCE7}"/>
              </a:ext>
            </a:extLst>
          </p:cNvPr>
          <p:cNvSpPr>
            <a:spLocks noGrp="1"/>
          </p:cNvSpPr>
          <p:nvPr>
            <p:ph type="title"/>
          </p:nvPr>
        </p:nvSpPr>
        <p:spPr/>
        <p:txBody>
          <a:bodyPr>
            <a:normAutofit fontScale="90000"/>
          </a:bodyPr>
          <a:lstStyle/>
          <a:p>
            <a:r>
              <a:rPr lang="ru-RU" dirty="0">
                <a:latin typeface="Times New Roman" panose="02020603050405020304" pitchFamily="18" charset="0"/>
                <a:cs typeface="Times New Roman" panose="02020603050405020304" pitchFamily="18" charset="0"/>
              </a:rPr>
              <a:t>Модельный ответ для группы </a:t>
            </a:r>
            <a:r>
              <a:rPr lang="ru-RU" b="1" dirty="0">
                <a:latin typeface="Times New Roman" panose="02020603050405020304" pitchFamily="18" charset="0"/>
                <a:cs typeface="Times New Roman" panose="02020603050405020304" pitchFamily="18" charset="0"/>
              </a:rPr>
              <a:t>«Андрей Болконский»</a:t>
            </a:r>
            <a:br>
              <a:rPr lang="ru-RU" b="1"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4" name="Объект 2">
            <a:extLst>
              <a:ext uri="{FF2B5EF4-FFF2-40B4-BE49-F238E27FC236}">
                <a16:creationId xmlns:a16="http://schemas.microsoft.com/office/drawing/2014/main" id="{928A0158-856B-42CF-AAA6-A4D462F531A2}"/>
              </a:ext>
            </a:extLst>
          </p:cNvPr>
          <p:cNvSpPr>
            <a:spLocks noGrp="1"/>
          </p:cNvSpPr>
          <p:nvPr>
            <p:ph idx="1"/>
          </p:nvPr>
        </p:nvSpPr>
        <p:spPr>
          <a:xfrm>
            <a:off x="744071" y="1495378"/>
            <a:ext cx="10609729" cy="5138504"/>
          </a:xfrm>
        </p:spPr>
        <p:txBody>
          <a:bodyPr>
            <a:normAutofit fontScale="55000" lnSpcReduction="20000"/>
          </a:bodyPr>
          <a:lstStyle/>
          <a:p>
            <a:pPr algn="l">
              <a:buFont typeface="+mj-lt"/>
              <a:buAutoNum type="arabicPeriod"/>
            </a:pPr>
            <a:r>
              <a:rPr lang="ru-RU" b="0" i="0" dirty="0">
                <a:solidFill>
                  <a:srgbClr val="000000"/>
                </a:solidFill>
                <a:effectLst/>
                <a:latin typeface="Times New Roman" panose="02020603050405020304" pitchFamily="18" charset="0"/>
                <a:cs typeface="Times New Roman" panose="02020603050405020304" pitchFamily="18" charset="0"/>
              </a:rPr>
              <a:t>Князь Андрей на Аустерлицком сражении - </a:t>
            </a:r>
            <a:r>
              <a:rPr lang="ru-RU" sz="2800" dirty="0">
                <a:latin typeface="Times New Roman" panose="02020603050405020304" pitchFamily="18" charset="0"/>
                <a:cs typeface="Times New Roman" panose="02020603050405020304" pitchFamily="18" charset="0"/>
              </a:rPr>
              <a:t>Андрей со знаменем в руках бросается вперёд, увлекая за собой батальон. Получив ранение, он падает и видит над собой высокое небо с тихо плывущими по нему облаками. Все его прежние мечты о славе кажутся ему ничтожными; ничтожным и мелким кажется ему и его кумир, Наполеон, объезжающий поле боя после того, как французы наголову разбили союзников.</a:t>
            </a:r>
            <a:endParaRPr lang="ru-RU" b="0" i="0" dirty="0">
              <a:solidFill>
                <a:srgbClr val="000000"/>
              </a:solidFill>
              <a:effectLst/>
              <a:latin typeface="Times New Roman" panose="02020603050405020304" pitchFamily="18" charset="0"/>
              <a:cs typeface="Times New Roman" panose="02020603050405020304" pitchFamily="18" charset="0"/>
            </a:endParaRPr>
          </a:p>
          <a:p>
            <a:pPr algn="l">
              <a:buFont typeface="+mj-lt"/>
              <a:buAutoNum type="arabicPeriod"/>
            </a:pPr>
            <a:r>
              <a:rPr lang="ru-RU" b="0" i="0" dirty="0">
                <a:solidFill>
                  <a:srgbClr val="000000"/>
                </a:solidFill>
                <a:effectLst/>
                <a:latin typeface="Times New Roman" panose="02020603050405020304" pitchFamily="18" charset="0"/>
                <a:cs typeface="Times New Roman" panose="02020603050405020304" pitchFamily="18" charset="0"/>
              </a:rPr>
              <a:t>Князь Андрей и Пьер Безухов – “Я живу и в этом не виноват, стало быть, надо как-нибудь получше, никому не мешая, дожить до смерти”, — говорит князь Андрей Пьеру. Под влиянием Пьера началось духовное возрождение князя Андрея: “... в первый раз после Аустерлица он увидал то высокое, вечное небо... и что-то давно заснувшее, что-то лучшее, что было в нем, вдруг радостно и молодо проснулось в его душе”. </a:t>
            </a:r>
          </a:p>
          <a:p>
            <a:pPr algn="l">
              <a:buFont typeface="+mj-lt"/>
              <a:buAutoNum type="arabicPeriod"/>
            </a:pPr>
            <a:r>
              <a:rPr lang="ru-RU" dirty="0">
                <a:solidFill>
                  <a:srgbClr val="000000"/>
                </a:solidFill>
                <a:latin typeface="Times New Roman" panose="02020603050405020304" pitchFamily="18" charset="0"/>
                <a:cs typeface="Times New Roman" panose="02020603050405020304" pitchFamily="18" charset="0"/>
              </a:rPr>
              <a:t> Андрей и Наташа </a:t>
            </a:r>
            <a:r>
              <a:rPr lang="ru-RU" dirty="0" err="1">
                <a:solidFill>
                  <a:srgbClr val="000000"/>
                </a:solidFill>
                <a:latin typeface="Times New Roman" panose="02020603050405020304" pitchFamily="18" charset="0"/>
                <a:cs typeface="Times New Roman" panose="02020603050405020304" pitchFamily="18" charset="0"/>
              </a:rPr>
              <a:t>Ростова</a:t>
            </a:r>
            <a:r>
              <a:rPr lang="ru-RU" dirty="0">
                <a:solidFill>
                  <a:srgbClr val="000000"/>
                </a:solidFill>
                <a:latin typeface="Times New Roman" panose="02020603050405020304" pitchFamily="18" charset="0"/>
                <a:cs typeface="Times New Roman" panose="02020603050405020304" pitchFamily="18" charset="0"/>
              </a:rPr>
              <a:t> - Встреча с Наташей Ростовой в Отрадном окончательно пробуждает </a:t>
            </a:r>
            <a:r>
              <a:rPr lang="ru-RU" dirty="0" err="1">
                <a:solidFill>
                  <a:srgbClr val="000000"/>
                </a:solidFill>
                <a:latin typeface="Times New Roman" panose="02020603050405020304" pitchFamily="18" charset="0"/>
                <a:cs typeface="Times New Roman" panose="02020603050405020304" pitchFamily="18" charset="0"/>
              </a:rPr>
              <a:t>егАндрея</a:t>
            </a:r>
            <a:r>
              <a:rPr lang="ru-RU" dirty="0">
                <a:solidFill>
                  <a:srgbClr val="000000"/>
                </a:solidFill>
                <a:latin typeface="Times New Roman" panose="02020603050405020304" pitchFamily="18" charset="0"/>
                <a:cs typeface="Times New Roman" panose="02020603050405020304" pitchFamily="18" charset="0"/>
              </a:rPr>
              <a:t> к жизни. Любовь к жизнерадостной, поэтичной Наташе рождает в душе Андрея мечты о семейном счастье. Наташа для него стала второй, новой жизнью. В ней было то, чего не было в князе, и она гармонично его дополняла. После признания Наташе пыл Андрея затихает. Теперь он чувствует ответственность за Наташу, он хочет этого, и в то же время боится. Выслушав отца, Андрей откладывает свадьбу на год. Наташа и Андрей — очень разные люди. Она молода, неопытна, доверчива и непосредственна. У него за спиной уже целая жизнь, смерть жены, сын, испытания тяжелым военным временем, встреча со смертью. Поэтому Андрей не может до конца понять сути молоденькой девушки, совершенно не имеющей жизненного опыта. Наташа живет чувствами, Андрей — разумом. того, что ему дорого. </a:t>
            </a:r>
            <a:endParaRPr lang="ru-RU" b="0" i="0" dirty="0">
              <a:solidFill>
                <a:srgbClr val="000000"/>
              </a:solidFill>
              <a:effectLst/>
              <a:latin typeface="Times New Roman" panose="02020603050405020304" pitchFamily="18" charset="0"/>
              <a:cs typeface="Times New Roman" panose="02020603050405020304" pitchFamily="18" charset="0"/>
            </a:endParaRPr>
          </a:p>
          <a:p>
            <a:pPr algn="l">
              <a:buFont typeface="+mj-lt"/>
              <a:buAutoNum type="arabicPeriod"/>
            </a:pPr>
            <a:r>
              <a:rPr lang="ru-RU" b="0" i="0" dirty="0">
                <a:solidFill>
                  <a:srgbClr val="000000"/>
                </a:solidFill>
                <a:effectLst/>
                <a:latin typeface="Times New Roman" panose="02020603050405020304" pitchFamily="18" charset="0"/>
                <a:cs typeface="Times New Roman" panose="02020603050405020304" pitchFamily="18" charset="0"/>
              </a:rPr>
              <a:t> Болконский участвует в Отечественной войне 1812 года - Накануне Бородинского сражения князь Андрей был полон твердой уверенности в том, что русская армия выиграет предстоящую битву. Он верил в народ, своих солдат, в правоту борьбы за Отечество. Андрей ходил по траве, любовался красотой родной земли, рассматривал цветы, землю, листья, травы. И в этот мирный и спокойный момент он получает смертельное ранение. Претерпевая тяжелейшие страдания, сознавая, что умирает, он перед таинством смерти испытывает чувство всеобщей любви и всепрощения. В этот трагический момент происходит еще одна встреча князя Андрея с Наташей. Война и страдания сделали Наташу взрослой, теперь она понимает, как жестоко поступила с Болконским, предала такого замечательного человека из-за своей детской увлеченности. Наташа на коленях просит у князя прощения. И он прощает ее, он опять ее любит. Любит уже неземной любовью, и эта любовь скрашивает его последние дни в этом мире. Умирая, Болконский соединяется с вечностью. К этому он стремился всегда, но не мог соединить небесное и земное. Князь Андрей сумел это сделать, обретя веру.</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2706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03B8A13A-E019-44DD-9477-4FAE83579904}"/>
              </a:ext>
            </a:extLst>
          </p:cNvPr>
          <p:cNvPicPr>
            <a:picLocks noGrp="1" noChangeAspect="1" noChangeArrowheads="1"/>
          </p:cNvPicPr>
          <p:nvPr>
            <p:ph idx="1"/>
          </p:nvPr>
        </p:nvPicPr>
        <p:blipFill>
          <a:blip r:embed="rId2" cstate="hqprint">
            <a:extLst>
              <a:ext uri="{28A0092B-C50C-407E-A947-70E740481C1C}">
                <a14:useLocalDpi xmlns:a14="http://schemas.microsoft.com/office/drawing/2010/main" val="0"/>
              </a:ext>
            </a:extLst>
          </a:blip>
          <a:srcRect/>
          <a:stretch>
            <a:fillRect/>
          </a:stretch>
        </p:blipFill>
        <p:spPr bwMode="auto">
          <a:xfrm>
            <a:off x="838200" y="869577"/>
            <a:ext cx="4673382" cy="2967598"/>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B3894DC9-8EF5-461D-80C8-CAE3E2CE36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1542" y="869577"/>
            <a:ext cx="5275730" cy="2967598"/>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a:extLst>
              <a:ext uri="{FF2B5EF4-FFF2-40B4-BE49-F238E27FC236}">
                <a16:creationId xmlns:a16="http://schemas.microsoft.com/office/drawing/2014/main" id="{8170CF57-AE06-42A8-B8D0-D3D40423AC78}"/>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38200" y="3957916"/>
            <a:ext cx="2828365" cy="2828365"/>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a:extLst>
              <a:ext uri="{FF2B5EF4-FFF2-40B4-BE49-F238E27FC236}">
                <a16:creationId xmlns:a16="http://schemas.microsoft.com/office/drawing/2014/main" id="{8E5A4D24-9E45-4031-9057-511B59F8CFAF}"/>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4246180" y="3952357"/>
            <a:ext cx="2266484" cy="2833924"/>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a:extLst>
              <a:ext uri="{FF2B5EF4-FFF2-40B4-BE49-F238E27FC236}">
                <a16:creationId xmlns:a16="http://schemas.microsoft.com/office/drawing/2014/main" id="{BB359193-B30D-46C6-ADAE-BF283D5CF0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2280" y="3988036"/>
            <a:ext cx="4014992" cy="2809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100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6D778E-B08B-44F7-A632-C809E501AE91}"/>
              </a:ext>
            </a:extLst>
          </p:cNvPr>
          <p:cNvSpPr>
            <a:spLocks noGrp="1"/>
          </p:cNvSpPr>
          <p:nvPr>
            <p:ph type="title"/>
          </p:nvPr>
        </p:nvSpPr>
        <p:spPr/>
        <p:txBody>
          <a:bodyPr>
            <a:normAutofit fontScale="90000"/>
          </a:bodyPr>
          <a:lstStyle/>
          <a:p>
            <a:r>
              <a:rPr lang="ru-RU" dirty="0">
                <a:latin typeface="Times New Roman" panose="02020603050405020304" pitchFamily="18" charset="0"/>
                <a:cs typeface="Times New Roman" panose="02020603050405020304" pitchFamily="18" charset="0"/>
              </a:rPr>
              <a:t>Модельный ответ для группы </a:t>
            </a:r>
            <a:r>
              <a:rPr lang="ru-RU" b="1" dirty="0">
                <a:latin typeface="Times New Roman" panose="02020603050405020304" pitchFamily="18" charset="0"/>
                <a:cs typeface="Times New Roman" panose="02020603050405020304" pitchFamily="18" charset="0"/>
              </a:rPr>
              <a:t>«Пьер Безухов»</a:t>
            </a:r>
            <a:br>
              <a:rPr lang="ru-RU" b="1" dirty="0">
                <a:latin typeface="Times New Roman" panose="02020603050405020304" pitchFamily="18" charset="0"/>
                <a:cs typeface="Times New Roman" panose="02020603050405020304" pitchFamily="18" charset="0"/>
              </a:rPr>
            </a:br>
            <a:endParaRPr lang="ru-RU" dirty="0"/>
          </a:p>
        </p:txBody>
      </p:sp>
      <p:sp>
        <p:nvSpPr>
          <p:cNvPr id="8" name="TextBox 7">
            <a:extLst>
              <a:ext uri="{FF2B5EF4-FFF2-40B4-BE49-F238E27FC236}">
                <a16:creationId xmlns:a16="http://schemas.microsoft.com/office/drawing/2014/main" id="{C00A548B-6B67-4EF5-A73A-DDDA127A1323}"/>
              </a:ext>
            </a:extLst>
          </p:cNvPr>
          <p:cNvSpPr txBox="1"/>
          <p:nvPr/>
        </p:nvSpPr>
        <p:spPr>
          <a:xfrm>
            <a:off x="4623548" y="1196351"/>
            <a:ext cx="7126941" cy="5047536"/>
          </a:xfrm>
          <a:prstGeom prst="rect">
            <a:avLst/>
          </a:prstGeom>
          <a:noFill/>
        </p:spPr>
        <p:txBody>
          <a:bodyPr wrap="square">
            <a:spAutoFit/>
          </a:bodyPr>
          <a:lstStyle/>
          <a:p>
            <a:r>
              <a:rPr lang="ru-RU" sz="1400" dirty="0">
                <a:latin typeface="Times New Roman" panose="02020603050405020304" pitchFamily="18" charset="0"/>
                <a:cs typeface="Times New Roman" panose="02020603050405020304" pitchFamily="18" charset="0"/>
              </a:rPr>
              <a:t>	Пьер Безухов - один из любимых героев Толстого. В течение повествования образ этого героя претерпевает значительные изменения, что является следствием его духовных исканий, поиска смысла жизни, каких-то своих высших, непреходящих идеалов. Встретив Безухова впервые в салоне Анны Павловны Шерер и расставаясь с ним в эпилоге романа, мы видим двух совершенно разных людей.</a:t>
            </a:r>
          </a:p>
          <a:p>
            <a:r>
              <a:rPr lang="ru-RU" sz="1400" dirty="0">
                <a:latin typeface="Times New Roman" panose="02020603050405020304" pitchFamily="18" charset="0"/>
                <a:cs typeface="Times New Roman" panose="02020603050405020304" pitchFamily="18" charset="0"/>
              </a:rPr>
              <a:t>	«Массивный, толстый молодой человек с стриженою головой, в очках, светлых панталонах по тогдашней моде, с высоким жабо и в коричневом фраке» - таким предстает Пьер на вечере в начале романа. Внешность Безухова вряд ли дает возможность предположить в нем незаурядную личность. В этом великосветском салоне Пьер чужой. Его «умному и вместе с тем робкому, наблюдательному и естественному взгляду» не место среди «механических» гостей «мастерской» Анны Павловны.</a:t>
            </a:r>
          </a:p>
          <a:p>
            <a:r>
              <a:rPr lang="ru-RU" sz="1400" dirty="0">
                <a:latin typeface="Times New Roman" panose="02020603050405020304" pitchFamily="18" charset="0"/>
                <a:cs typeface="Times New Roman" panose="02020603050405020304" pitchFamily="18" charset="0"/>
              </a:rPr>
              <a:t>	Не находит себе места Пьер и после получения огромного наследства. Напротив, это событие еще больше связывает его со светским образом жизни, заставляет жениться на блестящей красавице с холодным сердце Элен Курагиной.</a:t>
            </a:r>
          </a:p>
          <a:p>
            <a:r>
              <a:rPr lang="ru-RU" sz="1400" dirty="0">
                <a:latin typeface="Times New Roman" panose="02020603050405020304" pitchFamily="18" charset="0"/>
                <a:cs typeface="Times New Roman" panose="02020603050405020304" pitchFamily="18" charset="0"/>
              </a:rPr>
              <a:t>	Пожалуй, самой яркой чертой характера Пьера является его безграничная доброта. В начале романа он необычайно простодушен и доверчив, как ребенок, он еще не искушен жизнью. Он живет по велению сердца, а не разума, отсюда его импульсивность и горячность, свойственная молодости, огромная щедрость души и пылкая любовь.</a:t>
            </a:r>
          </a:p>
          <a:p>
            <a:r>
              <a:rPr lang="ru-RU" sz="1400" dirty="0">
                <a:latin typeface="Times New Roman" panose="02020603050405020304" pitchFamily="18" charset="0"/>
                <a:cs typeface="Times New Roman" panose="02020603050405020304" pitchFamily="18" charset="0"/>
              </a:rPr>
              <a:t>	Измена Элен и дуэль с Долоховым становятся первыми жизненными испытаниями Пьера. Они ввергают его в духовный кризис, из которого он не видит выхода. Испытав разочарование в окружающей его реальной жизни, он вступает в масонскую ложу, где его привлекает идея всеобщего братства людей, совершенствования души, внутреннего мира человека. </a:t>
            </a:r>
          </a:p>
        </p:txBody>
      </p:sp>
      <p:pic>
        <p:nvPicPr>
          <p:cNvPr id="4102" name="Picture 6">
            <a:extLst>
              <a:ext uri="{FF2B5EF4-FFF2-40B4-BE49-F238E27FC236}">
                <a16:creationId xmlns:a16="http://schemas.microsoft.com/office/drawing/2014/main" id="{4E7ED1FE-B422-46C5-909C-8918877CEA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357" y="1555090"/>
            <a:ext cx="3352236" cy="4110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596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6D57CD0-3CAD-41C2-9FBF-18BDE9AB38D0}"/>
              </a:ext>
            </a:extLst>
          </p:cNvPr>
          <p:cNvSpPr>
            <a:spLocks noGrp="1"/>
          </p:cNvSpPr>
          <p:nvPr>
            <p:ph idx="1"/>
          </p:nvPr>
        </p:nvSpPr>
        <p:spPr>
          <a:xfrm>
            <a:off x="210670" y="498849"/>
            <a:ext cx="7131424" cy="6117104"/>
          </a:xfrm>
        </p:spPr>
        <p:txBody>
          <a:bodyPr>
            <a:normAutofit fontScale="62500" lnSpcReduction="20000"/>
          </a:bodyPr>
          <a:lstStyle/>
          <a:p>
            <a:pPr marL="0" indent="0">
              <a:buNone/>
            </a:pPr>
            <a:r>
              <a:rPr lang="ru-RU" sz="2800" dirty="0">
                <a:latin typeface="Times New Roman" panose="02020603050405020304" pitchFamily="18" charset="0"/>
                <a:cs typeface="Times New Roman" panose="02020603050405020304" pitchFamily="18" charset="0"/>
              </a:rPr>
              <a:t>	Посещая собрания масонского братства, жертвуя деньги, ведя дневник, в котором он анализирует происходящее, Пьер постепенно приходит к выводу о бесполезности такого пути. Разочарование в идеалах не останавливает Пьера. Он стремится найти смысл жизни, обрести свой собственный взгляд на мир, стать ему полезным.</a:t>
            </a:r>
          </a:p>
          <a:p>
            <a:pPr marL="0" indent="0">
              <a:buNone/>
            </a:pPr>
            <a:r>
              <a:rPr lang="ru-RU"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Большое значение имела для Пьера встреча с простым солдатом Платоном Каратаевым во французском плену. Он оказал решительное влияние на изменение взглядов героя. </a:t>
            </a:r>
          </a:p>
          <a:p>
            <a:pPr marL="0" indent="0">
              <a:buNone/>
            </a:pPr>
            <a:r>
              <a:rPr lang="ru-RU" sz="2800" dirty="0">
                <a:latin typeface="Times New Roman" panose="02020603050405020304" pitchFamily="18" charset="0"/>
                <a:cs typeface="Times New Roman" panose="02020603050405020304" pitchFamily="18" charset="0"/>
              </a:rPr>
              <a:t>	За время плена Пьер Безухов приобретает новые для него душевные качества. Он становится терпеливым к тяготам и невзгодам жизни, без ненависти относится к французам, переоценивает все происшедшее с ним ранее, по-новому начинает смотреть на жизнь. Теперь для него глупой и бессмысленной представляется ссора с Элен, теперь он готов простить Долохова, Курагина. «Он выучился видеть великое, вечное и бесконечное... и радостно созерцал вокруг себя вечно изменяющуюся, вечно великую, непостижимую и бесконечную жизнь».</a:t>
            </a:r>
          </a:p>
          <a:p>
            <a:pPr marL="0" indent="0">
              <a:buNone/>
            </a:pPr>
            <a:r>
              <a:rPr lang="ru-RU" sz="2800" dirty="0">
                <a:latin typeface="Times New Roman" panose="02020603050405020304" pitchFamily="18" charset="0"/>
                <a:cs typeface="Times New Roman" panose="02020603050405020304" pitchFamily="18" charset="0"/>
              </a:rPr>
              <a:t>	Выйдя из плена, Пьер обретает полную духовную свободу: теперь у него совсем другое восприятие мира. В отношениях с людьми он также полностью изменился. Теперь он стремится понять их, найти хорошие качества в каждом человеке. Теперь ему легко отказать, например, французскому полковнику, безосновательно требовавшему от него денег, и вообще, в денежных делах у Безухова, по выражению Толстого, появился центр тяжести.</a:t>
            </a:r>
          </a:p>
          <a:p>
            <a:pPr marL="0" indent="0">
              <a:buNone/>
            </a:pPr>
            <a:r>
              <a:rPr lang="ru-RU" sz="2800" dirty="0">
                <a:latin typeface="Times New Roman" panose="02020603050405020304" pitchFamily="18" charset="0"/>
                <a:cs typeface="Times New Roman" panose="02020603050405020304" pitchFamily="18" charset="0"/>
              </a:rPr>
              <a:t>	Возможность полного человеческого счастья Пьер обретает, женившись на Наташе Ростовой. В эпилоге романа он уже опытный семьянин, счастливый отец четверых детей</a:t>
            </a:r>
            <a:endParaRPr lang="ru-RU" dirty="0">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5BDAE3C8-DA25-43D9-A2DA-7431301C7A8D}"/>
              </a:ext>
            </a:extLst>
          </p:cNvPr>
          <p:cNvPicPr>
            <a:picLocks noChangeAspect="1"/>
          </p:cNvPicPr>
          <p:nvPr/>
        </p:nvPicPr>
        <p:blipFill rotWithShape="1">
          <a:blip r:embed="rId2"/>
          <a:srcRect l="27427" t="10850" r="40661" b="14510"/>
          <a:stretch/>
        </p:blipFill>
        <p:spPr>
          <a:xfrm>
            <a:off x="7619999" y="997977"/>
            <a:ext cx="3890684" cy="5118847"/>
          </a:xfrm>
          <a:prstGeom prst="rect">
            <a:avLst/>
          </a:prstGeom>
        </p:spPr>
      </p:pic>
    </p:spTree>
    <p:extLst>
      <p:ext uri="{BB962C8B-B14F-4D97-AF65-F5344CB8AC3E}">
        <p14:creationId xmlns:p14="http://schemas.microsoft.com/office/powerpoint/2010/main" val="2350890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1DFEF1-7DB6-4FF4-8006-A4207A814F2C}"/>
              </a:ext>
            </a:extLst>
          </p:cNvPr>
          <p:cNvSpPr>
            <a:spLocks noGrp="1"/>
          </p:cNvSpPr>
          <p:nvPr>
            <p:ph type="title"/>
          </p:nvPr>
        </p:nvSpPr>
        <p:spPr/>
        <p:txBody>
          <a:bodyPr>
            <a:normAutofit/>
          </a:bodyPr>
          <a:lstStyle/>
          <a:p>
            <a:r>
              <a:rPr lang="ru-RU" dirty="0">
                <a:latin typeface="Times New Roman" panose="02020603050405020304" pitchFamily="18" charset="0"/>
                <a:cs typeface="Times New Roman" panose="02020603050405020304" pitchFamily="18" charset="0"/>
              </a:rPr>
              <a:t>Модельный ответ для группы </a:t>
            </a:r>
            <a:r>
              <a:rPr lang="ru-RU" b="1" dirty="0">
                <a:latin typeface="Times New Roman" panose="02020603050405020304" pitchFamily="18" charset="0"/>
                <a:cs typeface="Times New Roman" panose="02020603050405020304" pitchFamily="18" charset="0"/>
              </a:rPr>
              <a:t>«Наташа </a:t>
            </a:r>
            <a:r>
              <a:rPr lang="ru-RU" b="1" dirty="0" err="1">
                <a:latin typeface="Times New Roman" panose="02020603050405020304" pitchFamily="18" charset="0"/>
                <a:cs typeface="Times New Roman" panose="02020603050405020304" pitchFamily="18" charset="0"/>
              </a:rPr>
              <a:t>Ростова</a:t>
            </a:r>
            <a:r>
              <a:rPr lang="ru-RU" b="1" dirty="0">
                <a:latin typeface="Times New Roman" panose="02020603050405020304" pitchFamily="18" charset="0"/>
                <a:cs typeface="Times New Roman" panose="02020603050405020304" pitchFamily="18" charset="0"/>
              </a:rPr>
              <a:t>»</a:t>
            </a:r>
            <a:endParaRPr lang="ru-RU" dirty="0"/>
          </a:p>
        </p:txBody>
      </p:sp>
      <p:sp>
        <p:nvSpPr>
          <p:cNvPr id="3" name="Объект 2">
            <a:extLst>
              <a:ext uri="{FF2B5EF4-FFF2-40B4-BE49-F238E27FC236}">
                <a16:creationId xmlns:a16="http://schemas.microsoft.com/office/drawing/2014/main" id="{5345A16E-6C49-4920-9B1D-1420F7A0FD5F}"/>
              </a:ext>
            </a:extLst>
          </p:cNvPr>
          <p:cNvSpPr>
            <a:spLocks noGrp="1"/>
          </p:cNvSpPr>
          <p:nvPr>
            <p:ph idx="1"/>
          </p:nvPr>
        </p:nvSpPr>
        <p:spPr>
          <a:xfrm>
            <a:off x="475129" y="1825624"/>
            <a:ext cx="10878671" cy="4960657"/>
          </a:xfrm>
        </p:spPr>
        <p:txBody>
          <a:bodyPr>
            <a:normAutofit/>
          </a:bodyPr>
          <a:lstStyle/>
          <a:p>
            <a:pPr marL="0" indent="0">
              <a:buNone/>
            </a:pPr>
            <a:r>
              <a:rPr lang="ru-RU" sz="2800" dirty="0">
                <a:latin typeface="Times New Roman" panose="02020603050405020304" pitchFamily="18" charset="0"/>
                <a:cs typeface="Times New Roman" panose="02020603050405020304" pitchFamily="18" charset="0"/>
              </a:rPr>
              <a:t>		</a:t>
            </a:r>
          </a:p>
          <a:p>
            <a:pPr marL="0" indent="0">
              <a:buNone/>
            </a:pPr>
            <a:endParaRPr lang="ru-RU" dirty="0">
              <a:latin typeface="Times New Roman" panose="02020603050405020304" pitchFamily="18" charset="0"/>
              <a:cs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id="{F2CA9C92-EDF7-44E6-B137-256341DE47FE}"/>
              </a:ext>
            </a:extLst>
          </p:cNvPr>
          <p:cNvGraphicFramePr>
            <a:graphicFrameLocks noGrp="1"/>
          </p:cNvGraphicFramePr>
          <p:nvPr>
            <p:extLst>
              <p:ext uri="{D42A27DB-BD31-4B8C-83A1-F6EECF244321}">
                <p14:modId xmlns:p14="http://schemas.microsoft.com/office/powerpoint/2010/main" val="400080260"/>
              </p:ext>
            </p:extLst>
          </p:nvPr>
        </p:nvGraphicFramePr>
        <p:xfrm>
          <a:off x="1355911" y="1690688"/>
          <a:ext cx="9117105" cy="5045072"/>
        </p:xfrm>
        <a:graphic>
          <a:graphicData uri="http://schemas.openxmlformats.org/drawingml/2006/table">
            <a:tbl>
              <a:tblPr firstRow="1" firstCol="1" bandRow="1">
                <a:tableStyleId>{5940675A-B579-460E-94D1-54222C63F5DA}</a:tableStyleId>
              </a:tblPr>
              <a:tblGrid>
                <a:gridCol w="1171317">
                  <a:extLst>
                    <a:ext uri="{9D8B030D-6E8A-4147-A177-3AD203B41FA5}">
                      <a16:colId xmlns:a16="http://schemas.microsoft.com/office/drawing/2014/main" val="1380950219"/>
                    </a:ext>
                  </a:extLst>
                </a:gridCol>
                <a:gridCol w="2102181">
                  <a:extLst>
                    <a:ext uri="{9D8B030D-6E8A-4147-A177-3AD203B41FA5}">
                      <a16:colId xmlns:a16="http://schemas.microsoft.com/office/drawing/2014/main" val="3223501062"/>
                    </a:ext>
                  </a:extLst>
                </a:gridCol>
                <a:gridCol w="5843607">
                  <a:extLst>
                    <a:ext uri="{9D8B030D-6E8A-4147-A177-3AD203B41FA5}">
                      <a16:colId xmlns:a16="http://schemas.microsoft.com/office/drawing/2014/main" val="1590599315"/>
                    </a:ext>
                  </a:extLst>
                </a:gridCol>
              </a:tblGrid>
              <a:tr h="271856">
                <a:tc>
                  <a:txBody>
                    <a:bodyPr/>
                    <a:lstStyle/>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Возраст</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459" marR="35459" marT="0" marB="0"/>
                </a:tc>
                <a:tc>
                  <a:txBody>
                    <a:bodyPr/>
                    <a:lstStyle/>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Жизненные ориентиры</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459" marR="35459" marT="0" marB="0"/>
                </a:tc>
                <a:tc>
                  <a:txBody>
                    <a:bodyPr/>
                    <a:lstStyle/>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События в жизни</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459" marR="35459" marT="0" marB="0"/>
                </a:tc>
                <a:extLst>
                  <a:ext uri="{0D108BD9-81ED-4DB2-BD59-A6C34878D82A}">
                    <a16:rowId xmlns:a16="http://schemas.microsoft.com/office/drawing/2014/main" val="3339699751"/>
                  </a:ext>
                </a:extLst>
              </a:tr>
              <a:tr h="815896">
                <a:tc>
                  <a:txBody>
                    <a:bodyPr/>
                    <a:lstStyle/>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13 лет</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459" marR="35459" marT="0" marB="0"/>
                </a:tc>
                <a:tc>
                  <a:txBody>
                    <a:bodyPr/>
                    <a:lstStyle/>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Желание жить весело и интересно</a:t>
                      </a:r>
                    </a:p>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459" marR="35459" marT="0" marB="0"/>
                </a:tc>
                <a:tc>
                  <a:txBody>
                    <a:bodyPr/>
                    <a:lstStyle/>
                    <a:p>
                      <a:pPr algn="ctr">
                        <a:lnSpc>
                          <a:spcPct val="107000"/>
                        </a:lnSpc>
                        <a:spcAft>
                          <a:spcPts val="800"/>
                        </a:spcAft>
                      </a:pPr>
                      <a:r>
                        <a:rPr lang="ru-RU" sz="1400" dirty="0">
                          <a:effectLst/>
                          <a:latin typeface="Times New Roman" panose="02020603050405020304" pitchFamily="18" charset="0"/>
                          <a:cs typeface="Times New Roman" panose="02020603050405020304" pitchFamily="18" charset="0"/>
                        </a:rPr>
                        <a:t>Веселая хохотушка радуется каждому дню. Она подвижна, смела и открыта. Наталья делает все так, как видит: безумно, живо и откровенно. Своим оптимизмом и жизнерадостностью заражает близких.</a:t>
                      </a:r>
                    </a:p>
                    <a:p>
                      <a:pPr algn="ctr">
                        <a:lnSpc>
                          <a:spcPct val="107000"/>
                        </a:lnSpc>
                        <a:spcAft>
                          <a:spcPts val="800"/>
                        </a:spcAft>
                      </a:pPr>
                      <a:r>
                        <a:rPr lang="ru-RU"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459" marR="35459" marT="0" marB="0"/>
                </a:tc>
                <a:extLst>
                  <a:ext uri="{0D108BD9-81ED-4DB2-BD59-A6C34878D82A}">
                    <a16:rowId xmlns:a16="http://schemas.microsoft.com/office/drawing/2014/main" val="793724976"/>
                  </a:ext>
                </a:extLst>
              </a:tr>
              <a:tr h="815896">
                <a:tc>
                  <a:txBody>
                    <a:bodyPr/>
                    <a:lstStyle/>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16-20 лет</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459" marR="35459" marT="0" marB="0"/>
                </a:tc>
                <a:tc>
                  <a:txBody>
                    <a:bodyPr/>
                    <a:lstStyle/>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Желание быть любимой</a:t>
                      </a:r>
                    </a:p>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459" marR="35459" marT="0" marB="0"/>
                </a:tc>
                <a:tc>
                  <a:txBody>
                    <a:bodyPr/>
                    <a:lstStyle/>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Девушка занимается своей внешностью, стремиться стать привлекательной и грациозной. Спокойствие на лице прячет волнение в душе. Умение быть воспитанной и культурной выделяют ее среди других барышень</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459" marR="35459" marT="0" marB="0"/>
                </a:tc>
                <a:extLst>
                  <a:ext uri="{0D108BD9-81ED-4DB2-BD59-A6C34878D82A}">
                    <a16:rowId xmlns:a16="http://schemas.microsoft.com/office/drawing/2014/main" val="3234631018"/>
                  </a:ext>
                </a:extLst>
              </a:tr>
              <a:tr h="815896">
                <a:tc>
                  <a:txBody>
                    <a:bodyPr/>
                    <a:lstStyle/>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20 лет</a:t>
                      </a:r>
                    </a:p>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 </a:t>
                      </a:r>
                    </a:p>
                    <a:p>
                      <a:pPr>
                        <a:lnSpc>
                          <a:spcPct val="107000"/>
                        </a:lnSpc>
                        <a:spcAft>
                          <a:spcPts val="800"/>
                        </a:spcAft>
                      </a:pPr>
                      <a:r>
                        <a:rPr lang="ru-RU"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459" marR="35459" marT="0" marB="0"/>
                </a:tc>
                <a:tc>
                  <a:txBody>
                    <a:bodyPr/>
                    <a:lstStyle/>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Забота о мире</a:t>
                      </a:r>
                    </a:p>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459" marR="35459" marT="0" marB="0"/>
                </a:tc>
                <a:tc>
                  <a:txBody>
                    <a:bodyPr/>
                    <a:lstStyle/>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Спасение раненых во время военных действий. Ростова отдает подводы, показывает силу русского духа, готова на самопожертвование ради родины и русских людей.</a:t>
                      </a:r>
                    </a:p>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459" marR="35459" marT="0" marB="0"/>
                </a:tc>
                <a:extLst>
                  <a:ext uri="{0D108BD9-81ED-4DB2-BD59-A6C34878D82A}">
                    <a16:rowId xmlns:a16="http://schemas.microsoft.com/office/drawing/2014/main" val="197359987"/>
                  </a:ext>
                </a:extLst>
              </a:tr>
              <a:tr h="1631793">
                <a:tc>
                  <a:txBody>
                    <a:bodyPr/>
                    <a:lstStyle/>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28 лет</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459" marR="35459" marT="0" marB="0"/>
                </a:tc>
                <a:tc>
                  <a:txBody>
                    <a:bodyPr/>
                    <a:lstStyle/>
                    <a:p>
                      <a:pPr algn="ctr">
                        <a:lnSpc>
                          <a:spcPct val="107000"/>
                        </a:lnSpc>
                        <a:spcAft>
                          <a:spcPts val="800"/>
                        </a:spcAft>
                      </a:pPr>
                      <a:r>
                        <a:rPr lang="ru-RU" sz="1400">
                          <a:effectLst/>
                          <a:latin typeface="Times New Roman" panose="02020603050405020304" pitchFamily="18" charset="0"/>
                          <a:cs typeface="Times New Roman" panose="02020603050405020304" pitchFamily="18" charset="0"/>
                        </a:rPr>
                        <a:t>Лучшая мать</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5459" marR="35459" marT="0" marB="0"/>
                </a:tc>
                <a:tc>
                  <a:txBody>
                    <a:bodyPr/>
                    <a:lstStyle/>
                    <a:p>
                      <a:pPr algn="ctr">
                        <a:lnSpc>
                          <a:spcPct val="107000"/>
                        </a:lnSpc>
                        <a:spcAft>
                          <a:spcPts val="800"/>
                        </a:spcAft>
                      </a:pPr>
                      <a:r>
                        <a:rPr lang="ru-RU" sz="1400" dirty="0">
                          <a:effectLst/>
                          <a:latin typeface="Times New Roman" panose="02020603050405020304" pitchFamily="18" charset="0"/>
                          <a:cs typeface="Times New Roman" panose="02020603050405020304" pitchFamily="18" charset="0"/>
                        </a:rPr>
                        <a:t>Примерная жена и мать </a:t>
                      </a:r>
                      <a:r>
                        <a:rPr lang="ru-RU" sz="1400" dirty="0" err="1">
                          <a:effectLst/>
                          <a:latin typeface="Times New Roman" panose="02020603050405020304" pitchFamily="18" charset="0"/>
                          <a:cs typeface="Times New Roman" panose="02020603050405020304" pitchFamily="18" charset="0"/>
                        </a:rPr>
                        <a:t>Ростова</a:t>
                      </a:r>
                      <a:r>
                        <a:rPr lang="ru-RU" sz="1400" dirty="0">
                          <a:effectLst/>
                          <a:latin typeface="Times New Roman" panose="02020603050405020304" pitchFamily="18" charset="0"/>
                          <a:cs typeface="Times New Roman" panose="02020603050405020304" pitchFamily="18" charset="0"/>
                        </a:rPr>
                        <a:t> всю себя отдает семье: мужу, трем дочерям и сыну. Любовь доведена до крайности: «…муж, которого надо держать так, чтобы он нераздельно принадлежал ей, дому, …» и «…дети, которых надо было носить, рожать, кормить, воспитывать…». Для многих такая самоотдача казалась глупой. Автор меняется во внешности: Наталья не интересна, несколько неопрятна. От прошлой грациозности остается только память.</a:t>
                      </a:r>
                    </a:p>
                    <a:p>
                      <a:pPr algn="ctr">
                        <a:lnSpc>
                          <a:spcPct val="107000"/>
                        </a:lnSpc>
                        <a:spcAft>
                          <a:spcPts val="800"/>
                        </a:spcAft>
                      </a:pPr>
                      <a:r>
                        <a:rPr lang="ru-RU"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459" marR="35459" marT="0" marB="0"/>
                </a:tc>
                <a:extLst>
                  <a:ext uri="{0D108BD9-81ED-4DB2-BD59-A6C34878D82A}">
                    <a16:rowId xmlns:a16="http://schemas.microsoft.com/office/drawing/2014/main" val="2173140356"/>
                  </a:ext>
                </a:extLst>
              </a:tr>
            </a:tbl>
          </a:graphicData>
        </a:graphic>
      </p:graphicFrame>
    </p:spTree>
    <p:extLst>
      <p:ext uri="{BB962C8B-B14F-4D97-AF65-F5344CB8AC3E}">
        <p14:creationId xmlns:p14="http://schemas.microsoft.com/office/powerpoint/2010/main" val="293550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idx="1"/>
          </p:nvPr>
        </p:nvPicPr>
        <p:blipFill>
          <a:blip r:embed="rId2"/>
          <a:stretch>
            <a:fillRect/>
          </a:stretch>
        </p:blipFill>
        <p:spPr>
          <a:xfrm>
            <a:off x="226525" y="803082"/>
            <a:ext cx="4902937" cy="2757902"/>
          </a:xfrm>
          <a:prstGeom prst="rect">
            <a:avLst/>
          </a:prstGeom>
        </p:spPr>
      </p:pic>
      <p:pic>
        <p:nvPicPr>
          <p:cNvPr id="5" name="Рисунок 4"/>
          <p:cNvPicPr>
            <a:picLocks noChangeAspect="1"/>
          </p:cNvPicPr>
          <p:nvPr/>
        </p:nvPicPr>
        <p:blipFill rotWithShape="1">
          <a:blip r:embed="rId3"/>
          <a:srcRect l="1862" t="1461" b="1"/>
          <a:stretch/>
        </p:blipFill>
        <p:spPr>
          <a:xfrm>
            <a:off x="5405420" y="3872286"/>
            <a:ext cx="6197353" cy="2717730"/>
          </a:xfrm>
          <a:prstGeom prst="rect">
            <a:avLst/>
          </a:prstGeom>
        </p:spPr>
      </p:pic>
      <p:sp>
        <p:nvSpPr>
          <p:cNvPr id="7" name="Прямоугольник 6"/>
          <p:cNvSpPr/>
          <p:nvPr/>
        </p:nvSpPr>
        <p:spPr>
          <a:xfrm>
            <a:off x="5456096" y="1006439"/>
            <a:ext cx="6096000" cy="2554545"/>
          </a:xfrm>
          <a:prstGeom prst="rect">
            <a:avLst/>
          </a:prstGeom>
        </p:spPr>
        <p:txBody>
          <a:bodyPr>
            <a:spAutoFit/>
          </a:bodyPr>
          <a:lstStyle/>
          <a:p>
            <a:pPr algn="ctr"/>
            <a:r>
              <a:rPr lang="ru-RU" sz="2000" dirty="0">
                <a:latin typeface="Times New Roman" panose="02020603050405020304" pitchFamily="18" charset="0"/>
                <a:cs typeface="Times New Roman" panose="02020603050405020304" pitchFamily="18" charset="0"/>
              </a:rPr>
              <a:t>Любимые герои Л.Н. Толстого «Война и мир» - Наташа Ростова, Пьер Безухов и Андрей Болконский - представлены в романе людьми, который ищут смысл жизни, видят ее многообразие, понимают, что ошибки в жизни неизбежны, но стремятся к сохранению нравственной чистоты.</a:t>
            </a:r>
            <a:br>
              <a:rPr lang="ru-RU" sz="2000" dirty="0">
                <a:latin typeface="Times New Roman" panose="02020603050405020304" pitchFamily="18" charset="0"/>
                <a:cs typeface="Times New Roman" panose="02020603050405020304" pitchFamily="18" charset="0"/>
              </a:rPr>
            </a:br>
            <a:br>
              <a:rPr lang="ru-RU" sz="2000"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26525" y="4110825"/>
            <a:ext cx="4902938" cy="2031325"/>
          </a:xfrm>
          <a:prstGeom prst="rect">
            <a:avLst/>
          </a:prstGeom>
        </p:spPr>
        <p:txBody>
          <a:bodyPr wrap="square">
            <a:spAutoFit/>
          </a:bodyPr>
          <a:lstStyle/>
          <a:p>
            <a:pPr algn="ctr"/>
            <a:r>
              <a:rPr lang="ru-RU" dirty="0">
                <a:latin typeface="Times New Roman" panose="02020603050405020304" pitchFamily="18" charset="0"/>
                <a:cs typeface="Times New Roman" panose="02020603050405020304" pitchFamily="18" charset="0"/>
              </a:rPr>
              <a:t>Их поступки и жизненные принципы можно охарактеризовать  высказыванием академика Д.С. Лихачёва: «Одно правило в жизни должно быть у каждого человека, в его цели жизни, в его принципах жизни, в его поведении: </a:t>
            </a:r>
            <a:r>
              <a:rPr lang="ru-RU" b="1" dirty="0">
                <a:latin typeface="Times New Roman" panose="02020603050405020304" pitchFamily="18" charset="0"/>
                <a:cs typeface="Times New Roman" panose="02020603050405020304" pitchFamily="18" charset="0"/>
              </a:rPr>
              <a:t>надо прожить жизнь с достоинством, чтобы не стыдно было вспомнить»</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947212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4AE9CA-938D-4A9A-A738-16010F1461F9}"/>
              </a:ext>
            </a:extLst>
          </p:cNvPr>
          <p:cNvSpPr>
            <a:spLocks noGrp="1"/>
          </p:cNvSpPr>
          <p:nvPr>
            <p:ph type="title"/>
          </p:nvPr>
        </p:nvSpPr>
        <p:spPr>
          <a:xfrm>
            <a:off x="838200" y="754739"/>
            <a:ext cx="10515600" cy="1325563"/>
          </a:xfrm>
        </p:spPr>
        <p:txBody>
          <a:bodyPr/>
          <a:lstStyle/>
          <a:p>
            <a:pPr algn="ctr"/>
            <a:r>
              <a:rPr lang="ru-RU" dirty="0">
                <a:latin typeface="Times New Roman" panose="02020603050405020304" pitchFamily="18" charset="0"/>
                <a:cs typeface="Times New Roman" panose="02020603050405020304" pitchFamily="18" charset="0"/>
              </a:rPr>
              <a:t>Рефлексия</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83AE02C3-DB23-4FF9-AD73-B8B070236F2B}"/>
              </a:ext>
            </a:extLst>
          </p:cNvPr>
          <p:cNvSpPr>
            <a:spLocks noGrp="1"/>
          </p:cNvSpPr>
          <p:nvPr>
            <p:ph idx="1"/>
          </p:nvPr>
        </p:nvSpPr>
        <p:spPr>
          <a:xfrm>
            <a:off x="838200" y="2334508"/>
            <a:ext cx="10515600" cy="4351338"/>
          </a:xfrm>
        </p:spPr>
        <p:txBody>
          <a:bodyPr>
            <a:normAutofit/>
          </a:bodyPr>
          <a:lstStyle/>
          <a:p>
            <a:pPr marL="0" indent="0">
              <a:buNone/>
            </a:pPr>
            <a:r>
              <a:rPr lang="ru-RU" sz="4400" dirty="0">
                <a:latin typeface="Times New Roman" panose="02020603050405020304" pitchFamily="18" charset="0"/>
                <a:cs typeface="Times New Roman" panose="02020603050405020304" pitchFamily="18" charset="0"/>
              </a:rPr>
              <a:t>	Продолжите фразы:</a:t>
            </a:r>
          </a:p>
          <a:p>
            <a:r>
              <a:rPr lang="ru-RU" sz="4400" dirty="0">
                <a:latin typeface="Times New Roman" panose="02020603050405020304" pitchFamily="18" charset="0"/>
                <a:cs typeface="Times New Roman" panose="02020603050405020304" pitchFamily="18" charset="0"/>
              </a:rPr>
              <a:t>Мне понравилось…</a:t>
            </a:r>
          </a:p>
          <a:p>
            <a:r>
              <a:rPr lang="ru-RU" sz="4400" dirty="0">
                <a:latin typeface="Times New Roman" panose="02020603050405020304" pitchFamily="18" charset="0"/>
                <a:cs typeface="Times New Roman" panose="02020603050405020304" pitchFamily="18" charset="0"/>
              </a:rPr>
              <a:t>Мне было трудно…</a:t>
            </a:r>
          </a:p>
          <a:p>
            <a:r>
              <a:rPr lang="ru-RU" sz="4400" dirty="0">
                <a:latin typeface="Times New Roman" panose="02020603050405020304" pitchFamily="18" charset="0"/>
                <a:cs typeface="Times New Roman" panose="02020603050405020304" pitchFamily="18" charset="0"/>
              </a:rPr>
              <a:t>Мне нужна помощь…</a:t>
            </a:r>
          </a:p>
        </p:txBody>
      </p:sp>
      <p:pic>
        <p:nvPicPr>
          <p:cNvPr id="4" name="Рисунок 3"/>
          <p:cNvPicPr>
            <a:picLocks noChangeAspect="1"/>
          </p:cNvPicPr>
          <p:nvPr/>
        </p:nvPicPr>
        <p:blipFill>
          <a:blip r:embed="rId2"/>
          <a:stretch>
            <a:fillRect/>
          </a:stretch>
        </p:blipFill>
        <p:spPr>
          <a:xfrm>
            <a:off x="6956088" y="1484982"/>
            <a:ext cx="5235912" cy="5373018"/>
          </a:xfrm>
          <a:prstGeom prst="rect">
            <a:avLst/>
          </a:prstGeom>
        </p:spPr>
      </p:pic>
    </p:spTree>
    <p:extLst>
      <p:ext uri="{BB962C8B-B14F-4D97-AF65-F5344CB8AC3E}">
        <p14:creationId xmlns:p14="http://schemas.microsoft.com/office/powerpoint/2010/main" val="2033347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9313755-F72C-45EF-A94F-1B22C8F03D1E}"/>
              </a:ext>
            </a:extLst>
          </p:cNvPr>
          <p:cNvSpPr>
            <a:spLocks noGrp="1"/>
          </p:cNvSpPr>
          <p:nvPr>
            <p:ph idx="1"/>
          </p:nvPr>
        </p:nvSpPr>
        <p:spPr/>
        <p:txBody>
          <a:bodyPr>
            <a:normAutofit/>
          </a:bodyPr>
          <a:lstStyle/>
          <a:p>
            <a:pPr marL="0" indent="0" algn="ctr">
              <a:buNone/>
            </a:pPr>
            <a:endParaRPr lang="ru-RU" sz="4000" dirty="0">
              <a:latin typeface="Times New Roman" panose="02020603050405020304" pitchFamily="18" charset="0"/>
              <a:cs typeface="Times New Roman" panose="02020603050405020304" pitchFamily="18" charset="0"/>
            </a:endParaRPr>
          </a:p>
          <a:p>
            <a:pPr marL="0" indent="0" algn="ctr">
              <a:buNone/>
            </a:pPr>
            <a:endParaRPr lang="ru-RU" sz="4000" dirty="0">
              <a:latin typeface="Times New Roman" panose="02020603050405020304" pitchFamily="18" charset="0"/>
              <a:cs typeface="Times New Roman" panose="02020603050405020304" pitchFamily="18" charset="0"/>
            </a:endParaRPr>
          </a:p>
          <a:p>
            <a:pPr marL="0" indent="0" algn="ctr">
              <a:buNone/>
            </a:pPr>
            <a:r>
              <a:rPr lang="ru-RU" sz="4000" dirty="0">
                <a:latin typeface="Times New Roman" panose="02020603050405020304" pitchFamily="18" charset="0"/>
                <a:cs typeface="Times New Roman" panose="02020603050405020304" pitchFamily="18" charset="0"/>
              </a:rPr>
              <a:t>Спасибо за внимание!</a:t>
            </a:r>
          </a:p>
        </p:txBody>
      </p:sp>
    </p:spTree>
    <p:extLst>
      <p:ext uri="{BB962C8B-B14F-4D97-AF65-F5344CB8AC3E}">
        <p14:creationId xmlns:p14="http://schemas.microsoft.com/office/powerpoint/2010/main" val="1966699992"/>
      </p:ext>
    </p:extLst>
  </p:cSld>
  <p:clrMapOvr>
    <a:masterClrMapping/>
  </p:clrMapOvr>
</p:sld>
</file>

<file path=ppt/theme/theme1.xml><?xml version="1.0" encoding="utf-8"?>
<a:theme xmlns:a="http://schemas.openxmlformats.org/drawingml/2006/main" name="Office Theme">
  <a:themeElements>
    <a:clrScheme name="Тема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100</TotalTime>
  <Words>1597</Words>
  <Application>Microsoft Office PowerPoint</Application>
  <PresentationFormat>Широкоэкранный</PresentationFormat>
  <Paragraphs>69</Paragraphs>
  <Slides>12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Calibri Light</vt:lpstr>
      <vt:lpstr>Monotype Corsiva</vt:lpstr>
      <vt:lpstr>Times New Roman</vt:lpstr>
      <vt:lpstr>Office Theme</vt:lpstr>
      <vt:lpstr>Презентация PowerPoint</vt:lpstr>
      <vt:lpstr>Презентация PowerPoint</vt:lpstr>
      <vt:lpstr>Презентация PowerPoint</vt:lpstr>
      <vt:lpstr>Презентация PowerPoint</vt:lpstr>
      <vt:lpstr>Модельный ответ для группы «Андрей Болконский» </vt:lpstr>
      <vt:lpstr>Презентация PowerPoint</vt:lpstr>
      <vt:lpstr>Модельный ответ для группы «Пьер Безухов» </vt:lpstr>
      <vt:lpstr>Презентация PowerPoint</vt:lpstr>
      <vt:lpstr>Модельный ответ для группы «Наташа Ростова»</vt:lpstr>
      <vt:lpstr>Презентация PowerPoint</vt:lpstr>
      <vt:lpstr>Рефлексия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Елизавета Зайцева</dc:creator>
  <cp:lastModifiedBy>tatyana mirzaeva</cp:lastModifiedBy>
  <cp:revision>11</cp:revision>
  <dcterms:created xsi:type="dcterms:W3CDTF">2023-04-07T20:09:37Z</dcterms:created>
  <dcterms:modified xsi:type="dcterms:W3CDTF">2023-05-09T10:20:38Z</dcterms:modified>
</cp:coreProperties>
</file>