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media/image6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1" r:id="rId1"/>
  </p:sldMasterIdLst>
  <p:sldIdLst>
    <p:sldId id="259" r:id="rId2"/>
    <p:sldId id="256" r:id="rId3"/>
    <p:sldId id="258" r:id="rId4"/>
    <p:sldId id="261" r:id="rId5"/>
    <p:sldId id="257" r:id="rId6"/>
    <p:sldId id="260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38924-FEFC-4D24-85FB-DC0B77C8F904}" type="datetimeFigureOut">
              <a:rPr lang="ru-RU" smtClean="0"/>
              <a:t>21.03.2023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24D3E-D172-4D52-BE90-045EB8F98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3481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38924-FEFC-4D24-85FB-DC0B77C8F904}" type="datetimeFigureOut">
              <a:rPr lang="ru-RU" smtClean="0"/>
              <a:t>21.03.2023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24D3E-D172-4D52-BE90-045EB8F98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4694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38924-FEFC-4D24-85FB-DC0B77C8F904}" type="datetimeFigureOut">
              <a:rPr lang="ru-RU" smtClean="0"/>
              <a:t>21.03.2023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24D3E-D172-4D52-BE90-045EB8F98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722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38924-FEFC-4D24-85FB-DC0B77C8F904}" type="datetimeFigureOut">
              <a:rPr lang="ru-RU" smtClean="0"/>
              <a:t>21.03.2023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24D3E-D172-4D52-BE90-045EB8F98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4320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38924-FEFC-4D24-85FB-DC0B77C8F904}" type="datetimeFigureOut">
              <a:rPr lang="ru-RU" smtClean="0"/>
              <a:t>21.03.2023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24D3E-D172-4D52-BE90-045EB8F98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4404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38924-FEFC-4D24-85FB-DC0B77C8F904}" type="datetimeFigureOut">
              <a:rPr lang="ru-RU" smtClean="0"/>
              <a:t>21.03.2023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24D3E-D172-4D52-BE90-045EB8F98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6661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38924-FEFC-4D24-85FB-DC0B77C8F904}" type="datetimeFigureOut">
              <a:rPr lang="ru-RU" smtClean="0"/>
              <a:t>21.03.2023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24D3E-D172-4D52-BE90-045EB8F98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068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38924-FEFC-4D24-85FB-DC0B77C8F904}" type="datetimeFigureOut">
              <a:rPr lang="ru-RU" smtClean="0"/>
              <a:t>21.03.2023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24D3E-D172-4D52-BE90-045EB8F98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9353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38924-FEFC-4D24-85FB-DC0B77C8F904}" type="datetimeFigureOut">
              <a:rPr lang="ru-RU" smtClean="0"/>
              <a:t>21.03.2023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24D3E-D172-4D52-BE90-045EB8F98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6342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38924-FEFC-4D24-85FB-DC0B77C8F904}" type="datetimeFigureOut">
              <a:rPr lang="ru-RU" smtClean="0"/>
              <a:t>21.03.2023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24D3E-D172-4D52-BE90-045EB8F98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8324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38924-FEFC-4D24-85FB-DC0B77C8F904}" type="datetimeFigureOut">
              <a:rPr lang="ru-RU" smtClean="0"/>
              <a:t>21.03.2023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24D3E-D172-4D52-BE90-045EB8F98006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835982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38924-FEFC-4D24-85FB-DC0B77C8F904}" type="datetimeFigureOut">
              <a:rPr lang="ru-RU" smtClean="0"/>
              <a:t>21.03.2023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24D3E-D172-4D52-BE90-045EB8F98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35405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38924-FEFC-4D24-85FB-DC0B77C8F904}" type="datetimeFigureOut">
              <a:rPr lang="ru-RU" smtClean="0"/>
              <a:t>21.03.2023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24D3E-D172-4D52-BE90-045EB8F98006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846893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38924-FEFC-4D24-85FB-DC0B77C8F904}" type="datetimeFigureOut">
              <a:rPr lang="ru-RU" smtClean="0"/>
              <a:t>21.03.2023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24D3E-D172-4D52-BE90-045EB8F98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81374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38924-FEFC-4D24-85FB-DC0B77C8F904}" type="datetimeFigureOut">
              <a:rPr lang="ru-RU" smtClean="0"/>
              <a:t>21.03.2023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24D3E-D172-4D52-BE90-045EB8F98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3632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38924-FEFC-4D24-85FB-DC0B77C8F904}" type="datetimeFigureOut">
              <a:rPr lang="ru-RU" smtClean="0"/>
              <a:t>21.03.2023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24D3E-D172-4D52-BE90-045EB8F98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6100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A38924-FEFC-4D24-85FB-DC0B77C8F904}" type="datetimeFigureOut">
              <a:rPr lang="ru-RU" smtClean="0"/>
              <a:t>21.03.2023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6224D3E-D172-4D52-BE90-045EB8F98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2894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  <p:sldLayoutId id="2147483873" r:id="rId12"/>
    <p:sldLayoutId id="2147483874" r:id="rId13"/>
    <p:sldLayoutId id="2147483875" r:id="rId14"/>
    <p:sldLayoutId id="2147483876" r:id="rId15"/>
    <p:sldLayoutId id="214748387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en-za-dnem.ru/page.php?article=215" TargetMode="External"/><Relationship Id="rId2" Type="http://schemas.openxmlformats.org/officeDocument/2006/relationships/hyperlink" Target="http://www.rba.ru/content/activities/section/12/mag/mag04/1.php?papka=12&amp;id_sec=11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74-gim76.edusite.ru/p319aa1.html" TargetMode="External"/><Relationship Id="rId4" Type="http://schemas.openxmlformats.org/officeDocument/2006/relationships/hyperlink" Target="https://school-science.ru/2/8/3066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4925" y="660863"/>
            <a:ext cx="10695296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4000" b="1" i="1" dirty="0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На земле нет неинтересных мест – есть только </a:t>
            </a:r>
            <a:r>
              <a:rPr lang="ru-RU" sz="4000" b="1" i="1" dirty="0" err="1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неинтересующиеся</a:t>
            </a:r>
            <a:r>
              <a:rPr lang="ru-RU" sz="4000" b="1" i="1" dirty="0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люди, люди, не умеющие находить интересное, внутренне скучные</a:t>
            </a:r>
            <a:r>
              <a:rPr lang="ru-RU" sz="32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.» </a:t>
            </a:r>
          </a:p>
          <a:p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Д. С. Лихачев. Письма о добром.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64107" y="3296256"/>
            <a:ext cx="10586114" cy="39568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4000" b="1" i="1" dirty="0" smtClean="0">
                <a:solidFill>
                  <a:srgbClr val="0000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Искусство освещает и одновременно освящает жизнь человека. И снова повторяю: оно делает его добрее, а следовательно, счастливее.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Д. С. Лихачев. Письма о добром.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3200" b="1" i="1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3200" b="1" i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6988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Группа 20"/>
          <p:cNvGrpSpPr/>
          <p:nvPr/>
        </p:nvGrpSpPr>
        <p:grpSpPr>
          <a:xfrm>
            <a:off x="201768" y="39183"/>
            <a:ext cx="11761462" cy="6859952"/>
            <a:chOff x="201768" y="39183"/>
            <a:chExt cx="11761462" cy="6859952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1768" y="39183"/>
              <a:ext cx="3775595" cy="2505622"/>
            </a:xfrm>
            <a:prstGeom prst="rect">
              <a:avLst/>
            </a:prstGeom>
          </p:spPr>
        </p:pic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08978" y="128375"/>
              <a:ext cx="3753551" cy="2370406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97610" y="39787"/>
              <a:ext cx="1901150" cy="2851725"/>
            </a:xfrm>
            <a:prstGeom prst="rect">
              <a:avLst/>
            </a:prstGeom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1025" y="3647324"/>
              <a:ext cx="4506243" cy="2613973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4842" y="3155357"/>
              <a:ext cx="2252472" cy="3048000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82512" y="3478522"/>
              <a:ext cx="3180718" cy="2564370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2669306" y="2518094"/>
              <a:ext cx="518931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600" b="1" dirty="0" smtClean="0">
                  <a:solidFill>
                    <a:srgbClr val="002060"/>
                  </a:solidFill>
                  <a:latin typeface="Monotype Corsiva" panose="03010101010201010101" pitchFamily="66" charset="0"/>
                  <a:cs typeface="Times New Roman" panose="02020603050405020304" pitchFamily="18" charset="0"/>
                </a:rPr>
                <a:t>Что объединяет эти примеры?</a:t>
              </a:r>
              <a:endParaRPr lang="ru-RU" sz="3600" b="1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59868" y="2509026"/>
              <a:ext cx="291459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Старинный нотный сборник.</a:t>
              </a:r>
              <a:endPara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326407" y="2450653"/>
              <a:ext cx="22791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Реймский</a:t>
              </a:r>
              <a:r>
                <a:rPr lang="ru-RU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собор. </a:t>
              </a:r>
              <a:endParaRPr lang="ru-RU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9533140" y="2832191"/>
              <a:ext cx="243009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Русский народный костюм</a:t>
              </a:r>
              <a:endParaRPr lang="ru-RU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54842" y="6252804"/>
              <a:ext cx="22928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Афиша балета Лебединое озеро</a:t>
              </a:r>
              <a:endParaRPr lang="ru-RU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411377" y="6252803"/>
              <a:ext cx="47384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К. Маковский. Боярский свадебный пир в </a:t>
              </a:r>
              <a:r>
                <a:rPr lang="en-US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XVII </a:t>
              </a:r>
              <a:r>
                <a:rPr lang="ru-RU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веке</a:t>
              </a:r>
              <a:endParaRPr lang="ru-RU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8584442" y="6196983"/>
            <a:ext cx="36075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Кадр из фильма «</a:t>
            </a:r>
            <a:r>
              <a:rPr lang="ru-RU" b="1" dirty="0" err="1" smtClean="0"/>
              <a:t>Сталкер</a:t>
            </a:r>
            <a:r>
              <a:rPr lang="ru-RU" b="1" dirty="0" smtClean="0"/>
              <a:t>». Реж. А. Тарковский. 1979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018768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262" y="255673"/>
            <a:ext cx="10174755" cy="2580817"/>
          </a:xfrm>
        </p:spPr>
        <p:txBody>
          <a:bodyPr>
            <a:normAutofit/>
          </a:bodyPr>
          <a:lstStyle/>
          <a:p>
            <a:pPr algn="ctr"/>
            <a:r>
              <a:rPr lang="ru-RU" sz="6600" b="1" i="1" dirty="0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Духовная культура общества</a:t>
            </a:r>
            <a:r>
              <a:rPr lang="ru-RU" sz="6600" b="1" i="1" dirty="0" smtClean="0">
                <a:latin typeface="Monotype Corsiva" panose="03010101010201010101" pitchFamily="66" charset="0"/>
                <a:cs typeface="Times New Roman" panose="02020603050405020304" pitchFamily="18" charset="0"/>
              </a:rPr>
              <a:t>. </a:t>
            </a:r>
            <a:endParaRPr lang="ru-RU" sz="6600" b="1" i="1" dirty="0"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2262" y="3328636"/>
            <a:ext cx="10331356" cy="860400"/>
          </a:xfrm>
        </p:spPr>
        <p:txBody>
          <a:bodyPr>
            <a:noAutofit/>
          </a:bodyPr>
          <a:lstStyle/>
          <a:p>
            <a:pPr algn="ctr"/>
            <a:r>
              <a:rPr lang="ru-RU" sz="54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Урок обществознания в 10 классе. </a:t>
            </a:r>
            <a:endParaRPr lang="ru-RU" sz="5400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55893" y="4681182"/>
            <a:ext cx="4722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Учитель: Зуева Анна Евгеньевна</a:t>
            </a:r>
          </a:p>
          <a:p>
            <a:r>
              <a:rPr lang="ru-RU" dirty="0" smtClean="0"/>
              <a:t>МБОУ СОШ №15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866029" y="5658076"/>
            <a:ext cx="6455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/>
              <a:t>г</a:t>
            </a:r>
            <a:r>
              <a:rPr lang="ru-RU" dirty="0" err="1" smtClean="0"/>
              <a:t>о</a:t>
            </a:r>
            <a:r>
              <a:rPr lang="ru-RU" dirty="0" smtClean="0"/>
              <a:t> </a:t>
            </a:r>
            <a:r>
              <a:rPr lang="ru-RU" dirty="0" smtClean="0"/>
              <a:t>Спасск-Дальний</a:t>
            </a:r>
          </a:p>
          <a:p>
            <a:pPr algn="ctr"/>
            <a:r>
              <a:rPr lang="ru-RU" dirty="0" smtClean="0"/>
              <a:t>2023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7577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824459" y="914400"/>
            <a:ext cx="1034321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понимание, что такое культура вообще, на какие виды делится. </a:t>
            </a:r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культуры </a:t>
            </a:r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современном обществе.   </a:t>
            </a: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488923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32095" y="2533339"/>
            <a:ext cx="1126850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b="1" dirty="0" smtClean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</a:t>
            </a:r>
            <a:r>
              <a:rPr lang="ru-RU" sz="2800" b="1" i="1" dirty="0" smtClean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— это огромное целостное явление, которое делает людей, населяющих определенное пространство, из просто населения — народом, нацией. В понятие культуры должны входить и всегда входили религия, наука, образование, нравственные и моральные нормы поведения людей и государства». </a:t>
            </a:r>
            <a:endParaRPr lang="en-US" sz="2800" b="1" i="1" dirty="0" smtClean="0">
              <a:solidFill>
                <a:srgbClr val="202124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i="1" dirty="0" smtClean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Д.С</a:t>
            </a:r>
            <a:r>
              <a:rPr lang="ru-RU" sz="2800" i="1" dirty="0" smtClean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Лихачев</a:t>
            </a:r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32095" y="973077"/>
            <a:ext cx="1137768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</a:t>
            </a:r>
            <a:r>
              <a:rPr lang="ru-RU" sz="2800" b="1" i="1" dirty="0" smtClean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это совокупность достижений человечества в производственном, общественном и духовном отношении</a:t>
            </a:r>
            <a:r>
              <a:rPr lang="ru-RU" sz="2800" b="1" i="1" dirty="0" smtClean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800" b="1" i="1" dirty="0" smtClean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b="1" i="1" dirty="0">
              <a:solidFill>
                <a:srgbClr val="20212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Википедия.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9263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0"/>
            <a:ext cx="11149905" cy="839449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Виды культуры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38041" y="730267"/>
            <a:ext cx="5258771" cy="4887118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Monotype Corsiva" panose="03010101010201010101" pitchFamily="66" charset="0"/>
              </a:rPr>
              <a:t>Материальная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</a:rPr>
              <a:t>Под материальной культурой понимают совокупность предметов, устройств, сооружений, то есть искусственно сотворенный человеком предметный </a:t>
            </a:r>
            <a:r>
              <a:rPr lang="ru-RU" sz="2400" dirty="0" smtClean="0">
                <a:solidFill>
                  <a:schemeClr val="tx1"/>
                </a:solidFill>
              </a:rPr>
              <a:t>мир. </a:t>
            </a: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68518" y="730267"/>
            <a:ext cx="6123482" cy="3552668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Духовная: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</a:rPr>
              <a:t>совокупный духовный опыт человечества, включающий познавательную и духовную деятельность и её результаты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317" y="4125144"/>
            <a:ext cx="2911724" cy="1932326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956" y="3783950"/>
            <a:ext cx="1613941" cy="2420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574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Ссылки на использованные Интернет-ресурсы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u="sng" dirty="0">
                <a:hlinkClick r:id="rId2"/>
              </a:rPr>
              <a:t>http://www.rba.ru/content/activities/section/12/mag/mag04/1.php?papka=12&amp;id_sec=11</a:t>
            </a:r>
            <a:endParaRPr lang="ru-RU" dirty="0"/>
          </a:p>
          <a:p>
            <a:r>
              <a:rPr lang="ru-RU" u="sng" dirty="0">
                <a:hlinkClick r:id="rId3"/>
              </a:rPr>
              <a:t>http://www.den-za-dnem.ru/page.php?article=215</a:t>
            </a:r>
            <a:endParaRPr lang="ru-RU" dirty="0"/>
          </a:p>
          <a:p>
            <a:r>
              <a:rPr lang="ru-RU" u="sng" dirty="0">
                <a:hlinkClick r:id="rId4"/>
              </a:rPr>
              <a:t>https://school-science.ru/2/8/30660</a:t>
            </a:r>
            <a:endParaRPr lang="ru-RU" dirty="0"/>
          </a:p>
          <a:p>
            <a:r>
              <a:rPr lang="ru-RU" u="sng" dirty="0">
                <a:hlinkClick r:id="rId5"/>
              </a:rPr>
              <a:t>http://www.74-gim76.edusite.ru/p319aa1.html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2041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2713</TotalTime>
  <Words>221</Words>
  <Application>Microsoft Office PowerPoint</Application>
  <PresentationFormat>Широкоэкранный</PresentationFormat>
  <Paragraphs>32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Arial</vt:lpstr>
      <vt:lpstr>Calibri</vt:lpstr>
      <vt:lpstr>Monotype Corsiva</vt:lpstr>
      <vt:lpstr>Times New Roman</vt:lpstr>
      <vt:lpstr>Trebuchet MS</vt:lpstr>
      <vt:lpstr>Wingdings 3</vt:lpstr>
      <vt:lpstr>Грань</vt:lpstr>
      <vt:lpstr>Презентация PowerPoint</vt:lpstr>
      <vt:lpstr>Презентация PowerPoint</vt:lpstr>
      <vt:lpstr>Духовная культура общества. </vt:lpstr>
      <vt:lpstr>Презентация PowerPoint</vt:lpstr>
      <vt:lpstr>Презентация PowerPoint</vt:lpstr>
      <vt:lpstr>Виды культуры</vt:lpstr>
      <vt:lpstr>Ссылки на использованные Интернет-ресурсы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</dc:creator>
  <cp:lastModifiedBy>N</cp:lastModifiedBy>
  <cp:revision>11</cp:revision>
  <dcterms:created xsi:type="dcterms:W3CDTF">2023-03-19T06:24:34Z</dcterms:created>
  <dcterms:modified xsi:type="dcterms:W3CDTF">2023-03-21T07:58:50Z</dcterms:modified>
</cp:coreProperties>
</file>